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47_B5AF500A.xml" ContentType="application/vnd.ms-powerpoint.comment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comments/modernComment_14B_52F44F02.xml" ContentType="application/vnd.ms-powerpoint.comments+xml"/>
  <Override PartName="/ppt/notesSlides/notesSlide6.xml" ContentType="application/vnd.openxmlformats-officedocument.presentationml.notesSlide+xml"/>
  <Override PartName="/ppt/comments/modernComment_12F_6EF0B42E.xml" ContentType="application/vnd.ms-powerpoint.comments+xml"/>
  <Override PartName="/ppt/notesSlides/notesSlide7.xml" ContentType="application/vnd.openxmlformats-officedocument.presentationml.notesSlide+xml"/>
  <Override PartName="/ppt/comments/modernComment_149_DEB2BBE5.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63_27BF5EC.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72" r:id="rId5"/>
    <p:sldId id="334" r:id="rId6"/>
    <p:sldId id="327" r:id="rId7"/>
    <p:sldId id="335" r:id="rId8"/>
    <p:sldId id="331" r:id="rId9"/>
    <p:sldId id="303" r:id="rId10"/>
    <p:sldId id="329" r:id="rId11"/>
    <p:sldId id="337" r:id="rId12"/>
    <p:sldId id="281" r:id="rId13"/>
    <p:sldId id="361" r:id="rId14"/>
    <p:sldId id="355" r:id="rId15"/>
    <p:sldId id="369" r:id="rId16"/>
    <p:sldId id="363" r:id="rId17"/>
    <p:sldId id="370" r:id="rId18"/>
    <p:sldId id="367" r:id="rId19"/>
    <p:sldId id="368" r:id="rId20"/>
    <p:sldId id="358" r:id="rId21"/>
    <p:sldId id="360" r:id="rId22"/>
    <p:sldId id="359" r:id="rId23"/>
    <p:sldId id="371" r:id="rId24"/>
    <p:sldId id="340" r:id="rId25"/>
    <p:sldId id="333"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09B3DD-9911-980F-B98A-56F57C16D640}" name="Jessi LaRose" initials="JL" userId="S::jlarose@mffh.org::7a8d91ed-6ef4-4ba3-897a-e830b075eb2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BE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036B5A-BAB9-4FB7-87EF-2F9CC00BA104}" v="1035" dt="2025-04-08T00:30:16.9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omments/modernComment_12F_6EF0B42E.xml><?xml version="1.0" encoding="utf-8"?>
<p188:cmLst xmlns:a="http://schemas.openxmlformats.org/drawingml/2006/main" xmlns:r="http://schemas.openxmlformats.org/officeDocument/2006/relationships" xmlns:p188="http://schemas.microsoft.com/office/powerpoint/2018/8/main">
  <p188:cm id="{2F185673-7AFB-4A73-8BC1-461ED6D50AE1}" authorId="{E209B3DD-9911-980F-B98A-56F57C16D640}" status="resolved" created="2025-03-21T12:59:15.543" complete="100000">
    <ac:deMkLst xmlns:ac="http://schemas.microsoft.com/office/drawing/2013/main/command">
      <pc:docMk xmlns:pc="http://schemas.microsoft.com/office/powerpoint/2013/main/command"/>
      <pc:sldMk xmlns:pc="http://schemas.microsoft.com/office/powerpoint/2013/main/command" cId="1861268526" sldId="303"/>
      <ac:spMk id="8" creationId="{AE8D7952-3F0A-F853-5D98-329558A224F6}"/>
    </ac:deMkLst>
    <p188:txBody>
      <a:bodyPr/>
      <a:lstStyle/>
      <a:p>
        <a:r>
          <a:rPr lang="en-US"/>
          <a:t>2nd point- I'm sure you have a talking point here- but you may want to add a word or two here as I'm not sure what is meant just by looking at the slide. Also, maybe you cover in the third point- but I think its also about grant readiness- some orgs are "ready" to compete for feds funding and additional support is needed. And the grant seeking support that is really needed for people to find opportunities AND to be able to determine fit. </a:t>
        </a:r>
      </a:p>
    </p188:txBody>
  </p188:cm>
</p188:cmLst>
</file>

<file path=ppt/comments/modernComment_147_B5AF500A.xml><?xml version="1.0" encoding="utf-8"?>
<p188:cmLst xmlns:a="http://schemas.openxmlformats.org/drawingml/2006/main" xmlns:r="http://schemas.openxmlformats.org/officeDocument/2006/relationships" xmlns:p188="http://schemas.microsoft.com/office/powerpoint/2018/8/main">
  <p188:cm id="{9C932213-C594-4194-8EBE-227FC6CE532F}" authorId="{E209B3DD-9911-980F-B98A-56F57C16D640}" status="resolved" created="2025-03-21T11:34:51.937" complete="100000">
    <ac:deMkLst xmlns:ac="http://schemas.microsoft.com/office/drawing/2013/main/command">
      <pc:docMk xmlns:pc="http://schemas.microsoft.com/office/powerpoint/2013/main/command"/>
      <pc:sldMk xmlns:pc="http://schemas.microsoft.com/office/powerpoint/2013/main/command" cId="3048165386" sldId="327"/>
      <ac:spMk id="8" creationId="{AE8D7952-3F0A-F853-5D98-329558A224F6}"/>
    </ac:deMkLst>
    <p188:txBody>
      <a:bodyPr/>
      <a:lstStyle/>
      <a:p>
        <a:r>
          <a:rPr lang="en-US"/>
          <a:t>1st point- I am assuming you mean fedreal grant writing experience? I usually couch this as we knew as founder that there was a lot of great work happening but it wasn't showing up in the fed $ returns (I think we were bottom two or three public health funding)
2nd point-I would specific that was the original goal</a:t>
        </a:r>
      </a:p>
    </p188:txBody>
  </p188:cm>
</p188:cmLst>
</file>

<file path=ppt/comments/modernComment_149_DEB2BBE5.xml><?xml version="1.0" encoding="utf-8"?>
<p188:cmLst xmlns:a="http://schemas.openxmlformats.org/drawingml/2006/main" xmlns:r="http://schemas.openxmlformats.org/officeDocument/2006/relationships" xmlns:p188="http://schemas.microsoft.com/office/powerpoint/2018/8/main">
  <p188:cm id="{02B78B91-DD81-497F-B537-6EFEBCECA39F}" authorId="{E209B3DD-9911-980F-B98A-56F57C16D640}" status="resolved" created="2025-03-21T13:01:28.920" complete="100000">
    <pc:sldMkLst xmlns:pc="http://schemas.microsoft.com/office/powerpoint/2013/main/command">
      <pc:docMk/>
      <pc:sldMk cId="3736255461" sldId="329"/>
    </pc:sldMkLst>
    <p188:txBody>
      <a:bodyPr/>
      <a:lstStyle/>
      <a:p>
        <a:r>
          <a:rPr lang="en-US"/>
          <a:t>Maybe it goes into org capacity/infrastructure, but its probably worth mentioning the need for orgs to have financial management infrastructure in place and capacity to meet programmatic and financial reporting (which can be more complex)</a:t>
        </a:r>
      </a:p>
    </p188:txBody>
  </p188:cm>
</p188:cmLst>
</file>

<file path=ppt/comments/modernComment_14B_52F44F02.xml><?xml version="1.0" encoding="utf-8"?>
<p188:cmLst xmlns:a="http://schemas.openxmlformats.org/drawingml/2006/main" xmlns:r="http://schemas.openxmlformats.org/officeDocument/2006/relationships" xmlns:p188="http://schemas.microsoft.com/office/powerpoint/2018/8/main">
  <p188:cm id="{AECFFEDA-C03C-4A6F-B73B-EA62FA222F5D}" authorId="{E209B3DD-9911-980F-B98A-56F57C16D640}" status="resolved" created="2025-03-21T12:55:49.227" complete="100000">
    <ac:txMkLst xmlns:ac="http://schemas.microsoft.com/office/drawing/2013/main/command">
      <pc:docMk xmlns:pc="http://schemas.microsoft.com/office/powerpoint/2013/main/command"/>
      <pc:sldMk xmlns:pc="http://schemas.microsoft.com/office/powerpoint/2013/main/command" cId="1391742722" sldId="331"/>
      <ac:graphicFrameMk id="7" creationId="{53F86347-C5C0-AC1E-EBF5-7A9F1F274430}"/>
      <ac:tblMk/>
      <ac:tcMk rowId="1335596689" colId="1319194695"/>
      <ac:txMk cp="0" len="37">
        <ac:context len="38" hash="3231193361"/>
      </ac:txMk>
    </ac:txMkLst>
    <p188:pos x="4156363" y="4100945"/>
    <p188:txBody>
      <a:bodyPr/>
      <a:lstStyle/>
      <a:p>
        <a:r>
          <a:rPr lang="en-US"/>
          <a:t>Not sure what the non-urban does not statewide means on the * below. You might also want to mention solid success in rural specific funding opportunities- there are a number through HRSA we've been very successful with (e.g., rural opioid). </a:t>
        </a:r>
      </a:p>
    </p188:txBody>
  </p188:cm>
</p188:cmLst>
</file>

<file path=ppt/comments/modernComment_163_27BF5EC.xml><?xml version="1.0" encoding="utf-8"?>
<p188:cmLst xmlns:a="http://schemas.openxmlformats.org/drawingml/2006/main" xmlns:r="http://schemas.openxmlformats.org/officeDocument/2006/relationships" xmlns:p188="http://schemas.microsoft.com/office/powerpoint/2018/8/main">
  <p188:cm id="{12B948A5-3227-46B6-9F70-22DD4698936F}" authorId="{E209B3DD-9911-980F-B98A-56F57C16D640}" created="2025-03-21T13:09:46.614">
    <ac:deMkLst xmlns:ac="http://schemas.microsoft.com/office/drawing/2013/main/command">
      <pc:docMk xmlns:pc="http://schemas.microsoft.com/office/powerpoint/2013/main/command"/>
      <pc:sldMk xmlns:pc="http://schemas.microsoft.com/office/powerpoint/2013/main/command" cId="41678316" sldId="355"/>
      <ac:spMk id="3" creationId="{5BA7E040-F727-2EDA-0508-6538711B13D1}"/>
    </ac:deMkLst>
    <p188:txBody>
      <a:bodyPr/>
      <a:lstStyle/>
      <a:p>
        <a:r>
          <a:rPr lang="en-US"/>
          <a:t>Obviously these are CAB slides- but it makes me think that you may want to speak in your slides at some point about building trust and relationships with consultants and clients. </a:t>
        </a:r>
      </a:p>
    </p188:txBody>
  </p188:cm>
</p188: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FBCDE8-B25A-4B1A-BF32-6C48463C875C}" type="doc">
      <dgm:prSet loTypeId="urn:microsoft.com/office/officeart/2005/8/layout/pyramid2" loCatId="list" qsTypeId="urn:microsoft.com/office/officeart/2005/8/quickstyle/simple1" qsCatId="simple" csTypeId="urn:microsoft.com/office/officeart/2005/8/colors/colorful5" csCatId="colorful" phldr="1"/>
      <dgm:spPr/>
    </dgm:pt>
    <dgm:pt modelId="{539C3540-819B-4E9D-AC52-C18C4B54E70C}">
      <dgm:prSet phldrT="[Text]"/>
      <dgm:spPr/>
      <dgm:t>
        <a:bodyPr/>
        <a:lstStyle/>
        <a:p>
          <a:pPr rtl="0"/>
          <a:r>
            <a:rPr lang="en-US" b="1">
              <a:solidFill>
                <a:srgbClr val="92D050"/>
              </a:solidFill>
            </a:rPr>
            <a:t>$</a:t>
          </a:r>
          <a:r>
            <a:rPr lang="en-US" b="1">
              <a:solidFill>
                <a:srgbClr val="92D050"/>
              </a:solidFill>
              <a:latin typeface="Trebuchet MS" panose="020B0603020202020204"/>
            </a:rPr>
            <a:t>50</a:t>
          </a:r>
          <a:r>
            <a:rPr lang="en-US" b="1">
              <a:solidFill>
                <a:srgbClr val="92D050"/>
              </a:solidFill>
            </a:rPr>
            <a:t>:$1 </a:t>
          </a:r>
          <a:r>
            <a:rPr lang="en-US"/>
            <a:t>benefits to cost ratio</a:t>
          </a:r>
        </a:p>
      </dgm:t>
    </dgm:pt>
    <dgm:pt modelId="{1CE0142D-D28E-45D0-B981-9C5F01C39A61}" type="parTrans" cxnId="{F8B47CB0-5D9E-4D8B-9E77-E9B6366C5206}">
      <dgm:prSet/>
      <dgm:spPr/>
      <dgm:t>
        <a:bodyPr/>
        <a:lstStyle/>
        <a:p>
          <a:endParaRPr lang="en-US"/>
        </a:p>
      </dgm:t>
    </dgm:pt>
    <dgm:pt modelId="{744D7003-5B5A-40EF-9E0D-1E361165F485}" type="sibTrans" cxnId="{F8B47CB0-5D9E-4D8B-9E77-E9B6366C5206}">
      <dgm:prSet/>
      <dgm:spPr/>
      <dgm:t>
        <a:bodyPr/>
        <a:lstStyle/>
        <a:p>
          <a:endParaRPr lang="en-US"/>
        </a:p>
      </dgm:t>
    </dgm:pt>
    <dgm:pt modelId="{675FDC49-BC34-4B37-A13A-14965372F645}">
      <dgm:prSet phldrT="[Text]"/>
      <dgm:spPr/>
      <dgm:t>
        <a:bodyPr/>
        <a:lstStyle/>
        <a:p>
          <a:pPr rtl="0"/>
          <a:r>
            <a:rPr lang="en-US" b="1">
              <a:solidFill>
                <a:srgbClr val="92D050"/>
              </a:solidFill>
            </a:rPr>
            <a:t>$</a:t>
          </a:r>
          <a:r>
            <a:rPr lang="en-US" b="1">
              <a:solidFill>
                <a:srgbClr val="92D050"/>
              </a:solidFill>
              <a:latin typeface="Trebuchet MS"/>
            </a:rPr>
            <a:t>506</a:t>
          </a:r>
          <a:r>
            <a:rPr lang="en-US" b="1">
              <a:latin typeface="Trebuchet MS"/>
            </a:rPr>
            <a:t> </a:t>
          </a:r>
          <a:r>
            <a:rPr lang="en-US"/>
            <a:t>million captured for MO</a:t>
          </a:r>
          <a:r>
            <a:rPr lang="en-US">
              <a:latin typeface="Trebuchet MS"/>
            </a:rPr>
            <a:t> </a:t>
          </a:r>
          <a:endParaRPr lang="en-US"/>
        </a:p>
      </dgm:t>
    </dgm:pt>
    <dgm:pt modelId="{13C44A84-D092-4755-8CDB-850EA0B13723}" type="parTrans" cxnId="{19222217-4156-43E7-9A0E-FA4866B828D2}">
      <dgm:prSet/>
      <dgm:spPr/>
      <dgm:t>
        <a:bodyPr/>
        <a:lstStyle/>
        <a:p>
          <a:endParaRPr lang="en-US"/>
        </a:p>
      </dgm:t>
    </dgm:pt>
    <dgm:pt modelId="{CD79DC94-3383-489B-8622-711B7CE286E7}" type="sibTrans" cxnId="{19222217-4156-43E7-9A0E-FA4866B828D2}">
      <dgm:prSet/>
      <dgm:spPr/>
      <dgm:t>
        <a:bodyPr/>
        <a:lstStyle/>
        <a:p>
          <a:endParaRPr lang="en-US"/>
        </a:p>
      </dgm:t>
    </dgm:pt>
    <dgm:pt modelId="{8513722A-FD27-4714-8F71-E0D94C05E1C7}">
      <dgm:prSet phldrT="[Text]"/>
      <dgm:spPr/>
      <dgm:t>
        <a:bodyPr/>
        <a:lstStyle/>
        <a:p>
          <a:r>
            <a:rPr lang="en-US" b="1">
              <a:solidFill>
                <a:srgbClr val="92D050"/>
              </a:solidFill>
              <a:latin typeface="Trebuchet MS" panose="020B0603020202020204"/>
            </a:rPr>
            <a:t>943</a:t>
          </a:r>
          <a:r>
            <a:rPr lang="en-US"/>
            <a:t> proposals supported – </a:t>
          </a:r>
          <a:r>
            <a:rPr lang="en-US" b="1">
              <a:solidFill>
                <a:srgbClr val="92D050"/>
              </a:solidFill>
              <a:latin typeface="Trebuchet MS" panose="020B0603020202020204"/>
            </a:rPr>
            <a:t>36</a:t>
          </a:r>
          <a:r>
            <a:rPr lang="en-US" b="1">
              <a:solidFill>
                <a:srgbClr val="92D050"/>
              </a:solidFill>
            </a:rPr>
            <a:t>%</a:t>
          </a:r>
          <a:r>
            <a:rPr lang="en-US"/>
            <a:t> successful</a:t>
          </a:r>
        </a:p>
      </dgm:t>
    </dgm:pt>
    <dgm:pt modelId="{BDAA97E8-FAF6-4865-924B-4FBCF94822B2}" type="parTrans" cxnId="{D6868DF1-D181-44BA-B37D-C258C80CC99D}">
      <dgm:prSet/>
      <dgm:spPr/>
      <dgm:t>
        <a:bodyPr/>
        <a:lstStyle/>
        <a:p>
          <a:endParaRPr lang="en-US"/>
        </a:p>
      </dgm:t>
    </dgm:pt>
    <dgm:pt modelId="{E73355DF-8B02-4C06-8E4D-D2CEAB063FC5}" type="sibTrans" cxnId="{D6868DF1-D181-44BA-B37D-C258C80CC99D}">
      <dgm:prSet/>
      <dgm:spPr/>
      <dgm:t>
        <a:bodyPr/>
        <a:lstStyle/>
        <a:p>
          <a:endParaRPr lang="en-US"/>
        </a:p>
      </dgm:t>
    </dgm:pt>
    <dgm:pt modelId="{8A3E25AB-E949-4503-89CE-D56BC947A4C5}" type="pres">
      <dgm:prSet presAssocID="{56FBCDE8-B25A-4B1A-BF32-6C48463C875C}" presName="compositeShape" presStyleCnt="0">
        <dgm:presLayoutVars>
          <dgm:dir/>
          <dgm:resizeHandles/>
        </dgm:presLayoutVars>
      </dgm:prSet>
      <dgm:spPr/>
    </dgm:pt>
    <dgm:pt modelId="{DB761E6F-FBB4-40FD-94B5-7115FF6270EF}" type="pres">
      <dgm:prSet presAssocID="{56FBCDE8-B25A-4B1A-BF32-6C48463C875C}" presName="pyramid" presStyleLbl="node1" presStyleIdx="0" presStyleCnt="1">
        <dgm:style>
          <a:lnRef idx="0">
            <a:scrgbClr r="0" g="0" b="0"/>
          </a:lnRef>
          <a:fillRef idx="0">
            <a:scrgbClr r="0" g="0" b="0"/>
          </a:fillRef>
          <a:effectRef idx="0">
            <a:scrgbClr r="0" g="0" b="0"/>
          </a:effectRef>
          <a:fontRef idx="minor">
            <a:schemeClr val="lt1"/>
          </a:fontRef>
        </dgm:style>
      </dgm:prSet>
      <dgm: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dgm:spPr>
    </dgm:pt>
    <dgm:pt modelId="{3F04C870-65B1-4B62-8D54-D1477441438A}" type="pres">
      <dgm:prSet presAssocID="{56FBCDE8-B25A-4B1A-BF32-6C48463C875C}" presName="theList" presStyleCnt="0"/>
      <dgm:spPr/>
    </dgm:pt>
    <dgm:pt modelId="{118314B8-C029-453C-81B0-2F11B523CFE7}" type="pres">
      <dgm:prSet presAssocID="{539C3540-819B-4E9D-AC52-C18C4B54E70C}" presName="aNode" presStyleLbl="fgAcc1" presStyleIdx="0" presStyleCnt="3">
        <dgm:presLayoutVars>
          <dgm:bulletEnabled val="1"/>
        </dgm:presLayoutVars>
      </dgm:prSet>
      <dgm:spPr/>
    </dgm:pt>
    <dgm:pt modelId="{C0B58320-9C90-4C45-80BA-BEDDD948685C}" type="pres">
      <dgm:prSet presAssocID="{539C3540-819B-4E9D-AC52-C18C4B54E70C}" presName="aSpace" presStyleCnt="0"/>
      <dgm:spPr/>
    </dgm:pt>
    <dgm:pt modelId="{64768EDD-25AA-4F95-9A48-7ABD0FE1EAFB}" type="pres">
      <dgm:prSet presAssocID="{675FDC49-BC34-4B37-A13A-14965372F645}" presName="aNode" presStyleLbl="fgAcc1" presStyleIdx="1" presStyleCnt="3">
        <dgm:presLayoutVars>
          <dgm:bulletEnabled val="1"/>
        </dgm:presLayoutVars>
      </dgm:prSet>
      <dgm:spPr/>
    </dgm:pt>
    <dgm:pt modelId="{6FF9658F-490D-4A78-BA68-8499F92CD99D}" type="pres">
      <dgm:prSet presAssocID="{675FDC49-BC34-4B37-A13A-14965372F645}" presName="aSpace" presStyleCnt="0"/>
      <dgm:spPr/>
    </dgm:pt>
    <dgm:pt modelId="{77165474-AF1E-4E88-8DAA-E2E8DF90C65D}" type="pres">
      <dgm:prSet presAssocID="{8513722A-FD27-4714-8F71-E0D94C05E1C7}" presName="aNode" presStyleLbl="fgAcc1" presStyleIdx="2" presStyleCnt="3">
        <dgm:presLayoutVars>
          <dgm:bulletEnabled val="1"/>
        </dgm:presLayoutVars>
      </dgm:prSet>
      <dgm:spPr/>
    </dgm:pt>
    <dgm:pt modelId="{A844A74C-272E-4231-B26D-C619B43F08B3}" type="pres">
      <dgm:prSet presAssocID="{8513722A-FD27-4714-8F71-E0D94C05E1C7}" presName="aSpace" presStyleCnt="0"/>
      <dgm:spPr/>
    </dgm:pt>
  </dgm:ptLst>
  <dgm:cxnLst>
    <dgm:cxn modelId="{7F678803-BF78-4646-9945-7D491A33FEEC}" type="presOf" srcId="{675FDC49-BC34-4B37-A13A-14965372F645}" destId="{64768EDD-25AA-4F95-9A48-7ABD0FE1EAFB}" srcOrd="0" destOrd="0" presId="urn:microsoft.com/office/officeart/2005/8/layout/pyramid2"/>
    <dgm:cxn modelId="{19222217-4156-43E7-9A0E-FA4866B828D2}" srcId="{56FBCDE8-B25A-4B1A-BF32-6C48463C875C}" destId="{675FDC49-BC34-4B37-A13A-14965372F645}" srcOrd="1" destOrd="0" parTransId="{13C44A84-D092-4755-8CDB-850EA0B13723}" sibTransId="{CD79DC94-3383-489B-8622-711B7CE286E7}"/>
    <dgm:cxn modelId="{0B99E25B-4CAC-42BE-8D54-A04E7FB6C83B}" type="presOf" srcId="{8513722A-FD27-4714-8F71-E0D94C05E1C7}" destId="{77165474-AF1E-4E88-8DAA-E2E8DF90C65D}" srcOrd="0" destOrd="0" presId="urn:microsoft.com/office/officeart/2005/8/layout/pyramid2"/>
    <dgm:cxn modelId="{4565BE83-F507-47BB-82CA-0ED73B7755DF}" type="presOf" srcId="{539C3540-819B-4E9D-AC52-C18C4B54E70C}" destId="{118314B8-C029-453C-81B0-2F11B523CFE7}" srcOrd="0" destOrd="0" presId="urn:microsoft.com/office/officeart/2005/8/layout/pyramid2"/>
    <dgm:cxn modelId="{F8B47CB0-5D9E-4D8B-9E77-E9B6366C5206}" srcId="{56FBCDE8-B25A-4B1A-BF32-6C48463C875C}" destId="{539C3540-819B-4E9D-AC52-C18C4B54E70C}" srcOrd="0" destOrd="0" parTransId="{1CE0142D-D28E-45D0-B981-9C5F01C39A61}" sibTransId="{744D7003-5B5A-40EF-9E0D-1E361165F485}"/>
    <dgm:cxn modelId="{08E47CEA-A8A2-48E6-BC97-A758E1CF3C2B}" type="presOf" srcId="{56FBCDE8-B25A-4B1A-BF32-6C48463C875C}" destId="{8A3E25AB-E949-4503-89CE-D56BC947A4C5}" srcOrd="0" destOrd="0" presId="urn:microsoft.com/office/officeart/2005/8/layout/pyramid2"/>
    <dgm:cxn modelId="{D6868DF1-D181-44BA-B37D-C258C80CC99D}" srcId="{56FBCDE8-B25A-4B1A-BF32-6C48463C875C}" destId="{8513722A-FD27-4714-8F71-E0D94C05E1C7}" srcOrd="2" destOrd="0" parTransId="{BDAA97E8-FAF6-4865-924B-4FBCF94822B2}" sibTransId="{E73355DF-8B02-4C06-8E4D-D2CEAB063FC5}"/>
    <dgm:cxn modelId="{DD71D8F0-0558-4CDE-9095-73AB4B06DEBA}" type="presParOf" srcId="{8A3E25AB-E949-4503-89CE-D56BC947A4C5}" destId="{DB761E6F-FBB4-40FD-94B5-7115FF6270EF}" srcOrd="0" destOrd="0" presId="urn:microsoft.com/office/officeart/2005/8/layout/pyramid2"/>
    <dgm:cxn modelId="{3F7C939E-7737-47F5-BBD9-C5B1888B1207}" type="presParOf" srcId="{8A3E25AB-E949-4503-89CE-D56BC947A4C5}" destId="{3F04C870-65B1-4B62-8D54-D1477441438A}" srcOrd="1" destOrd="0" presId="urn:microsoft.com/office/officeart/2005/8/layout/pyramid2"/>
    <dgm:cxn modelId="{A09A78E1-CCA4-4492-ADEC-F6544B35F440}" type="presParOf" srcId="{3F04C870-65B1-4B62-8D54-D1477441438A}" destId="{118314B8-C029-453C-81B0-2F11B523CFE7}" srcOrd="0" destOrd="0" presId="urn:microsoft.com/office/officeart/2005/8/layout/pyramid2"/>
    <dgm:cxn modelId="{A99A692C-E39B-4323-8DF9-41619C738F87}" type="presParOf" srcId="{3F04C870-65B1-4B62-8D54-D1477441438A}" destId="{C0B58320-9C90-4C45-80BA-BEDDD948685C}" srcOrd="1" destOrd="0" presId="urn:microsoft.com/office/officeart/2005/8/layout/pyramid2"/>
    <dgm:cxn modelId="{F2AB9A4C-E1E2-4519-9358-83121341BCDB}" type="presParOf" srcId="{3F04C870-65B1-4B62-8D54-D1477441438A}" destId="{64768EDD-25AA-4F95-9A48-7ABD0FE1EAFB}" srcOrd="2" destOrd="0" presId="urn:microsoft.com/office/officeart/2005/8/layout/pyramid2"/>
    <dgm:cxn modelId="{80710724-FF70-48BB-A011-C30390ED0718}" type="presParOf" srcId="{3F04C870-65B1-4B62-8D54-D1477441438A}" destId="{6FF9658F-490D-4A78-BA68-8499F92CD99D}" srcOrd="3" destOrd="0" presId="urn:microsoft.com/office/officeart/2005/8/layout/pyramid2"/>
    <dgm:cxn modelId="{6158D010-60E5-4310-995A-6148614F455C}" type="presParOf" srcId="{3F04C870-65B1-4B62-8D54-D1477441438A}" destId="{77165474-AF1E-4E88-8DAA-E2E8DF90C65D}" srcOrd="4" destOrd="0" presId="urn:microsoft.com/office/officeart/2005/8/layout/pyramid2"/>
    <dgm:cxn modelId="{C9B73D58-7963-4CC1-8E1F-22FEA9C030B6}" type="presParOf" srcId="{3F04C870-65B1-4B62-8D54-D1477441438A}" destId="{A844A74C-272E-4231-B26D-C619B43F08B3}"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573EA9-8502-47FA-899F-008C45EED3BD}" type="doc">
      <dgm:prSet loTypeId="urn:microsoft.com/office/officeart/2005/8/layout/process5" loCatId="process" qsTypeId="urn:microsoft.com/office/officeart/2005/8/quickstyle/simple1" qsCatId="simple" csTypeId="urn:microsoft.com/office/officeart/2005/8/colors/colorful1" csCatId="colorful" phldr="1"/>
      <dgm:spPr/>
      <dgm:t>
        <a:bodyPr/>
        <a:lstStyle/>
        <a:p>
          <a:endParaRPr lang="en-US"/>
        </a:p>
      </dgm:t>
    </dgm:pt>
    <dgm:pt modelId="{5FE5F26C-2ED1-42AF-AD46-CA3120CF45CA}">
      <dgm:prSet phldrT="[Text]" phldr="0" custT="1"/>
      <dgm:spPr/>
      <dgm:t>
        <a:bodyPr/>
        <a:lstStyle/>
        <a:p>
          <a:pPr rtl="0"/>
          <a:r>
            <a:rPr lang="en-US" sz="1300" b="1">
              <a:latin typeface="Trebuchet MS" panose="020B0603020202020204"/>
            </a:rPr>
            <a:t> </a:t>
          </a:r>
          <a:r>
            <a:rPr lang="en-US" sz="2000" b="1">
              <a:latin typeface="Trebuchet MS" panose="020B0603020202020204"/>
            </a:rPr>
            <a:t>Needs assessment</a:t>
          </a:r>
          <a:endParaRPr lang="en-US" sz="2000" b="1"/>
        </a:p>
      </dgm:t>
    </dgm:pt>
    <dgm:pt modelId="{542AD166-9897-4A5F-B0A0-EDE386B9E083}" type="parTrans" cxnId="{51F51DF7-72DF-4E18-9315-CB2545E66D45}">
      <dgm:prSet/>
      <dgm:spPr/>
      <dgm:t>
        <a:bodyPr/>
        <a:lstStyle/>
        <a:p>
          <a:endParaRPr lang="en-US"/>
        </a:p>
      </dgm:t>
    </dgm:pt>
    <dgm:pt modelId="{E58652E0-ED0A-4A8F-8845-9ECF91ADC70E}" type="sibTrans" cxnId="{51F51DF7-72DF-4E18-9315-CB2545E66D45}">
      <dgm:prSet/>
      <dgm:spPr/>
      <dgm:t>
        <a:bodyPr/>
        <a:lstStyle/>
        <a:p>
          <a:endParaRPr lang="en-US"/>
        </a:p>
      </dgm:t>
    </dgm:pt>
    <dgm:pt modelId="{08C0861E-67A1-4742-8B8A-156345E6AD30}">
      <dgm:prSet phldrT="[Text]" phldr="0" custT="1"/>
      <dgm:spPr/>
      <dgm:t>
        <a:bodyPr/>
        <a:lstStyle/>
        <a:p>
          <a:pPr rtl="0"/>
          <a:r>
            <a:rPr lang="en-US" sz="2000" b="1">
              <a:latin typeface="Trebuchet MS" panose="020B0603020202020204"/>
            </a:rPr>
            <a:t>Funding strategy</a:t>
          </a:r>
          <a:endParaRPr lang="en-US" sz="2000" b="1"/>
        </a:p>
      </dgm:t>
    </dgm:pt>
    <dgm:pt modelId="{5608215E-B9BF-4AF1-B11E-979AED3304F2}" type="parTrans" cxnId="{DF170914-D599-42DB-A365-F0B1E431344A}">
      <dgm:prSet/>
      <dgm:spPr/>
      <dgm:t>
        <a:bodyPr/>
        <a:lstStyle/>
        <a:p>
          <a:endParaRPr lang="en-US"/>
        </a:p>
      </dgm:t>
    </dgm:pt>
    <dgm:pt modelId="{0D29D8FA-FE78-47EC-B6D8-8B18A3ACBADA}" type="sibTrans" cxnId="{DF170914-D599-42DB-A365-F0B1E431344A}">
      <dgm:prSet/>
      <dgm:spPr/>
      <dgm:t>
        <a:bodyPr/>
        <a:lstStyle/>
        <a:p>
          <a:endParaRPr lang="en-US"/>
        </a:p>
      </dgm:t>
    </dgm:pt>
    <dgm:pt modelId="{208C833C-3A22-4457-97A5-41D1F4B7F5CD}">
      <dgm:prSet phldrT="[Text]" phldr="0" custT="1"/>
      <dgm:spPr/>
      <dgm:t>
        <a:bodyPr/>
        <a:lstStyle/>
        <a:p>
          <a:pPr rtl="0"/>
          <a:r>
            <a:rPr lang="en-US" sz="1800" b="1">
              <a:latin typeface="Trebuchet MS" panose="020B0603020202020204"/>
            </a:rPr>
            <a:t>Thought partner: connections, resources, strategizing</a:t>
          </a:r>
          <a:endParaRPr lang="en-US" sz="1800" b="1"/>
        </a:p>
      </dgm:t>
    </dgm:pt>
    <dgm:pt modelId="{2DF948E2-1CA7-47ED-8737-5D99FCFDE1C2}" type="parTrans" cxnId="{33777928-95B6-4BED-B5D2-E9D47CB0EACE}">
      <dgm:prSet/>
      <dgm:spPr/>
      <dgm:t>
        <a:bodyPr/>
        <a:lstStyle/>
        <a:p>
          <a:endParaRPr lang="en-US"/>
        </a:p>
      </dgm:t>
    </dgm:pt>
    <dgm:pt modelId="{90C9123F-B74F-4F17-BA8A-41B5EE35D31F}" type="sibTrans" cxnId="{33777928-95B6-4BED-B5D2-E9D47CB0EACE}">
      <dgm:prSet/>
      <dgm:spPr/>
      <dgm:t>
        <a:bodyPr/>
        <a:lstStyle/>
        <a:p>
          <a:endParaRPr lang="en-US"/>
        </a:p>
      </dgm:t>
    </dgm:pt>
    <dgm:pt modelId="{4BD73EB3-E3C4-4AA3-A154-F3C8A3BF9614}">
      <dgm:prSet phldrT="[Text]" phldr="0"/>
      <dgm:spPr/>
      <dgm:t>
        <a:bodyPr/>
        <a:lstStyle/>
        <a:p>
          <a:r>
            <a:rPr lang="en-US" b="1">
              <a:solidFill>
                <a:schemeClr val="bg1"/>
              </a:solidFill>
              <a:highlight>
                <a:srgbClr val="808080"/>
              </a:highlight>
              <a:latin typeface="Trebuchet MS" panose="020B0603020202020204"/>
            </a:rPr>
            <a:t>Grant-seeking/ eligibility</a:t>
          </a:r>
          <a:endParaRPr lang="en-US" b="1">
            <a:solidFill>
              <a:schemeClr val="bg1"/>
            </a:solidFill>
            <a:highlight>
              <a:srgbClr val="808080"/>
            </a:highlight>
          </a:endParaRPr>
        </a:p>
      </dgm:t>
    </dgm:pt>
    <dgm:pt modelId="{8510FAC8-1024-4449-94B9-47C45769E995}" type="parTrans" cxnId="{1BA4F67E-B7ED-43E7-9641-89728AA25458}">
      <dgm:prSet/>
      <dgm:spPr/>
      <dgm:t>
        <a:bodyPr/>
        <a:lstStyle/>
        <a:p>
          <a:endParaRPr lang="en-US"/>
        </a:p>
      </dgm:t>
    </dgm:pt>
    <dgm:pt modelId="{9DE7D0A9-FABB-44CA-A360-0D56D2035257}" type="sibTrans" cxnId="{1BA4F67E-B7ED-43E7-9641-89728AA25458}">
      <dgm:prSet/>
      <dgm:spPr/>
      <dgm:t>
        <a:bodyPr/>
        <a:lstStyle/>
        <a:p>
          <a:endParaRPr lang="en-US"/>
        </a:p>
      </dgm:t>
    </dgm:pt>
    <dgm:pt modelId="{12EEE34C-1CF7-4AB7-A0F1-D47966F6E9D4}">
      <dgm:prSet phldrT="[Text]" phldr="0"/>
      <dgm:spPr/>
      <dgm:t>
        <a:bodyPr/>
        <a:lstStyle/>
        <a:p>
          <a:r>
            <a:rPr lang="en-US" b="1" dirty="0">
              <a:solidFill>
                <a:schemeClr val="bg1"/>
              </a:solidFill>
              <a:highlight>
                <a:srgbClr val="808080"/>
              </a:highlight>
              <a:latin typeface="Trebuchet MS" panose="020B0603020202020204"/>
            </a:rPr>
            <a:t>Grant-writing</a:t>
          </a:r>
          <a:endParaRPr lang="en-US" b="1" dirty="0">
            <a:solidFill>
              <a:schemeClr val="bg1"/>
            </a:solidFill>
            <a:highlight>
              <a:srgbClr val="808080"/>
            </a:highlight>
          </a:endParaRPr>
        </a:p>
      </dgm:t>
    </dgm:pt>
    <dgm:pt modelId="{D7A55308-0556-451B-B615-A49C7053586D}" type="parTrans" cxnId="{080EEBA8-B877-4EFA-95DB-B6B76689B8DE}">
      <dgm:prSet/>
      <dgm:spPr/>
      <dgm:t>
        <a:bodyPr/>
        <a:lstStyle/>
        <a:p>
          <a:endParaRPr lang="en-US"/>
        </a:p>
      </dgm:t>
    </dgm:pt>
    <dgm:pt modelId="{AE413C0D-D5AA-4B14-A5BD-0FFEFEE02F04}" type="sibTrans" cxnId="{080EEBA8-B877-4EFA-95DB-B6B76689B8DE}">
      <dgm:prSet/>
      <dgm:spPr/>
      <dgm:t>
        <a:bodyPr/>
        <a:lstStyle/>
        <a:p>
          <a:endParaRPr lang="en-US"/>
        </a:p>
      </dgm:t>
    </dgm:pt>
    <dgm:pt modelId="{932CC21F-8595-4C47-9659-9D1252422410}">
      <dgm:prSet phldr="0" custT="1"/>
      <dgm:spPr/>
      <dgm:t>
        <a:bodyPr/>
        <a:lstStyle/>
        <a:p>
          <a:pPr rtl="0"/>
          <a:r>
            <a:rPr lang="en-US" sz="2000" b="1">
              <a:solidFill>
                <a:srgbClr val="FF0000"/>
              </a:solidFill>
              <a:latin typeface="Trebuchet MS" panose="020B0603020202020204"/>
            </a:rPr>
            <a:t>Matching funds</a:t>
          </a:r>
        </a:p>
      </dgm:t>
    </dgm:pt>
    <dgm:pt modelId="{6F93FE60-75F4-41E8-AC75-8363C40D1B34}" type="parTrans" cxnId="{8BCD3BBB-B4CA-4504-894C-32D157359B52}">
      <dgm:prSet/>
      <dgm:spPr/>
      <dgm:t>
        <a:bodyPr/>
        <a:lstStyle/>
        <a:p>
          <a:endParaRPr lang="en-US"/>
        </a:p>
      </dgm:t>
    </dgm:pt>
    <dgm:pt modelId="{29443EB1-9D08-422F-8397-1928E5F51B59}" type="sibTrans" cxnId="{8BCD3BBB-B4CA-4504-894C-32D157359B52}">
      <dgm:prSet/>
      <dgm:spPr/>
      <dgm:t>
        <a:bodyPr/>
        <a:lstStyle/>
        <a:p>
          <a:endParaRPr lang="en-US"/>
        </a:p>
      </dgm:t>
    </dgm:pt>
    <dgm:pt modelId="{4D39BE34-B550-4232-AFE0-1CC0BE74F9DC}">
      <dgm:prSet phldr="0" custT="1"/>
      <dgm:spPr/>
      <dgm:t>
        <a:bodyPr/>
        <a:lstStyle/>
        <a:p>
          <a:pPr rtl="0"/>
          <a:r>
            <a:rPr lang="en-US" sz="2000" b="1">
              <a:latin typeface="Trebuchet MS" panose="020B0603020202020204"/>
            </a:rPr>
            <a:t>Collaboration/ community engagement</a:t>
          </a:r>
        </a:p>
      </dgm:t>
    </dgm:pt>
    <dgm:pt modelId="{3DC3CE25-E998-442E-9C15-2FF45900E346}" type="parTrans" cxnId="{E87E850F-62AC-4678-830E-593546A46751}">
      <dgm:prSet/>
      <dgm:spPr/>
      <dgm:t>
        <a:bodyPr/>
        <a:lstStyle/>
        <a:p>
          <a:endParaRPr lang="en-US"/>
        </a:p>
      </dgm:t>
    </dgm:pt>
    <dgm:pt modelId="{5256612F-960C-4F2C-92E6-31B8FFDAD864}" type="sibTrans" cxnId="{E87E850F-62AC-4678-830E-593546A46751}">
      <dgm:prSet/>
      <dgm:spPr/>
      <dgm:t>
        <a:bodyPr/>
        <a:lstStyle/>
        <a:p>
          <a:endParaRPr lang="en-US"/>
        </a:p>
      </dgm:t>
    </dgm:pt>
    <dgm:pt modelId="{5AE2F724-A4AE-436F-B67B-A224528BD3B8}">
      <dgm:prSet phldr="0"/>
      <dgm:spPr/>
      <dgm:t>
        <a:bodyPr/>
        <a:lstStyle/>
        <a:p>
          <a:pPr rtl="0"/>
          <a:r>
            <a:rPr lang="en-US" b="1">
              <a:solidFill>
                <a:srgbClr val="FF0000"/>
              </a:solidFill>
              <a:latin typeface="Trebuchet MS" panose="020B0603020202020204"/>
            </a:rPr>
            <a:t>Equitable</a:t>
          </a:r>
          <a:r>
            <a:rPr lang="en-US" b="1">
              <a:latin typeface="Trebuchet MS" panose="020B0603020202020204"/>
            </a:rPr>
            <a:t> design and implementation</a:t>
          </a:r>
        </a:p>
      </dgm:t>
    </dgm:pt>
    <dgm:pt modelId="{CFDAB95F-044C-4A76-B745-EB38E62E7A36}" type="parTrans" cxnId="{BCB6ACD2-5BEB-4362-AE38-1F8331E62CA9}">
      <dgm:prSet/>
      <dgm:spPr/>
      <dgm:t>
        <a:bodyPr/>
        <a:lstStyle/>
        <a:p>
          <a:endParaRPr lang="en-US"/>
        </a:p>
      </dgm:t>
    </dgm:pt>
    <dgm:pt modelId="{33C4424A-081F-494F-B2D3-6793E71C0552}" type="sibTrans" cxnId="{BCB6ACD2-5BEB-4362-AE38-1F8331E62CA9}">
      <dgm:prSet/>
      <dgm:spPr/>
      <dgm:t>
        <a:bodyPr/>
        <a:lstStyle/>
        <a:p>
          <a:endParaRPr lang="en-US"/>
        </a:p>
      </dgm:t>
    </dgm:pt>
    <dgm:pt modelId="{B1EC9082-A477-4E6C-A6DC-4957E16875EF}">
      <dgm:prSet phldr="0"/>
      <dgm:spPr/>
      <dgm:t>
        <a:bodyPr/>
        <a:lstStyle/>
        <a:p>
          <a:r>
            <a:rPr lang="en-US" b="1">
              <a:latin typeface="Trebuchet MS" panose="020B0603020202020204"/>
            </a:rPr>
            <a:t>Evaluation/ programmatic and financial </a:t>
          </a:r>
          <a:r>
            <a:rPr lang="en-US" b="1">
              <a:solidFill>
                <a:srgbClr val="FF0000"/>
              </a:solidFill>
              <a:latin typeface="Trebuchet MS" panose="020B0603020202020204"/>
            </a:rPr>
            <a:t>reporting</a:t>
          </a:r>
        </a:p>
      </dgm:t>
    </dgm:pt>
    <dgm:pt modelId="{91D8B048-BF80-485E-8962-D811B05CB8D4}" type="parTrans" cxnId="{32108895-8094-4C6E-8DA1-2867A4BF8361}">
      <dgm:prSet/>
      <dgm:spPr/>
      <dgm:t>
        <a:bodyPr/>
        <a:lstStyle/>
        <a:p>
          <a:endParaRPr lang="en-US"/>
        </a:p>
      </dgm:t>
    </dgm:pt>
    <dgm:pt modelId="{CC961B1B-6541-4D3A-A369-BBA12CE9BDC6}" type="sibTrans" cxnId="{32108895-8094-4C6E-8DA1-2867A4BF8361}">
      <dgm:prSet/>
      <dgm:spPr/>
      <dgm:t>
        <a:bodyPr/>
        <a:lstStyle/>
        <a:p>
          <a:endParaRPr lang="en-US"/>
        </a:p>
      </dgm:t>
    </dgm:pt>
    <dgm:pt modelId="{C91ADE7A-29CA-4C14-B31D-B606FBCA92F3}">
      <dgm:prSet phldr="0"/>
      <dgm:spPr/>
      <dgm:t>
        <a:bodyPr/>
        <a:lstStyle/>
        <a:p>
          <a:pPr rtl="0"/>
          <a:r>
            <a:rPr lang="en-US" b="1">
              <a:latin typeface="Trebuchet MS" panose="020B0603020202020204"/>
            </a:rPr>
            <a:t>Impact, storytelling</a:t>
          </a:r>
        </a:p>
      </dgm:t>
    </dgm:pt>
    <dgm:pt modelId="{95ABC21D-1917-42AD-8AF7-58D0B738A17A}" type="parTrans" cxnId="{48531D7A-4C26-4D5F-8C89-82C34D8F00AF}">
      <dgm:prSet/>
      <dgm:spPr/>
      <dgm:t>
        <a:bodyPr/>
        <a:lstStyle/>
        <a:p>
          <a:endParaRPr lang="en-US"/>
        </a:p>
      </dgm:t>
    </dgm:pt>
    <dgm:pt modelId="{46832FD0-6D5C-4423-A97F-8E6242FD158F}" type="sibTrans" cxnId="{48531D7A-4C26-4D5F-8C89-82C34D8F00AF}">
      <dgm:prSet/>
      <dgm:spPr/>
      <dgm:t>
        <a:bodyPr/>
        <a:lstStyle/>
        <a:p>
          <a:endParaRPr lang="en-US"/>
        </a:p>
      </dgm:t>
    </dgm:pt>
    <dgm:pt modelId="{78C12B33-DA2A-46AE-982D-ADCDB30881D4}">
      <dgm:prSet phldr="0"/>
      <dgm:spPr/>
      <dgm:t>
        <a:bodyPr/>
        <a:lstStyle/>
        <a:p>
          <a:pPr rtl="0"/>
          <a:r>
            <a:rPr lang="en-US" b="1">
              <a:latin typeface="Trebuchet MS" panose="020B0603020202020204"/>
            </a:rPr>
            <a:t>Relationships w/funding agencies</a:t>
          </a:r>
        </a:p>
      </dgm:t>
    </dgm:pt>
    <dgm:pt modelId="{D2C4DC20-33F2-4B39-9950-D5723CF41CEF}" type="parTrans" cxnId="{496616A2-F953-46B4-ACD1-F6711F2FA51B}">
      <dgm:prSet/>
      <dgm:spPr/>
      <dgm:t>
        <a:bodyPr/>
        <a:lstStyle/>
        <a:p>
          <a:endParaRPr lang="en-US"/>
        </a:p>
      </dgm:t>
    </dgm:pt>
    <dgm:pt modelId="{1DE11490-9836-45D2-984C-0181CCF9B9CA}" type="sibTrans" cxnId="{496616A2-F953-46B4-ACD1-F6711F2FA51B}">
      <dgm:prSet/>
      <dgm:spPr/>
      <dgm:t>
        <a:bodyPr/>
        <a:lstStyle/>
        <a:p>
          <a:endParaRPr lang="en-US"/>
        </a:p>
      </dgm:t>
    </dgm:pt>
    <dgm:pt modelId="{B1C04FFF-48EC-467A-8F1A-27026ECC7B71}">
      <dgm:prSet phldr="0" custT="1"/>
      <dgm:spPr/>
      <dgm:t>
        <a:bodyPr/>
        <a:lstStyle/>
        <a:p>
          <a:pPr rtl="0"/>
          <a:r>
            <a:rPr lang="en-US" sz="1800" b="1">
              <a:solidFill>
                <a:schemeClr val="bg1"/>
              </a:solidFill>
              <a:latin typeface="Calibri"/>
              <a:ea typeface="Calibri"/>
              <a:cs typeface="Calibri"/>
            </a:rPr>
            <a:t>Org capacity/ readiness: infrastructure &amp; financial management</a:t>
          </a:r>
          <a:endParaRPr lang="en-US" sz="1800" b="1">
            <a:solidFill>
              <a:schemeClr val="bg1"/>
            </a:solidFill>
            <a:latin typeface="Trebuchet MS" panose="020B0603020202020204"/>
          </a:endParaRPr>
        </a:p>
      </dgm:t>
    </dgm:pt>
    <dgm:pt modelId="{33B203E0-18FF-44B9-8C4C-C12AC536B460}" type="parTrans" cxnId="{B48FBEA6-FA9F-4A80-AF8A-F89ACEB0829D}">
      <dgm:prSet/>
      <dgm:spPr/>
      <dgm:t>
        <a:bodyPr/>
        <a:lstStyle/>
        <a:p>
          <a:endParaRPr lang="en-US"/>
        </a:p>
      </dgm:t>
    </dgm:pt>
    <dgm:pt modelId="{E2800190-1685-47C9-B534-9D19BE3DF418}" type="sibTrans" cxnId="{B48FBEA6-FA9F-4A80-AF8A-F89ACEB0829D}">
      <dgm:prSet/>
      <dgm:spPr/>
      <dgm:t>
        <a:bodyPr/>
        <a:lstStyle/>
        <a:p>
          <a:endParaRPr lang="en-US"/>
        </a:p>
      </dgm:t>
    </dgm:pt>
    <dgm:pt modelId="{E0ABC13B-D4F9-4BD0-9EE3-81E18DADE4DA}" type="pres">
      <dgm:prSet presAssocID="{53573EA9-8502-47FA-899F-008C45EED3BD}" presName="diagram" presStyleCnt="0">
        <dgm:presLayoutVars>
          <dgm:dir/>
          <dgm:resizeHandles val="exact"/>
        </dgm:presLayoutVars>
      </dgm:prSet>
      <dgm:spPr/>
    </dgm:pt>
    <dgm:pt modelId="{F38DB70D-A540-4D5A-8D60-E74440F3FBA9}" type="pres">
      <dgm:prSet presAssocID="{5FE5F26C-2ED1-42AF-AD46-CA3120CF45CA}" presName="node" presStyleLbl="node1" presStyleIdx="0" presStyleCnt="12">
        <dgm:presLayoutVars>
          <dgm:bulletEnabled val="1"/>
        </dgm:presLayoutVars>
      </dgm:prSet>
      <dgm:spPr/>
    </dgm:pt>
    <dgm:pt modelId="{66C57926-70CF-4B0D-B93C-C6CC60FF72B5}" type="pres">
      <dgm:prSet presAssocID="{E58652E0-ED0A-4A8F-8845-9ECF91ADC70E}" presName="sibTrans" presStyleLbl="sibTrans2D1" presStyleIdx="0" presStyleCnt="11"/>
      <dgm:spPr/>
    </dgm:pt>
    <dgm:pt modelId="{DBC6B7FC-3BD8-42AB-98B5-D57AD196DD72}" type="pres">
      <dgm:prSet presAssocID="{E58652E0-ED0A-4A8F-8845-9ECF91ADC70E}" presName="connectorText" presStyleLbl="sibTrans2D1" presStyleIdx="0" presStyleCnt="11"/>
      <dgm:spPr/>
    </dgm:pt>
    <dgm:pt modelId="{8802C5A5-A709-4796-96FC-773FC72E7AFA}" type="pres">
      <dgm:prSet presAssocID="{08C0861E-67A1-4742-8B8A-156345E6AD30}" presName="node" presStyleLbl="node1" presStyleIdx="1" presStyleCnt="12">
        <dgm:presLayoutVars>
          <dgm:bulletEnabled val="1"/>
        </dgm:presLayoutVars>
      </dgm:prSet>
      <dgm:spPr/>
    </dgm:pt>
    <dgm:pt modelId="{9F51735A-114F-4B12-9037-DBCBE6706A4A}" type="pres">
      <dgm:prSet presAssocID="{0D29D8FA-FE78-47EC-B6D8-8B18A3ACBADA}" presName="sibTrans" presStyleLbl="sibTrans2D1" presStyleIdx="1" presStyleCnt="11"/>
      <dgm:spPr/>
    </dgm:pt>
    <dgm:pt modelId="{ECB108AD-F015-45C4-AF69-92D05AFB9DD2}" type="pres">
      <dgm:prSet presAssocID="{0D29D8FA-FE78-47EC-B6D8-8B18A3ACBADA}" presName="connectorText" presStyleLbl="sibTrans2D1" presStyleIdx="1" presStyleCnt="11"/>
      <dgm:spPr/>
    </dgm:pt>
    <dgm:pt modelId="{AB63C4A2-1A0A-4C2C-9499-12A5AF090272}" type="pres">
      <dgm:prSet presAssocID="{208C833C-3A22-4457-97A5-41D1F4B7F5CD}" presName="node" presStyleLbl="node1" presStyleIdx="2" presStyleCnt="12">
        <dgm:presLayoutVars>
          <dgm:bulletEnabled val="1"/>
        </dgm:presLayoutVars>
      </dgm:prSet>
      <dgm:spPr/>
    </dgm:pt>
    <dgm:pt modelId="{B4FD3A7D-418C-4960-B7B6-A18EDA348AF9}" type="pres">
      <dgm:prSet presAssocID="{90C9123F-B74F-4F17-BA8A-41B5EE35D31F}" presName="sibTrans" presStyleLbl="sibTrans2D1" presStyleIdx="2" presStyleCnt="11"/>
      <dgm:spPr/>
    </dgm:pt>
    <dgm:pt modelId="{0B128CF2-8FD2-4D54-9AA2-00CBDA3D9363}" type="pres">
      <dgm:prSet presAssocID="{90C9123F-B74F-4F17-BA8A-41B5EE35D31F}" presName="connectorText" presStyleLbl="sibTrans2D1" presStyleIdx="2" presStyleCnt="11"/>
      <dgm:spPr/>
    </dgm:pt>
    <dgm:pt modelId="{BEC80D63-BDC4-42F6-AAC7-D6D959F37671}" type="pres">
      <dgm:prSet presAssocID="{B1C04FFF-48EC-467A-8F1A-27026ECC7B71}" presName="node" presStyleLbl="node1" presStyleIdx="3" presStyleCnt="12">
        <dgm:presLayoutVars>
          <dgm:bulletEnabled val="1"/>
        </dgm:presLayoutVars>
      </dgm:prSet>
      <dgm:spPr/>
    </dgm:pt>
    <dgm:pt modelId="{5A242D0C-FE23-47C5-8149-D709ED4A2A62}" type="pres">
      <dgm:prSet presAssocID="{E2800190-1685-47C9-B534-9D19BE3DF418}" presName="sibTrans" presStyleLbl="sibTrans2D1" presStyleIdx="3" presStyleCnt="11"/>
      <dgm:spPr/>
    </dgm:pt>
    <dgm:pt modelId="{169CB82C-4AB2-4FE3-AF50-E44568C413BE}" type="pres">
      <dgm:prSet presAssocID="{E2800190-1685-47C9-B534-9D19BE3DF418}" presName="connectorText" presStyleLbl="sibTrans2D1" presStyleIdx="3" presStyleCnt="11"/>
      <dgm:spPr/>
    </dgm:pt>
    <dgm:pt modelId="{C7B3A75B-892A-4067-96BB-CD6F9140C771}" type="pres">
      <dgm:prSet presAssocID="{4BD73EB3-E3C4-4AA3-A154-F3C8A3BF9614}" presName="node" presStyleLbl="node1" presStyleIdx="4" presStyleCnt="12">
        <dgm:presLayoutVars>
          <dgm:bulletEnabled val="1"/>
        </dgm:presLayoutVars>
      </dgm:prSet>
      <dgm:spPr/>
    </dgm:pt>
    <dgm:pt modelId="{5EBF8A4C-E0BD-4EB3-86D5-B46C3BB4C3CF}" type="pres">
      <dgm:prSet presAssocID="{9DE7D0A9-FABB-44CA-A360-0D56D2035257}" presName="sibTrans" presStyleLbl="sibTrans2D1" presStyleIdx="4" presStyleCnt="11"/>
      <dgm:spPr/>
    </dgm:pt>
    <dgm:pt modelId="{62B035C7-3B14-44DE-9EDC-16DD57618DC9}" type="pres">
      <dgm:prSet presAssocID="{9DE7D0A9-FABB-44CA-A360-0D56D2035257}" presName="connectorText" presStyleLbl="sibTrans2D1" presStyleIdx="4" presStyleCnt="11"/>
      <dgm:spPr/>
    </dgm:pt>
    <dgm:pt modelId="{260913D7-5DBF-409B-B83B-AB1217295F43}" type="pres">
      <dgm:prSet presAssocID="{12EEE34C-1CF7-4AB7-A0F1-D47966F6E9D4}" presName="node" presStyleLbl="node1" presStyleIdx="5" presStyleCnt="12">
        <dgm:presLayoutVars>
          <dgm:bulletEnabled val="1"/>
        </dgm:presLayoutVars>
      </dgm:prSet>
      <dgm:spPr/>
    </dgm:pt>
    <dgm:pt modelId="{206DEFD8-C39F-496A-A076-24625543E2AB}" type="pres">
      <dgm:prSet presAssocID="{AE413C0D-D5AA-4B14-A5BD-0FFEFEE02F04}" presName="sibTrans" presStyleLbl="sibTrans2D1" presStyleIdx="5" presStyleCnt="11"/>
      <dgm:spPr/>
    </dgm:pt>
    <dgm:pt modelId="{1222EEA3-A6EA-46A0-B70A-1417CFA7E38B}" type="pres">
      <dgm:prSet presAssocID="{AE413C0D-D5AA-4B14-A5BD-0FFEFEE02F04}" presName="connectorText" presStyleLbl="sibTrans2D1" presStyleIdx="5" presStyleCnt="11"/>
      <dgm:spPr/>
    </dgm:pt>
    <dgm:pt modelId="{6166BD55-1692-4915-8E4A-393BEBD9A26A}" type="pres">
      <dgm:prSet presAssocID="{932CC21F-8595-4C47-9659-9D1252422410}" presName="node" presStyleLbl="node1" presStyleIdx="6" presStyleCnt="12">
        <dgm:presLayoutVars>
          <dgm:bulletEnabled val="1"/>
        </dgm:presLayoutVars>
      </dgm:prSet>
      <dgm:spPr/>
    </dgm:pt>
    <dgm:pt modelId="{55CB687C-AE56-4A42-A9BE-A6CA52009A92}" type="pres">
      <dgm:prSet presAssocID="{29443EB1-9D08-422F-8397-1928E5F51B59}" presName="sibTrans" presStyleLbl="sibTrans2D1" presStyleIdx="6" presStyleCnt="11"/>
      <dgm:spPr/>
    </dgm:pt>
    <dgm:pt modelId="{BA49D55E-E054-46CD-BEF1-9456C4F65D90}" type="pres">
      <dgm:prSet presAssocID="{29443EB1-9D08-422F-8397-1928E5F51B59}" presName="connectorText" presStyleLbl="sibTrans2D1" presStyleIdx="6" presStyleCnt="11"/>
      <dgm:spPr/>
    </dgm:pt>
    <dgm:pt modelId="{6B41B2B6-F44A-41CD-80B8-2EFC41422B1C}" type="pres">
      <dgm:prSet presAssocID="{4D39BE34-B550-4232-AFE0-1CC0BE74F9DC}" presName="node" presStyleLbl="node1" presStyleIdx="7" presStyleCnt="12">
        <dgm:presLayoutVars>
          <dgm:bulletEnabled val="1"/>
        </dgm:presLayoutVars>
      </dgm:prSet>
      <dgm:spPr/>
    </dgm:pt>
    <dgm:pt modelId="{A0EFAADA-B493-410D-BFF6-7F50C725420E}" type="pres">
      <dgm:prSet presAssocID="{5256612F-960C-4F2C-92E6-31B8FFDAD864}" presName="sibTrans" presStyleLbl="sibTrans2D1" presStyleIdx="7" presStyleCnt="11"/>
      <dgm:spPr/>
    </dgm:pt>
    <dgm:pt modelId="{4D0A7D36-9911-4A70-B936-9A59E2146518}" type="pres">
      <dgm:prSet presAssocID="{5256612F-960C-4F2C-92E6-31B8FFDAD864}" presName="connectorText" presStyleLbl="sibTrans2D1" presStyleIdx="7" presStyleCnt="11"/>
      <dgm:spPr/>
    </dgm:pt>
    <dgm:pt modelId="{DB9B633A-9999-442E-AB65-CD803D663C90}" type="pres">
      <dgm:prSet presAssocID="{5AE2F724-A4AE-436F-B67B-A224528BD3B8}" presName="node" presStyleLbl="node1" presStyleIdx="8" presStyleCnt="12">
        <dgm:presLayoutVars>
          <dgm:bulletEnabled val="1"/>
        </dgm:presLayoutVars>
      </dgm:prSet>
      <dgm:spPr/>
    </dgm:pt>
    <dgm:pt modelId="{D3C6183D-4667-4A16-9E99-D8C8A57A4FBD}" type="pres">
      <dgm:prSet presAssocID="{33C4424A-081F-494F-B2D3-6793E71C0552}" presName="sibTrans" presStyleLbl="sibTrans2D1" presStyleIdx="8" presStyleCnt="11"/>
      <dgm:spPr/>
    </dgm:pt>
    <dgm:pt modelId="{9C95E2B2-DF56-4B6B-9D03-4813E61571C8}" type="pres">
      <dgm:prSet presAssocID="{33C4424A-081F-494F-B2D3-6793E71C0552}" presName="connectorText" presStyleLbl="sibTrans2D1" presStyleIdx="8" presStyleCnt="11"/>
      <dgm:spPr/>
    </dgm:pt>
    <dgm:pt modelId="{A5949E92-80AF-405B-AA33-79347F52F4A8}" type="pres">
      <dgm:prSet presAssocID="{B1EC9082-A477-4E6C-A6DC-4957E16875EF}" presName="node" presStyleLbl="node1" presStyleIdx="9" presStyleCnt="12">
        <dgm:presLayoutVars>
          <dgm:bulletEnabled val="1"/>
        </dgm:presLayoutVars>
      </dgm:prSet>
      <dgm:spPr/>
    </dgm:pt>
    <dgm:pt modelId="{F83117A4-5BC1-4BFC-968A-A786F6A9ACAE}" type="pres">
      <dgm:prSet presAssocID="{CC961B1B-6541-4D3A-A369-BBA12CE9BDC6}" presName="sibTrans" presStyleLbl="sibTrans2D1" presStyleIdx="9" presStyleCnt="11"/>
      <dgm:spPr/>
    </dgm:pt>
    <dgm:pt modelId="{992358A0-6B81-4962-BF10-1B3DB97F57A8}" type="pres">
      <dgm:prSet presAssocID="{CC961B1B-6541-4D3A-A369-BBA12CE9BDC6}" presName="connectorText" presStyleLbl="sibTrans2D1" presStyleIdx="9" presStyleCnt="11"/>
      <dgm:spPr/>
    </dgm:pt>
    <dgm:pt modelId="{C03BA701-8B57-4B9A-B9C3-3A5961D6C4B9}" type="pres">
      <dgm:prSet presAssocID="{C91ADE7A-29CA-4C14-B31D-B606FBCA92F3}" presName="node" presStyleLbl="node1" presStyleIdx="10" presStyleCnt="12">
        <dgm:presLayoutVars>
          <dgm:bulletEnabled val="1"/>
        </dgm:presLayoutVars>
      </dgm:prSet>
      <dgm:spPr/>
    </dgm:pt>
    <dgm:pt modelId="{3BFEE19F-613C-43E0-8816-0457DEF57AF6}" type="pres">
      <dgm:prSet presAssocID="{46832FD0-6D5C-4423-A97F-8E6242FD158F}" presName="sibTrans" presStyleLbl="sibTrans2D1" presStyleIdx="10" presStyleCnt="11"/>
      <dgm:spPr/>
    </dgm:pt>
    <dgm:pt modelId="{790026B1-9E55-490F-B500-213775C14C1F}" type="pres">
      <dgm:prSet presAssocID="{46832FD0-6D5C-4423-A97F-8E6242FD158F}" presName="connectorText" presStyleLbl="sibTrans2D1" presStyleIdx="10" presStyleCnt="11"/>
      <dgm:spPr/>
    </dgm:pt>
    <dgm:pt modelId="{C07E3FE2-44F2-4CD3-8084-1D9595957A09}" type="pres">
      <dgm:prSet presAssocID="{78C12B33-DA2A-46AE-982D-ADCDB30881D4}" presName="node" presStyleLbl="node1" presStyleIdx="11" presStyleCnt="12">
        <dgm:presLayoutVars>
          <dgm:bulletEnabled val="1"/>
        </dgm:presLayoutVars>
      </dgm:prSet>
      <dgm:spPr/>
    </dgm:pt>
  </dgm:ptLst>
  <dgm:cxnLst>
    <dgm:cxn modelId="{E3E73C07-758F-4FA8-B522-B50AB11CA473}" type="presOf" srcId="{4BD73EB3-E3C4-4AA3-A154-F3C8A3BF9614}" destId="{C7B3A75B-892A-4067-96BB-CD6F9140C771}" srcOrd="0" destOrd="0" presId="urn:microsoft.com/office/officeart/2005/8/layout/process5"/>
    <dgm:cxn modelId="{6F30BC08-CFCC-4A59-A3B8-A13C58D9AE93}" type="presOf" srcId="{5256612F-960C-4F2C-92E6-31B8FFDAD864}" destId="{4D0A7D36-9911-4A70-B936-9A59E2146518}" srcOrd="1" destOrd="0" presId="urn:microsoft.com/office/officeart/2005/8/layout/process5"/>
    <dgm:cxn modelId="{E87E850F-62AC-4678-830E-593546A46751}" srcId="{53573EA9-8502-47FA-899F-008C45EED3BD}" destId="{4D39BE34-B550-4232-AFE0-1CC0BE74F9DC}" srcOrd="7" destOrd="0" parTransId="{3DC3CE25-E998-442E-9C15-2FF45900E346}" sibTransId="{5256612F-960C-4F2C-92E6-31B8FFDAD864}"/>
    <dgm:cxn modelId="{DF170914-D599-42DB-A365-F0B1E431344A}" srcId="{53573EA9-8502-47FA-899F-008C45EED3BD}" destId="{08C0861E-67A1-4742-8B8A-156345E6AD30}" srcOrd="1" destOrd="0" parTransId="{5608215E-B9BF-4AF1-B11E-979AED3304F2}" sibTransId="{0D29D8FA-FE78-47EC-B6D8-8B18A3ACBADA}"/>
    <dgm:cxn modelId="{ADC8D315-4C71-4E5D-9BAB-8D85440C886F}" type="presOf" srcId="{46832FD0-6D5C-4423-A97F-8E6242FD158F}" destId="{790026B1-9E55-490F-B500-213775C14C1F}" srcOrd="1" destOrd="0" presId="urn:microsoft.com/office/officeart/2005/8/layout/process5"/>
    <dgm:cxn modelId="{E761561B-FEC6-4C45-9288-E13970515A2A}" type="presOf" srcId="{208C833C-3A22-4457-97A5-41D1F4B7F5CD}" destId="{AB63C4A2-1A0A-4C2C-9499-12A5AF090272}" srcOrd="0" destOrd="0" presId="urn:microsoft.com/office/officeart/2005/8/layout/process5"/>
    <dgm:cxn modelId="{72DA6F21-6F6C-4E4B-8DFE-C0BDD50D3FD7}" type="presOf" srcId="{AE413C0D-D5AA-4B14-A5BD-0FFEFEE02F04}" destId="{206DEFD8-C39F-496A-A076-24625543E2AB}" srcOrd="0" destOrd="0" presId="urn:microsoft.com/office/officeart/2005/8/layout/process5"/>
    <dgm:cxn modelId="{33777928-95B6-4BED-B5D2-E9D47CB0EACE}" srcId="{53573EA9-8502-47FA-899F-008C45EED3BD}" destId="{208C833C-3A22-4457-97A5-41D1F4B7F5CD}" srcOrd="2" destOrd="0" parTransId="{2DF948E2-1CA7-47ED-8737-5D99FCFDE1C2}" sibTransId="{90C9123F-B74F-4F17-BA8A-41B5EE35D31F}"/>
    <dgm:cxn modelId="{868E1A2A-25E4-4B82-96C8-5FCCAA220100}" type="presOf" srcId="{08C0861E-67A1-4742-8B8A-156345E6AD30}" destId="{8802C5A5-A709-4796-96FC-773FC72E7AFA}" srcOrd="0" destOrd="0" presId="urn:microsoft.com/office/officeart/2005/8/layout/process5"/>
    <dgm:cxn modelId="{65FB352A-4F22-45A4-B4EB-D8C74CE4609E}" type="presOf" srcId="{E2800190-1685-47C9-B534-9D19BE3DF418}" destId="{169CB82C-4AB2-4FE3-AF50-E44568C413BE}" srcOrd="1" destOrd="0" presId="urn:microsoft.com/office/officeart/2005/8/layout/process5"/>
    <dgm:cxn modelId="{48C2BE30-8986-4FEC-BB09-130F888A3280}" type="presOf" srcId="{9DE7D0A9-FABB-44CA-A360-0D56D2035257}" destId="{62B035C7-3B14-44DE-9EDC-16DD57618DC9}" srcOrd="1" destOrd="0" presId="urn:microsoft.com/office/officeart/2005/8/layout/process5"/>
    <dgm:cxn modelId="{CB68D332-E524-4FD2-B6C7-46E3E210F45D}" type="presOf" srcId="{AE413C0D-D5AA-4B14-A5BD-0FFEFEE02F04}" destId="{1222EEA3-A6EA-46A0-B70A-1417CFA7E38B}" srcOrd="1" destOrd="0" presId="urn:microsoft.com/office/officeart/2005/8/layout/process5"/>
    <dgm:cxn modelId="{BE71F561-F910-4B67-930D-1B05A8BDC03A}" type="presOf" srcId="{29443EB1-9D08-422F-8397-1928E5F51B59}" destId="{55CB687C-AE56-4A42-A9BE-A6CA52009A92}" srcOrd="0" destOrd="0" presId="urn:microsoft.com/office/officeart/2005/8/layout/process5"/>
    <dgm:cxn modelId="{6E7F7A45-6C99-400B-918D-817F6C36D61F}" type="presOf" srcId="{12EEE34C-1CF7-4AB7-A0F1-D47966F6E9D4}" destId="{260913D7-5DBF-409B-B83B-AB1217295F43}" srcOrd="0" destOrd="0" presId="urn:microsoft.com/office/officeart/2005/8/layout/process5"/>
    <dgm:cxn modelId="{0F019669-3063-489D-9E2B-69FEEEF9FF21}" type="presOf" srcId="{CC961B1B-6541-4D3A-A369-BBA12CE9BDC6}" destId="{F83117A4-5BC1-4BFC-968A-A786F6A9ACAE}" srcOrd="0" destOrd="0" presId="urn:microsoft.com/office/officeart/2005/8/layout/process5"/>
    <dgm:cxn modelId="{E7A67A6B-1870-4A7C-A7FD-E1C613A622BE}" type="presOf" srcId="{B1C04FFF-48EC-467A-8F1A-27026ECC7B71}" destId="{BEC80D63-BDC4-42F6-AAC7-D6D959F37671}" srcOrd="0" destOrd="0" presId="urn:microsoft.com/office/officeart/2005/8/layout/process5"/>
    <dgm:cxn modelId="{AB03284C-7B51-42BB-BF8B-213831CE1166}" type="presOf" srcId="{78C12B33-DA2A-46AE-982D-ADCDB30881D4}" destId="{C07E3FE2-44F2-4CD3-8084-1D9595957A09}" srcOrd="0" destOrd="0" presId="urn:microsoft.com/office/officeart/2005/8/layout/process5"/>
    <dgm:cxn modelId="{DBFBF04C-979B-479C-82A5-E1973869D3ED}" type="presOf" srcId="{E2800190-1685-47C9-B534-9D19BE3DF418}" destId="{5A242D0C-FE23-47C5-8149-D709ED4A2A62}" srcOrd="0" destOrd="0" presId="urn:microsoft.com/office/officeart/2005/8/layout/process5"/>
    <dgm:cxn modelId="{FFFE1354-FD71-4D03-8852-B04D6424FCED}" type="presOf" srcId="{CC961B1B-6541-4D3A-A369-BBA12CE9BDC6}" destId="{992358A0-6B81-4962-BF10-1B3DB97F57A8}" srcOrd="1" destOrd="0" presId="urn:microsoft.com/office/officeart/2005/8/layout/process5"/>
    <dgm:cxn modelId="{4ACDD558-0E92-497A-80F0-FB81250D6BF0}" type="presOf" srcId="{33C4424A-081F-494F-B2D3-6793E71C0552}" destId="{9C95E2B2-DF56-4B6B-9D03-4813E61571C8}" srcOrd="1" destOrd="0" presId="urn:microsoft.com/office/officeart/2005/8/layout/process5"/>
    <dgm:cxn modelId="{48531D7A-4C26-4D5F-8C89-82C34D8F00AF}" srcId="{53573EA9-8502-47FA-899F-008C45EED3BD}" destId="{C91ADE7A-29CA-4C14-B31D-B606FBCA92F3}" srcOrd="10" destOrd="0" parTransId="{95ABC21D-1917-42AD-8AF7-58D0B738A17A}" sibTransId="{46832FD0-6D5C-4423-A97F-8E6242FD158F}"/>
    <dgm:cxn modelId="{1BA4F67E-B7ED-43E7-9641-89728AA25458}" srcId="{53573EA9-8502-47FA-899F-008C45EED3BD}" destId="{4BD73EB3-E3C4-4AA3-A154-F3C8A3BF9614}" srcOrd="4" destOrd="0" parTransId="{8510FAC8-1024-4449-94B9-47C45769E995}" sibTransId="{9DE7D0A9-FABB-44CA-A360-0D56D2035257}"/>
    <dgm:cxn modelId="{16B05C84-3FB1-4C17-8BD4-86846C7A7CDC}" type="presOf" srcId="{E58652E0-ED0A-4A8F-8845-9ECF91ADC70E}" destId="{DBC6B7FC-3BD8-42AB-98B5-D57AD196DD72}" srcOrd="1" destOrd="0" presId="urn:microsoft.com/office/officeart/2005/8/layout/process5"/>
    <dgm:cxn modelId="{DC72698C-D593-4D2A-B9AE-5F7295A473A1}" type="presOf" srcId="{5256612F-960C-4F2C-92E6-31B8FFDAD864}" destId="{A0EFAADA-B493-410D-BFF6-7F50C725420E}" srcOrd="0" destOrd="0" presId="urn:microsoft.com/office/officeart/2005/8/layout/process5"/>
    <dgm:cxn modelId="{29D50C93-73B0-4C28-AC53-D841C7BF26A5}" type="presOf" srcId="{5AE2F724-A4AE-436F-B67B-A224528BD3B8}" destId="{DB9B633A-9999-442E-AB65-CD803D663C90}" srcOrd="0" destOrd="0" presId="urn:microsoft.com/office/officeart/2005/8/layout/process5"/>
    <dgm:cxn modelId="{32108895-8094-4C6E-8DA1-2867A4BF8361}" srcId="{53573EA9-8502-47FA-899F-008C45EED3BD}" destId="{B1EC9082-A477-4E6C-A6DC-4957E16875EF}" srcOrd="9" destOrd="0" parTransId="{91D8B048-BF80-485E-8962-D811B05CB8D4}" sibTransId="{CC961B1B-6541-4D3A-A369-BBA12CE9BDC6}"/>
    <dgm:cxn modelId="{810C5E96-ED12-46F6-BC9D-FD564E52665C}" type="presOf" srcId="{E58652E0-ED0A-4A8F-8845-9ECF91ADC70E}" destId="{66C57926-70CF-4B0D-B93C-C6CC60FF72B5}" srcOrd="0" destOrd="0" presId="urn:microsoft.com/office/officeart/2005/8/layout/process5"/>
    <dgm:cxn modelId="{F466A697-D35C-4FA3-B133-2CEADD3144C0}" type="presOf" srcId="{5FE5F26C-2ED1-42AF-AD46-CA3120CF45CA}" destId="{F38DB70D-A540-4D5A-8D60-E74440F3FBA9}" srcOrd="0" destOrd="0" presId="urn:microsoft.com/office/officeart/2005/8/layout/process5"/>
    <dgm:cxn modelId="{8508BB98-EF7C-4B4B-9C36-28725BA6F5FF}" type="presOf" srcId="{9DE7D0A9-FABB-44CA-A360-0D56D2035257}" destId="{5EBF8A4C-E0BD-4EB3-86D5-B46C3BB4C3CF}" srcOrd="0" destOrd="0" presId="urn:microsoft.com/office/officeart/2005/8/layout/process5"/>
    <dgm:cxn modelId="{2BD702A0-20D0-4B95-879B-B2DC90CDE7E9}" type="presOf" srcId="{B1EC9082-A477-4E6C-A6DC-4957E16875EF}" destId="{A5949E92-80AF-405B-AA33-79347F52F4A8}" srcOrd="0" destOrd="0" presId="urn:microsoft.com/office/officeart/2005/8/layout/process5"/>
    <dgm:cxn modelId="{FB20F5A0-2D89-4241-A0DD-863566A34693}" type="presOf" srcId="{90C9123F-B74F-4F17-BA8A-41B5EE35D31F}" destId="{B4FD3A7D-418C-4960-B7B6-A18EDA348AF9}" srcOrd="0" destOrd="0" presId="urn:microsoft.com/office/officeart/2005/8/layout/process5"/>
    <dgm:cxn modelId="{496616A2-F953-46B4-ACD1-F6711F2FA51B}" srcId="{53573EA9-8502-47FA-899F-008C45EED3BD}" destId="{78C12B33-DA2A-46AE-982D-ADCDB30881D4}" srcOrd="11" destOrd="0" parTransId="{D2C4DC20-33F2-4B39-9950-D5723CF41CEF}" sibTransId="{1DE11490-9836-45D2-984C-0181CCF9B9CA}"/>
    <dgm:cxn modelId="{B48FBEA6-FA9F-4A80-AF8A-F89ACEB0829D}" srcId="{53573EA9-8502-47FA-899F-008C45EED3BD}" destId="{B1C04FFF-48EC-467A-8F1A-27026ECC7B71}" srcOrd="3" destOrd="0" parTransId="{33B203E0-18FF-44B9-8C4C-C12AC536B460}" sibTransId="{E2800190-1685-47C9-B534-9D19BE3DF418}"/>
    <dgm:cxn modelId="{8B2F79A8-FBF0-438D-A352-905DE1270C00}" type="presOf" srcId="{C91ADE7A-29CA-4C14-B31D-B606FBCA92F3}" destId="{C03BA701-8B57-4B9A-B9C3-3A5961D6C4B9}" srcOrd="0" destOrd="0" presId="urn:microsoft.com/office/officeart/2005/8/layout/process5"/>
    <dgm:cxn modelId="{080EEBA8-B877-4EFA-95DB-B6B76689B8DE}" srcId="{53573EA9-8502-47FA-899F-008C45EED3BD}" destId="{12EEE34C-1CF7-4AB7-A0F1-D47966F6E9D4}" srcOrd="5" destOrd="0" parTransId="{D7A55308-0556-451B-B615-A49C7053586D}" sibTransId="{AE413C0D-D5AA-4B14-A5BD-0FFEFEE02F04}"/>
    <dgm:cxn modelId="{86F4F0AA-9F91-442A-802C-6BC16FBD113D}" type="presOf" srcId="{932CC21F-8595-4C47-9659-9D1252422410}" destId="{6166BD55-1692-4915-8E4A-393BEBD9A26A}" srcOrd="0" destOrd="0" presId="urn:microsoft.com/office/officeart/2005/8/layout/process5"/>
    <dgm:cxn modelId="{0CD96CB0-1F65-4416-B220-7CFA674F86E0}" type="presOf" srcId="{53573EA9-8502-47FA-899F-008C45EED3BD}" destId="{E0ABC13B-D4F9-4BD0-9EE3-81E18DADE4DA}" srcOrd="0" destOrd="0" presId="urn:microsoft.com/office/officeart/2005/8/layout/process5"/>
    <dgm:cxn modelId="{8BCD3BBB-B4CA-4504-894C-32D157359B52}" srcId="{53573EA9-8502-47FA-899F-008C45EED3BD}" destId="{932CC21F-8595-4C47-9659-9D1252422410}" srcOrd="6" destOrd="0" parTransId="{6F93FE60-75F4-41E8-AC75-8363C40D1B34}" sibTransId="{29443EB1-9D08-422F-8397-1928E5F51B59}"/>
    <dgm:cxn modelId="{CE3B9FC4-C5DE-4129-9085-B0A6149BDC3A}" type="presOf" srcId="{90C9123F-B74F-4F17-BA8A-41B5EE35D31F}" destId="{0B128CF2-8FD2-4D54-9AA2-00CBDA3D9363}" srcOrd="1" destOrd="0" presId="urn:microsoft.com/office/officeart/2005/8/layout/process5"/>
    <dgm:cxn modelId="{1D6023C7-E21F-4AD8-8A8B-C375E60A9744}" type="presOf" srcId="{33C4424A-081F-494F-B2D3-6793E71C0552}" destId="{D3C6183D-4667-4A16-9E99-D8C8A57A4FBD}" srcOrd="0" destOrd="0" presId="urn:microsoft.com/office/officeart/2005/8/layout/process5"/>
    <dgm:cxn modelId="{BCB6ACD2-5BEB-4362-AE38-1F8331E62CA9}" srcId="{53573EA9-8502-47FA-899F-008C45EED3BD}" destId="{5AE2F724-A4AE-436F-B67B-A224528BD3B8}" srcOrd="8" destOrd="0" parTransId="{CFDAB95F-044C-4A76-B745-EB38E62E7A36}" sibTransId="{33C4424A-081F-494F-B2D3-6793E71C0552}"/>
    <dgm:cxn modelId="{D96C5CD3-FC2E-4B33-9285-56712843662F}" type="presOf" srcId="{0D29D8FA-FE78-47EC-B6D8-8B18A3ACBADA}" destId="{ECB108AD-F015-45C4-AF69-92D05AFB9DD2}" srcOrd="1" destOrd="0" presId="urn:microsoft.com/office/officeart/2005/8/layout/process5"/>
    <dgm:cxn modelId="{4EFFEBEA-C9CD-448A-8DF2-902440DEB846}" type="presOf" srcId="{4D39BE34-B550-4232-AFE0-1CC0BE74F9DC}" destId="{6B41B2B6-F44A-41CD-80B8-2EFC41422B1C}" srcOrd="0" destOrd="0" presId="urn:microsoft.com/office/officeart/2005/8/layout/process5"/>
    <dgm:cxn modelId="{E2CE26F6-95C0-4F1B-A81F-484D34C10423}" type="presOf" srcId="{46832FD0-6D5C-4423-A97F-8E6242FD158F}" destId="{3BFEE19F-613C-43E0-8816-0457DEF57AF6}" srcOrd="0" destOrd="0" presId="urn:microsoft.com/office/officeart/2005/8/layout/process5"/>
    <dgm:cxn modelId="{51F51DF7-72DF-4E18-9315-CB2545E66D45}" srcId="{53573EA9-8502-47FA-899F-008C45EED3BD}" destId="{5FE5F26C-2ED1-42AF-AD46-CA3120CF45CA}" srcOrd="0" destOrd="0" parTransId="{542AD166-9897-4A5F-B0A0-EDE386B9E083}" sibTransId="{E58652E0-ED0A-4A8F-8845-9ECF91ADC70E}"/>
    <dgm:cxn modelId="{54E3FBF7-1A70-44AD-8A65-4D9F024EC42F}" type="presOf" srcId="{0D29D8FA-FE78-47EC-B6D8-8B18A3ACBADA}" destId="{9F51735A-114F-4B12-9037-DBCBE6706A4A}" srcOrd="0" destOrd="0" presId="urn:microsoft.com/office/officeart/2005/8/layout/process5"/>
    <dgm:cxn modelId="{85E676F8-CBF5-43E7-8A4E-6B592E4DA7DB}" type="presOf" srcId="{29443EB1-9D08-422F-8397-1928E5F51B59}" destId="{BA49D55E-E054-46CD-BEF1-9456C4F65D90}" srcOrd="1" destOrd="0" presId="urn:microsoft.com/office/officeart/2005/8/layout/process5"/>
    <dgm:cxn modelId="{D7A9698F-BB09-48C8-936F-C706C870CC98}" type="presParOf" srcId="{E0ABC13B-D4F9-4BD0-9EE3-81E18DADE4DA}" destId="{F38DB70D-A540-4D5A-8D60-E74440F3FBA9}" srcOrd="0" destOrd="0" presId="urn:microsoft.com/office/officeart/2005/8/layout/process5"/>
    <dgm:cxn modelId="{B780965C-F835-4810-A78D-3AC0BE083BF5}" type="presParOf" srcId="{E0ABC13B-D4F9-4BD0-9EE3-81E18DADE4DA}" destId="{66C57926-70CF-4B0D-B93C-C6CC60FF72B5}" srcOrd="1" destOrd="0" presId="urn:microsoft.com/office/officeart/2005/8/layout/process5"/>
    <dgm:cxn modelId="{770AF125-C80A-461A-9507-8D1C85364AF7}" type="presParOf" srcId="{66C57926-70CF-4B0D-B93C-C6CC60FF72B5}" destId="{DBC6B7FC-3BD8-42AB-98B5-D57AD196DD72}" srcOrd="0" destOrd="0" presId="urn:microsoft.com/office/officeart/2005/8/layout/process5"/>
    <dgm:cxn modelId="{961184D4-D816-4C65-955A-13C5191600E6}" type="presParOf" srcId="{E0ABC13B-D4F9-4BD0-9EE3-81E18DADE4DA}" destId="{8802C5A5-A709-4796-96FC-773FC72E7AFA}" srcOrd="2" destOrd="0" presId="urn:microsoft.com/office/officeart/2005/8/layout/process5"/>
    <dgm:cxn modelId="{61564184-6366-4BA7-8F15-0C5237CB094C}" type="presParOf" srcId="{E0ABC13B-D4F9-4BD0-9EE3-81E18DADE4DA}" destId="{9F51735A-114F-4B12-9037-DBCBE6706A4A}" srcOrd="3" destOrd="0" presId="urn:microsoft.com/office/officeart/2005/8/layout/process5"/>
    <dgm:cxn modelId="{71D2797E-B07F-495F-A211-16EEC919A6AA}" type="presParOf" srcId="{9F51735A-114F-4B12-9037-DBCBE6706A4A}" destId="{ECB108AD-F015-45C4-AF69-92D05AFB9DD2}" srcOrd="0" destOrd="0" presId="urn:microsoft.com/office/officeart/2005/8/layout/process5"/>
    <dgm:cxn modelId="{3A9DAD49-2463-4EEB-ABAD-463F6C762B8B}" type="presParOf" srcId="{E0ABC13B-D4F9-4BD0-9EE3-81E18DADE4DA}" destId="{AB63C4A2-1A0A-4C2C-9499-12A5AF090272}" srcOrd="4" destOrd="0" presId="urn:microsoft.com/office/officeart/2005/8/layout/process5"/>
    <dgm:cxn modelId="{AACC1D32-4093-4251-BD2C-A37BD3A4EC81}" type="presParOf" srcId="{E0ABC13B-D4F9-4BD0-9EE3-81E18DADE4DA}" destId="{B4FD3A7D-418C-4960-B7B6-A18EDA348AF9}" srcOrd="5" destOrd="0" presId="urn:microsoft.com/office/officeart/2005/8/layout/process5"/>
    <dgm:cxn modelId="{CDA2CA01-FC90-4FD8-BECC-D89681595180}" type="presParOf" srcId="{B4FD3A7D-418C-4960-B7B6-A18EDA348AF9}" destId="{0B128CF2-8FD2-4D54-9AA2-00CBDA3D9363}" srcOrd="0" destOrd="0" presId="urn:microsoft.com/office/officeart/2005/8/layout/process5"/>
    <dgm:cxn modelId="{C8E8A938-BFCF-4AD5-B233-2A81BCDD0635}" type="presParOf" srcId="{E0ABC13B-D4F9-4BD0-9EE3-81E18DADE4DA}" destId="{BEC80D63-BDC4-42F6-AAC7-D6D959F37671}" srcOrd="6" destOrd="0" presId="urn:microsoft.com/office/officeart/2005/8/layout/process5"/>
    <dgm:cxn modelId="{59C55D37-6D79-4570-AF97-48FD4694033C}" type="presParOf" srcId="{E0ABC13B-D4F9-4BD0-9EE3-81E18DADE4DA}" destId="{5A242D0C-FE23-47C5-8149-D709ED4A2A62}" srcOrd="7" destOrd="0" presId="urn:microsoft.com/office/officeart/2005/8/layout/process5"/>
    <dgm:cxn modelId="{CC0620E2-835D-49A3-988D-A06F19E79BE4}" type="presParOf" srcId="{5A242D0C-FE23-47C5-8149-D709ED4A2A62}" destId="{169CB82C-4AB2-4FE3-AF50-E44568C413BE}" srcOrd="0" destOrd="0" presId="urn:microsoft.com/office/officeart/2005/8/layout/process5"/>
    <dgm:cxn modelId="{DBAA57EF-D009-44A4-A437-74A356DBA761}" type="presParOf" srcId="{E0ABC13B-D4F9-4BD0-9EE3-81E18DADE4DA}" destId="{C7B3A75B-892A-4067-96BB-CD6F9140C771}" srcOrd="8" destOrd="0" presId="urn:microsoft.com/office/officeart/2005/8/layout/process5"/>
    <dgm:cxn modelId="{7349C2FB-5EBB-4A63-AA08-3E5BA9BD27C8}" type="presParOf" srcId="{E0ABC13B-D4F9-4BD0-9EE3-81E18DADE4DA}" destId="{5EBF8A4C-E0BD-4EB3-86D5-B46C3BB4C3CF}" srcOrd="9" destOrd="0" presId="urn:microsoft.com/office/officeart/2005/8/layout/process5"/>
    <dgm:cxn modelId="{6C61ED76-309E-4284-931B-72F5A19AC07E}" type="presParOf" srcId="{5EBF8A4C-E0BD-4EB3-86D5-B46C3BB4C3CF}" destId="{62B035C7-3B14-44DE-9EDC-16DD57618DC9}" srcOrd="0" destOrd="0" presId="urn:microsoft.com/office/officeart/2005/8/layout/process5"/>
    <dgm:cxn modelId="{2D81279B-0630-4C7D-ADCB-20D13C83FFB0}" type="presParOf" srcId="{E0ABC13B-D4F9-4BD0-9EE3-81E18DADE4DA}" destId="{260913D7-5DBF-409B-B83B-AB1217295F43}" srcOrd="10" destOrd="0" presId="urn:microsoft.com/office/officeart/2005/8/layout/process5"/>
    <dgm:cxn modelId="{1CF0509F-C3CB-4254-AB9D-580DEB62AB5A}" type="presParOf" srcId="{E0ABC13B-D4F9-4BD0-9EE3-81E18DADE4DA}" destId="{206DEFD8-C39F-496A-A076-24625543E2AB}" srcOrd="11" destOrd="0" presId="urn:microsoft.com/office/officeart/2005/8/layout/process5"/>
    <dgm:cxn modelId="{180CA234-4235-4968-9C05-CBEDD8BE8A6A}" type="presParOf" srcId="{206DEFD8-C39F-496A-A076-24625543E2AB}" destId="{1222EEA3-A6EA-46A0-B70A-1417CFA7E38B}" srcOrd="0" destOrd="0" presId="urn:microsoft.com/office/officeart/2005/8/layout/process5"/>
    <dgm:cxn modelId="{E00FCE30-1EBF-4EE7-A650-8D07B6748CBF}" type="presParOf" srcId="{E0ABC13B-D4F9-4BD0-9EE3-81E18DADE4DA}" destId="{6166BD55-1692-4915-8E4A-393BEBD9A26A}" srcOrd="12" destOrd="0" presId="urn:microsoft.com/office/officeart/2005/8/layout/process5"/>
    <dgm:cxn modelId="{C9621AA5-D46C-405C-93D2-DB18521AC113}" type="presParOf" srcId="{E0ABC13B-D4F9-4BD0-9EE3-81E18DADE4DA}" destId="{55CB687C-AE56-4A42-A9BE-A6CA52009A92}" srcOrd="13" destOrd="0" presId="urn:microsoft.com/office/officeart/2005/8/layout/process5"/>
    <dgm:cxn modelId="{C7A68B41-C642-4089-94C7-AE2CFA6501EC}" type="presParOf" srcId="{55CB687C-AE56-4A42-A9BE-A6CA52009A92}" destId="{BA49D55E-E054-46CD-BEF1-9456C4F65D90}" srcOrd="0" destOrd="0" presId="urn:microsoft.com/office/officeart/2005/8/layout/process5"/>
    <dgm:cxn modelId="{49A2725A-619B-41BB-AD78-9CDEDD565FFC}" type="presParOf" srcId="{E0ABC13B-D4F9-4BD0-9EE3-81E18DADE4DA}" destId="{6B41B2B6-F44A-41CD-80B8-2EFC41422B1C}" srcOrd="14" destOrd="0" presId="urn:microsoft.com/office/officeart/2005/8/layout/process5"/>
    <dgm:cxn modelId="{CE19443C-CE1D-4912-A355-D771FC6DB24B}" type="presParOf" srcId="{E0ABC13B-D4F9-4BD0-9EE3-81E18DADE4DA}" destId="{A0EFAADA-B493-410D-BFF6-7F50C725420E}" srcOrd="15" destOrd="0" presId="urn:microsoft.com/office/officeart/2005/8/layout/process5"/>
    <dgm:cxn modelId="{F9F654C6-E8DD-4308-9CB0-7A372C7FD992}" type="presParOf" srcId="{A0EFAADA-B493-410D-BFF6-7F50C725420E}" destId="{4D0A7D36-9911-4A70-B936-9A59E2146518}" srcOrd="0" destOrd="0" presId="urn:microsoft.com/office/officeart/2005/8/layout/process5"/>
    <dgm:cxn modelId="{16018BE1-3B29-42B5-BBD7-8A344624C3BE}" type="presParOf" srcId="{E0ABC13B-D4F9-4BD0-9EE3-81E18DADE4DA}" destId="{DB9B633A-9999-442E-AB65-CD803D663C90}" srcOrd="16" destOrd="0" presId="urn:microsoft.com/office/officeart/2005/8/layout/process5"/>
    <dgm:cxn modelId="{6FF3B10F-BBD1-41B7-927A-174818CAB2FF}" type="presParOf" srcId="{E0ABC13B-D4F9-4BD0-9EE3-81E18DADE4DA}" destId="{D3C6183D-4667-4A16-9E99-D8C8A57A4FBD}" srcOrd="17" destOrd="0" presId="urn:microsoft.com/office/officeart/2005/8/layout/process5"/>
    <dgm:cxn modelId="{295C8A8D-9D78-433A-B069-69CD497592D2}" type="presParOf" srcId="{D3C6183D-4667-4A16-9E99-D8C8A57A4FBD}" destId="{9C95E2B2-DF56-4B6B-9D03-4813E61571C8}" srcOrd="0" destOrd="0" presId="urn:microsoft.com/office/officeart/2005/8/layout/process5"/>
    <dgm:cxn modelId="{A873F413-A59A-47A8-8889-100CCDF9EA73}" type="presParOf" srcId="{E0ABC13B-D4F9-4BD0-9EE3-81E18DADE4DA}" destId="{A5949E92-80AF-405B-AA33-79347F52F4A8}" srcOrd="18" destOrd="0" presId="urn:microsoft.com/office/officeart/2005/8/layout/process5"/>
    <dgm:cxn modelId="{64E6ADBC-D340-41FD-9082-AA12EC477E77}" type="presParOf" srcId="{E0ABC13B-D4F9-4BD0-9EE3-81E18DADE4DA}" destId="{F83117A4-5BC1-4BFC-968A-A786F6A9ACAE}" srcOrd="19" destOrd="0" presId="urn:microsoft.com/office/officeart/2005/8/layout/process5"/>
    <dgm:cxn modelId="{2887526A-0853-4392-A090-9CD02E831FFF}" type="presParOf" srcId="{F83117A4-5BC1-4BFC-968A-A786F6A9ACAE}" destId="{992358A0-6B81-4962-BF10-1B3DB97F57A8}" srcOrd="0" destOrd="0" presId="urn:microsoft.com/office/officeart/2005/8/layout/process5"/>
    <dgm:cxn modelId="{035F03D5-67F9-4A5D-A804-EB33C3256CCF}" type="presParOf" srcId="{E0ABC13B-D4F9-4BD0-9EE3-81E18DADE4DA}" destId="{C03BA701-8B57-4B9A-B9C3-3A5961D6C4B9}" srcOrd="20" destOrd="0" presId="urn:microsoft.com/office/officeart/2005/8/layout/process5"/>
    <dgm:cxn modelId="{520FEB8E-19B1-4D65-AD0F-9FB25D3F868B}" type="presParOf" srcId="{E0ABC13B-D4F9-4BD0-9EE3-81E18DADE4DA}" destId="{3BFEE19F-613C-43E0-8816-0457DEF57AF6}" srcOrd="21" destOrd="0" presId="urn:microsoft.com/office/officeart/2005/8/layout/process5"/>
    <dgm:cxn modelId="{3C71FAF9-13F5-4060-9B55-46761EF95B9A}" type="presParOf" srcId="{3BFEE19F-613C-43E0-8816-0457DEF57AF6}" destId="{790026B1-9E55-490F-B500-213775C14C1F}" srcOrd="0" destOrd="0" presId="urn:microsoft.com/office/officeart/2005/8/layout/process5"/>
    <dgm:cxn modelId="{ED55DC8C-F419-453C-99F0-7ACA90FDF350}" type="presParOf" srcId="{E0ABC13B-D4F9-4BD0-9EE3-81E18DADE4DA}" destId="{C07E3FE2-44F2-4CD3-8084-1D9595957A09}" srcOrd="22"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FDE53C6-1706-4F6B-B811-D30F8E444571}" type="doc">
      <dgm:prSet loTypeId="urn:microsoft.com/office/officeart/2005/8/layout/vList2" loCatId="list" qsTypeId="urn:microsoft.com/office/officeart/2005/8/quickstyle/simple5" qsCatId="simple" csTypeId="urn:microsoft.com/office/officeart/2005/8/colors/colorful3" csCatId="colorful" phldr="1"/>
      <dgm:spPr/>
      <dgm:t>
        <a:bodyPr/>
        <a:lstStyle/>
        <a:p>
          <a:endParaRPr lang="en-US"/>
        </a:p>
      </dgm:t>
    </dgm:pt>
    <dgm:pt modelId="{F1738193-2CE0-455A-8DE0-E96858F6D4FB}">
      <dgm:prSet/>
      <dgm:spPr/>
      <dgm:t>
        <a:bodyPr/>
        <a:lstStyle/>
        <a:p>
          <a:r>
            <a:rPr lang="en-US">
              <a:solidFill>
                <a:schemeClr val="tx1"/>
              </a:solidFill>
            </a:rPr>
            <a:t>Our mission is to help others meet their mission.</a:t>
          </a:r>
        </a:p>
      </dgm:t>
    </dgm:pt>
    <dgm:pt modelId="{170B1483-F2A9-4F09-BAB7-C31F66033887}" type="parTrans" cxnId="{D3A3F0B4-4BF2-4456-98B5-4821C6F40D3A}">
      <dgm:prSet/>
      <dgm:spPr/>
      <dgm:t>
        <a:bodyPr/>
        <a:lstStyle/>
        <a:p>
          <a:endParaRPr lang="en-US"/>
        </a:p>
      </dgm:t>
    </dgm:pt>
    <dgm:pt modelId="{F8691F62-9043-4BF8-9739-36D09C334F97}" type="sibTrans" cxnId="{D3A3F0B4-4BF2-4456-98B5-4821C6F40D3A}">
      <dgm:prSet/>
      <dgm:spPr/>
      <dgm:t>
        <a:bodyPr/>
        <a:lstStyle/>
        <a:p>
          <a:endParaRPr lang="en-US"/>
        </a:p>
      </dgm:t>
    </dgm:pt>
    <dgm:pt modelId="{717D039A-ED1B-4858-AC91-61DD4B0FFEDA}">
      <dgm:prSet/>
      <dgm:spPr/>
      <dgm:t>
        <a:bodyPr/>
        <a:lstStyle/>
        <a:p>
          <a:r>
            <a:rPr lang="en-US"/>
            <a:t>Our services are diverse.</a:t>
          </a:r>
        </a:p>
      </dgm:t>
    </dgm:pt>
    <dgm:pt modelId="{0E543203-CEE3-4550-AEB5-D47529BE0467}" type="parTrans" cxnId="{A822B959-DF33-46AF-B0D8-03EAB5D00ABE}">
      <dgm:prSet/>
      <dgm:spPr/>
      <dgm:t>
        <a:bodyPr/>
        <a:lstStyle/>
        <a:p>
          <a:endParaRPr lang="en-US"/>
        </a:p>
      </dgm:t>
    </dgm:pt>
    <dgm:pt modelId="{FA17E24A-A0D7-44F3-A21E-3A9B545108C6}" type="sibTrans" cxnId="{A822B959-DF33-46AF-B0D8-03EAB5D00ABE}">
      <dgm:prSet/>
      <dgm:spPr/>
      <dgm:t>
        <a:bodyPr/>
        <a:lstStyle/>
        <a:p>
          <a:endParaRPr lang="en-US"/>
        </a:p>
      </dgm:t>
    </dgm:pt>
    <dgm:pt modelId="{8A9E0351-C672-47C9-B936-376CCB4013AB}">
      <dgm:prSet/>
      <dgm:spPr/>
      <dgm:t>
        <a:bodyPr/>
        <a:lstStyle/>
        <a:p>
          <a:r>
            <a:rPr lang="en-US"/>
            <a:t>Our clients are more often rural than not.</a:t>
          </a:r>
        </a:p>
      </dgm:t>
    </dgm:pt>
    <dgm:pt modelId="{A5E517C0-2F96-42E3-9C37-AF0A1FBA2A02}" type="parTrans" cxnId="{260577A5-E4B9-4670-AC42-C4DD558E4D19}">
      <dgm:prSet/>
      <dgm:spPr/>
      <dgm:t>
        <a:bodyPr/>
        <a:lstStyle/>
        <a:p>
          <a:endParaRPr lang="en-US"/>
        </a:p>
      </dgm:t>
    </dgm:pt>
    <dgm:pt modelId="{331D6B9C-B1A1-4DA1-AC7D-A8997EB9F296}" type="sibTrans" cxnId="{260577A5-E4B9-4670-AC42-C4DD558E4D19}">
      <dgm:prSet/>
      <dgm:spPr/>
      <dgm:t>
        <a:bodyPr/>
        <a:lstStyle/>
        <a:p>
          <a:endParaRPr lang="en-US"/>
        </a:p>
      </dgm:t>
    </dgm:pt>
    <dgm:pt modelId="{F3C00C46-BEE6-43F1-B703-47795873E198}">
      <dgm:prSet/>
      <dgm:spPr/>
      <dgm:t>
        <a:bodyPr/>
        <a:lstStyle/>
        <a:p>
          <a:r>
            <a:rPr lang="en-US"/>
            <a:t>Our focus is healthcare – broadly defined – with an emphasis on access to care.</a:t>
          </a:r>
        </a:p>
      </dgm:t>
    </dgm:pt>
    <dgm:pt modelId="{AC4D6377-1227-4213-A8BC-5F337F0863A8}" type="parTrans" cxnId="{9013C63E-DAD4-4642-B3B4-A8182E1322EC}">
      <dgm:prSet/>
      <dgm:spPr/>
      <dgm:t>
        <a:bodyPr/>
        <a:lstStyle/>
        <a:p>
          <a:endParaRPr lang="en-US"/>
        </a:p>
      </dgm:t>
    </dgm:pt>
    <dgm:pt modelId="{A07842BB-CFB6-4F8E-985B-060B82108C80}" type="sibTrans" cxnId="{9013C63E-DAD4-4642-B3B4-A8182E1322EC}">
      <dgm:prSet/>
      <dgm:spPr/>
      <dgm:t>
        <a:bodyPr/>
        <a:lstStyle/>
        <a:p>
          <a:endParaRPr lang="en-US"/>
        </a:p>
      </dgm:t>
    </dgm:pt>
    <dgm:pt modelId="{B94E37A8-ADD2-4139-88EA-6798BCD7972B}">
      <dgm:prSet/>
      <dgm:spPr/>
      <dgm:t>
        <a:bodyPr/>
        <a:lstStyle/>
        <a:p>
          <a:r>
            <a:rPr lang="en-US"/>
            <a:t>Our priorities are innovation, client success, impact and sustainability.</a:t>
          </a:r>
        </a:p>
      </dgm:t>
    </dgm:pt>
    <dgm:pt modelId="{E476AD57-2B6C-4D8D-9ABA-89D838C2B09E}" type="parTrans" cxnId="{80B03BF8-A713-422A-ADA6-9F9EABB7D5B2}">
      <dgm:prSet/>
      <dgm:spPr/>
      <dgm:t>
        <a:bodyPr/>
        <a:lstStyle/>
        <a:p>
          <a:endParaRPr lang="en-US"/>
        </a:p>
      </dgm:t>
    </dgm:pt>
    <dgm:pt modelId="{C340722E-13BD-4589-8A89-94BBE138E506}" type="sibTrans" cxnId="{80B03BF8-A713-422A-ADA6-9F9EABB7D5B2}">
      <dgm:prSet/>
      <dgm:spPr/>
      <dgm:t>
        <a:bodyPr/>
        <a:lstStyle/>
        <a:p>
          <a:endParaRPr lang="en-US"/>
        </a:p>
      </dgm:t>
    </dgm:pt>
    <dgm:pt modelId="{2E629A5B-EF38-4AE4-8C72-9B337405ECAF}">
      <dgm:prSet/>
      <dgm:spPr/>
      <dgm:t>
        <a:bodyPr/>
        <a:lstStyle/>
        <a:p>
          <a:r>
            <a:rPr lang="en-US"/>
            <a:t>Our clients are diverse – nonprofits, associations, government, healthcare, EMS, etc.</a:t>
          </a:r>
        </a:p>
      </dgm:t>
    </dgm:pt>
    <dgm:pt modelId="{6D737673-6B9A-4BE9-BF84-32B10C81E205}" type="parTrans" cxnId="{2593CB9F-7D40-459D-99A4-81746106C55E}">
      <dgm:prSet/>
      <dgm:spPr/>
      <dgm:t>
        <a:bodyPr/>
        <a:lstStyle/>
        <a:p>
          <a:endParaRPr lang="en-US"/>
        </a:p>
      </dgm:t>
    </dgm:pt>
    <dgm:pt modelId="{25867014-D0D6-4165-98B3-FA809B332389}" type="sibTrans" cxnId="{2593CB9F-7D40-459D-99A4-81746106C55E}">
      <dgm:prSet/>
      <dgm:spPr/>
      <dgm:t>
        <a:bodyPr/>
        <a:lstStyle/>
        <a:p>
          <a:endParaRPr lang="en-US"/>
        </a:p>
      </dgm:t>
    </dgm:pt>
    <dgm:pt modelId="{E3ED896F-1CF1-49AD-8996-62444B624A0E}" type="pres">
      <dgm:prSet presAssocID="{0FDE53C6-1706-4F6B-B811-D30F8E444571}" presName="linear" presStyleCnt="0">
        <dgm:presLayoutVars>
          <dgm:animLvl val="lvl"/>
          <dgm:resizeHandles val="exact"/>
        </dgm:presLayoutVars>
      </dgm:prSet>
      <dgm:spPr/>
    </dgm:pt>
    <dgm:pt modelId="{623A8A1C-8EC4-4C95-A930-66F4BDD6FDCA}" type="pres">
      <dgm:prSet presAssocID="{F1738193-2CE0-455A-8DE0-E96858F6D4FB}" presName="parentText" presStyleLbl="node1" presStyleIdx="0" presStyleCnt="6">
        <dgm:presLayoutVars>
          <dgm:chMax val="0"/>
          <dgm:bulletEnabled val="1"/>
        </dgm:presLayoutVars>
      </dgm:prSet>
      <dgm:spPr/>
    </dgm:pt>
    <dgm:pt modelId="{8253CD3E-B433-4825-A250-ED7EDAF9C0EA}" type="pres">
      <dgm:prSet presAssocID="{F8691F62-9043-4BF8-9739-36D09C334F97}" presName="spacer" presStyleCnt="0"/>
      <dgm:spPr/>
    </dgm:pt>
    <dgm:pt modelId="{E68D6570-B469-4E1E-8753-0F517D26B435}" type="pres">
      <dgm:prSet presAssocID="{717D039A-ED1B-4858-AC91-61DD4B0FFEDA}" presName="parentText" presStyleLbl="node1" presStyleIdx="1" presStyleCnt="6">
        <dgm:presLayoutVars>
          <dgm:chMax val="0"/>
          <dgm:bulletEnabled val="1"/>
        </dgm:presLayoutVars>
      </dgm:prSet>
      <dgm:spPr/>
    </dgm:pt>
    <dgm:pt modelId="{AFDBDFA9-E2F1-41F7-8B12-9293B382635A}" type="pres">
      <dgm:prSet presAssocID="{FA17E24A-A0D7-44F3-A21E-3A9B545108C6}" presName="spacer" presStyleCnt="0"/>
      <dgm:spPr/>
    </dgm:pt>
    <dgm:pt modelId="{B9D9D39C-ED06-45D4-ACF2-96A90E610E10}" type="pres">
      <dgm:prSet presAssocID="{8A9E0351-C672-47C9-B936-376CCB4013AB}" presName="parentText" presStyleLbl="node1" presStyleIdx="2" presStyleCnt="6">
        <dgm:presLayoutVars>
          <dgm:chMax val="0"/>
          <dgm:bulletEnabled val="1"/>
        </dgm:presLayoutVars>
      </dgm:prSet>
      <dgm:spPr/>
    </dgm:pt>
    <dgm:pt modelId="{4AE2B8FE-6817-4351-A784-F9D48B0653AF}" type="pres">
      <dgm:prSet presAssocID="{331D6B9C-B1A1-4DA1-AC7D-A8997EB9F296}" presName="spacer" presStyleCnt="0"/>
      <dgm:spPr/>
    </dgm:pt>
    <dgm:pt modelId="{15E7EC4B-CBBF-4544-BB65-E70F4FFAEB50}" type="pres">
      <dgm:prSet presAssocID="{F3C00C46-BEE6-43F1-B703-47795873E198}" presName="parentText" presStyleLbl="node1" presStyleIdx="3" presStyleCnt="6">
        <dgm:presLayoutVars>
          <dgm:chMax val="0"/>
          <dgm:bulletEnabled val="1"/>
        </dgm:presLayoutVars>
      </dgm:prSet>
      <dgm:spPr/>
    </dgm:pt>
    <dgm:pt modelId="{618BC86B-1F62-4A2D-820A-366A2A654C82}" type="pres">
      <dgm:prSet presAssocID="{A07842BB-CFB6-4F8E-985B-060B82108C80}" presName="spacer" presStyleCnt="0"/>
      <dgm:spPr/>
    </dgm:pt>
    <dgm:pt modelId="{7633C31D-6F8C-47FB-830B-4FB16B1A8150}" type="pres">
      <dgm:prSet presAssocID="{B94E37A8-ADD2-4139-88EA-6798BCD7972B}" presName="parentText" presStyleLbl="node1" presStyleIdx="4" presStyleCnt="6">
        <dgm:presLayoutVars>
          <dgm:chMax val="0"/>
          <dgm:bulletEnabled val="1"/>
        </dgm:presLayoutVars>
      </dgm:prSet>
      <dgm:spPr/>
    </dgm:pt>
    <dgm:pt modelId="{DCF3F345-ACC0-415D-B0C4-431AAC4CD7D1}" type="pres">
      <dgm:prSet presAssocID="{C340722E-13BD-4589-8A89-94BBE138E506}" presName="spacer" presStyleCnt="0"/>
      <dgm:spPr/>
    </dgm:pt>
    <dgm:pt modelId="{97710B18-E09B-466D-ADD8-7697B1ED01F1}" type="pres">
      <dgm:prSet presAssocID="{2E629A5B-EF38-4AE4-8C72-9B337405ECAF}" presName="parentText" presStyleLbl="node1" presStyleIdx="5" presStyleCnt="6">
        <dgm:presLayoutVars>
          <dgm:chMax val="0"/>
          <dgm:bulletEnabled val="1"/>
        </dgm:presLayoutVars>
      </dgm:prSet>
      <dgm:spPr/>
    </dgm:pt>
  </dgm:ptLst>
  <dgm:cxnLst>
    <dgm:cxn modelId="{9013C63E-DAD4-4642-B3B4-A8182E1322EC}" srcId="{0FDE53C6-1706-4F6B-B811-D30F8E444571}" destId="{F3C00C46-BEE6-43F1-B703-47795873E198}" srcOrd="3" destOrd="0" parTransId="{AC4D6377-1227-4213-A8BC-5F337F0863A8}" sibTransId="{A07842BB-CFB6-4F8E-985B-060B82108C80}"/>
    <dgm:cxn modelId="{D098156B-E6AE-4524-96DB-8CB914004838}" type="presOf" srcId="{8A9E0351-C672-47C9-B936-376CCB4013AB}" destId="{B9D9D39C-ED06-45D4-ACF2-96A90E610E10}" srcOrd="0" destOrd="0" presId="urn:microsoft.com/office/officeart/2005/8/layout/vList2"/>
    <dgm:cxn modelId="{4EEC484E-8B08-4E80-966B-5D3D6BD94D24}" type="presOf" srcId="{F3C00C46-BEE6-43F1-B703-47795873E198}" destId="{15E7EC4B-CBBF-4544-BB65-E70F4FFAEB50}" srcOrd="0" destOrd="0" presId="urn:microsoft.com/office/officeart/2005/8/layout/vList2"/>
    <dgm:cxn modelId="{BD852674-6F39-40A8-BDB4-C7707105A1D1}" type="presOf" srcId="{B94E37A8-ADD2-4139-88EA-6798BCD7972B}" destId="{7633C31D-6F8C-47FB-830B-4FB16B1A8150}" srcOrd="0" destOrd="0" presId="urn:microsoft.com/office/officeart/2005/8/layout/vList2"/>
    <dgm:cxn modelId="{A822B959-DF33-46AF-B0D8-03EAB5D00ABE}" srcId="{0FDE53C6-1706-4F6B-B811-D30F8E444571}" destId="{717D039A-ED1B-4858-AC91-61DD4B0FFEDA}" srcOrd="1" destOrd="0" parTransId="{0E543203-CEE3-4550-AEB5-D47529BE0467}" sibTransId="{FA17E24A-A0D7-44F3-A21E-3A9B545108C6}"/>
    <dgm:cxn modelId="{2593CB9F-7D40-459D-99A4-81746106C55E}" srcId="{0FDE53C6-1706-4F6B-B811-D30F8E444571}" destId="{2E629A5B-EF38-4AE4-8C72-9B337405ECAF}" srcOrd="5" destOrd="0" parTransId="{6D737673-6B9A-4BE9-BF84-32B10C81E205}" sibTransId="{25867014-D0D6-4165-98B3-FA809B332389}"/>
    <dgm:cxn modelId="{260577A5-E4B9-4670-AC42-C4DD558E4D19}" srcId="{0FDE53C6-1706-4F6B-B811-D30F8E444571}" destId="{8A9E0351-C672-47C9-B936-376CCB4013AB}" srcOrd="2" destOrd="0" parTransId="{A5E517C0-2F96-42E3-9C37-AF0A1FBA2A02}" sibTransId="{331D6B9C-B1A1-4DA1-AC7D-A8997EB9F296}"/>
    <dgm:cxn modelId="{6AF317A6-CAFD-4A4E-8AF9-C02F88FF0EA9}" type="presOf" srcId="{0FDE53C6-1706-4F6B-B811-D30F8E444571}" destId="{E3ED896F-1CF1-49AD-8996-62444B624A0E}" srcOrd="0" destOrd="0" presId="urn:microsoft.com/office/officeart/2005/8/layout/vList2"/>
    <dgm:cxn modelId="{D3A3F0B4-4BF2-4456-98B5-4821C6F40D3A}" srcId="{0FDE53C6-1706-4F6B-B811-D30F8E444571}" destId="{F1738193-2CE0-455A-8DE0-E96858F6D4FB}" srcOrd="0" destOrd="0" parTransId="{170B1483-F2A9-4F09-BAB7-C31F66033887}" sibTransId="{F8691F62-9043-4BF8-9739-36D09C334F97}"/>
    <dgm:cxn modelId="{5D5095EA-F18E-4C88-818E-39D80C89D2FB}" type="presOf" srcId="{2E629A5B-EF38-4AE4-8C72-9B337405ECAF}" destId="{97710B18-E09B-466D-ADD8-7697B1ED01F1}" srcOrd="0" destOrd="0" presId="urn:microsoft.com/office/officeart/2005/8/layout/vList2"/>
    <dgm:cxn modelId="{E6E4BDEA-38AE-45F3-8020-B53D2DF74B77}" type="presOf" srcId="{717D039A-ED1B-4858-AC91-61DD4B0FFEDA}" destId="{E68D6570-B469-4E1E-8753-0F517D26B435}" srcOrd="0" destOrd="0" presId="urn:microsoft.com/office/officeart/2005/8/layout/vList2"/>
    <dgm:cxn modelId="{1529CDF4-017E-4659-8F7F-CCCA9FDF40E6}" type="presOf" srcId="{F1738193-2CE0-455A-8DE0-E96858F6D4FB}" destId="{623A8A1C-8EC4-4C95-A930-66F4BDD6FDCA}" srcOrd="0" destOrd="0" presId="urn:microsoft.com/office/officeart/2005/8/layout/vList2"/>
    <dgm:cxn modelId="{80B03BF8-A713-422A-ADA6-9F9EABB7D5B2}" srcId="{0FDE53C6-1706-4F6B-B811-D30F8E444571}" destId="{B94E37A8-ADD2-4139-88EA-6798BCD7972B}" srcOrd="4" destOrd="0" parTransId="{E476AD57-2B6C-4D8D-9ABA-89D838C2B09E}" sibTransId="{C340722E-13BD-4589-8A89-94BBE138E506}"/>
    <dgm:cxn modelId="{C0CA8BA7-18DE-4D1D-B0C4-B5B57FB52C1A}" type="presParOf" srcId="{E3ED896F-1CF1-49AD-8996-62444B624A0E}" destId="{623A8A1C-8EC4-4C95-A930-66F4BDD6FDCA}" srcOrd="0" destOrd="0" presId="urn:microsoft.com/office/officeart/2005/8/layout/vList2"/>
    <dgm:cxn modelId="{842D9269-0837-4EF8-98D8-E626473AF424}" type="presParOf" srcId="{E3ED896F-1CF1-49AD-8996-62444B624A0E}" destId="{8253CD3E-B433-4825-A250-ED7EDAF9C0EA}" srcOrd="1" destOrd="0" presId="urn:microsoft.com/office/officeart/2005/8/layout/vList2"/>
    <dgm:cxn modelId="{2011E96B-23D8-485C-87B8-BF7F22357400}" type="presParOf" srcId="{E3ED896F-1CF1-49AD-8996-62444B624A0E}" destId="{E68D6570-B469-4E1E-8753-0F517D26B435}" srcOrd="2" destOrd="0" presId="urn:microsoft.com/office/officeart/2005/8/layout/vList2"/>
    <dgm:cxn modelId="{70062345-4A53-44EC-B1B9-BD0408EA91F5}" type="presParOf" srcId="{E3ED896F-1CF1-49AD-8996-62444B624A0E}" destId="{AFDBDFA9-E2F1-41F7-8B12-9293B382635A}" srcOrd="3" destOrd="0" presId="urn:microsoft.com/office/officeart/2005/8/layout/vList2"/>
    <dgm:cxn modelId="{052F9962-F683-470D-A339-C86E2B01FCA5}" type="presParOf" srcId="{E3ED896F-1CF1-49AD-8996-62444B624A0E}" destId="{B9D9D39C-ED06-45D4-ACF2-96A90E610E10}" srcOrd="4" destOrd="0" presId="urn:microsoft.com/office/officeart/2005/8/layout/vList2"/>
    <dgm:cxn modelId="{AD02B61C-ACBD-4E90-B69C-8F5207DB88F8}" type="presParOf" srcId="{E3ED896F-1CF1-49AD-8996-62444B624A0E}" destId="{4AE2B8FE-6817-4351-A784-F9D48B0653AF}" srcOrd="5" destOrd="0" presId="urn:microsoft.com/office/officeart/2005/8/layout/vList2"/>
    <dgm:cxn modelId="{BD5344DC-7742-46DB-BE86-11391A8EC719}" type="presParOf" srcId="{E3ED896F-1CF1-49AD-8996-62444B624A0E}" destId="{15E7EC4B-CBBF-4544-BB65-E70F4FFAEB50}" srcOrd="6" destOrd="0" presId="urn:microsoft.com/office/officeart/2005/8/layout/vList2"/>
    <dgm:cxn modelId="{0ABFA529-6D06-4A1B-8022-BDCF9D210D1F}" type="presParOf" srcId="{E3ED896F-1CF1-49AD-8996-62444B624A0E}" destId="{618BC86B-1F62-4A2D-820A-366A2A654C82}" srcOrd="7" destOrd="0" presId="urn:microsoft.com/office/officeart/2005/8/layout/vList2"/>
    <dgm:cxn modelId="{7C76C837-E45B-4009-8627-14D417487747}" type="presParOf" srcId="{E3ED896F-1CF1-49AD-8996-62444B624A0E}" destId="{7633C31D-6F8C-47FB-830B-4FB16B1A8150}" srcOrd="8" destOrd="0" presId="urn:microsoft.com/office/officeart/2005/8/layout/vList2"/>
    <dgm:cxn modelId="{E956B425-F4DE-45C8-AD50-5AC9036E1536}" type="presParOf" srcId="{E3ED896F-1CF1-49AD-8996-62444B624A0E}" destId="{DCF3F345-ACC0-415D-B0C4-431AAC4CD7D1}" srcOrd="9" destOrd="0" presId="urn:microsoft.com/office/officeart/2005/8/layout/vList2"/>
    <dgm:cxn modelId="{38C40017-C597-4F64-8C3D-5905C450DEB7}" type="presParOf" srcId="{E3ED896F-1CF1-49AD-8996-62444B624A0E}" destId="{97710B18-E09B-466D-ADD8-7697B1ED01F1}"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FDE53C6-1706-4F6B-B811-D30F8E444571}" type="doc">
      <dgm:prSet loTypeId="urn:microsoft.com/office/officeart/2005/8/layout/vList2" loCatId="list" qsTypeId="urn:microsoft.com/office/officeart/2005/8/quickstyle/simple5" qsCatId="simple" csTypeId="urn:microsoft.com/office/officeart/2005/8/colors/colorful3" csCatId="colorful" phldr="1"/>
      <dgm:spPr/>
      <dgm:t>
        <a:bodyPr/>
        <a:lstStyle/>
        <a:p>
          <a:endParaRPr lang="en-US"/>
        </a:p>
      </dgm:t>
    </dgm:pt>
    <dgm:pt modelId="{F1738193-2CE0-455A-8DE0-E96858F6D4FB}">
      <dgm:prSet custT="1"/>
      <dgm:spPr/>
      <dgm:t>
        <a:bodyPr/>
        <a:lstStyle/>
        <a:p>
          <a:r>
            <a:rPr lang="en-US" sz="1500" b="0">
              <a:solidFill>
                <a:schemeClr val="tx1"/>
              </a:solidFill>
            </a:rPr>
            <a:t>Initially applying for funding from MFH to support clients.  </a:t>
          </a:r>
        </a:p>
      </dgm:t>
    </dgm:pt>
    <dgm:pt modelId="{170B1483-F2A9-4F09-BAB7-C31F66033887}" type="parTrans" cxnId="{D3A3F0B4-4BF2-4456-98B5-4821C6F40D3A}">
      <dgm:prSet/>
      <dgm:spPr/>
      <dgm:t>
        <a:bodyPr/>
        <a:lstStyle/>
        <a:p>
          <a:endParaRPr lang="en-US"/>
        </a:p>
      </dgm:t>
    </dgm:pt>
    <dgm:pt modelId="{F8691F62-9043-4BF8-9739-36D09C334F97}" type="sibTrans" cxnId="{D3A3F0B4-4BF2-4456-98B5-4821C6F40D3A}">
      <dgm:prSet/>
      <dgm:spPr/>
      <dgm:t>
        <a:bodyPr/>
        <a:lstStyle/>
        <a:p>
          <a:endParaRPr lang="en-US"/>
        </a:p>
      </dgm:t>
    </dgm:pt>
    <dgm:pt modelId="{717D039A-ED1B-4858-AC91-61DD4B0FFEDA}">
      <dgm:prSet/>
      <dgm:spPr/>
      <dgm:t>
        <a:bodyPr/>
        <a:lstStyle/>
        <a:p>
          <a:r>
            <a:rPr lang="en-US"/>
            <a:t>Engaging in meetings with MoCAP on consultant services. </a:t>
          </a:r>
        </a:p>
      </dgm:t>
    </dgm:pt>
    <dgm:pt modelId="{0E543203-CEE3-4550-AEB5-D47529BE0467}" type="parTrans" cxnId="{A822B959-DF33-46AF-B0D8-03EAB5D00ABE}">
      <dgm:prSet/>
      <dgm:spPr/>
      <dgm:t>
        <a:bodyPr/>
        <a:lstStyle/>
        <a:p>
          <a:endParaRPr lang="en-US"/>
        </a:p>
      </dgm:t>
    </dgm:pt>
    <dgm:pt modelId="{FA17E24A-A0D7-44F3-A21E-3A9B545108C6}" type="sibTrans" cxnId="{A822B959-DF33-46AF-B0D8-03EAB5D00ABE}">
      <dgm:prSet/>
      <dgm:spPr/>
      <dgm:t>
        <a:bodyPr/>
        <a:lstStyle/>
        <a:p>
          <a:endParaRPr lang="en-US"/>
        </a:p>
      </dgm:t>
    </dgm:pt>
    <dgm:pt modelId="{8A9E0351-C672-47C9-B936-376CCB4013AB}">
      <dgm:prSet/>
      <dgm:spPr/>
      <dgm:t>
        <a:bodyPr/>
        <a:lstStyle/>
        <a:p>
          <a:r>
            <a:rPr lang="en-US"/>
            <a:t>Serving as a MoCAP consultant – consulting with and writing federal applications for organizations needing assistance.</a:t>
          </a:r>
        </a:p>
      </dgm:t>
    </dgm:pt>
    <dgm:pt modelId="{A5E517C0-2F96-42E3-9C37-AF0A1FBA2A02}" type="parTrans" cxnId="{260577A5-E4B9-4670-AC42-C4DD558E4D19}">
      <dgm:prSet/>
      <dgm:spPr/>
      <dgm:t>
        <a:bodyPr/>
        <a:lstStyle/>
        <a:p>
          <a:endParaRPr lang="en-US"/>
        </a:p>
      </dgm:t>
    </dgm:pt>
    <dgm:pt modelId="{331D6B9C-B1A1-4DA1-AC7D-A8997EB9F296}" type="sibTrans" cxnId="{260577A5-E4B9-4670-AC42-C4DD558E4D19}">
      <dgm:prSet/>
      <dgm:spPr/>
      <dgm:t>
        <a:bodyPr/>
        <a:lstStyle/>
        <a:p>
          <a:endParaRPr lang="en-US"/>
        </a:p>
      </dgm:t>
    </dgm:pt>
    <dgm:pt modelId="{F3C00C46-BEE6-43F1-B703-47795873E198}">
      <dgm:prSet/>
      <dgm:spPr/>
      <dgm:t>
        <a:bodyPr/>
        <a:lstStyle/>
        <a:p>
          <a:r>
            <a:rPr lang="en-US"/>
            <a:t>Relationships with clients are long-term, many have retained services for 15-20 years.</a:t>
          </a:r>
        </a:p>
      </dgm:t>
    </dgm:pt>
    <dgm:pt modelId="{AC4D6377-1227-4213-A8BC-5F337F0863A8}" type="parTrans" cxnId="{9013C63E-DAD4-4642-B3B4-A8182E1322EC}">
      <dgm:prSet/>
      <dgm:spPr/>
      <dgm:t>
        <a:bodyPr/>
        <a:lstStyle/>
        <a:p>
          <a:endParaRPr lang="en-US"/>
        </a:p>
      </dgm:t>
    </dgm:pt>
    <dgm:pt modelId="{A07842BB-CFB6-4F8E-985B-060B82108C80}" type="sibTrans" cxnId="{9013C63E-DAD4-4642-B3B4-A8182E1322EC}">
      <dgm:prSet/>
      <dgm:spPr/>
      <dgm:t>
        <a:bodyPr/>
        <a:lstStyle/>
        <a:p>
          <a:endParaRPr lang="en-US"/>
        </a:p>
      </dgm:t>
    </dgm:pt>
    <dgm:pt modelId="{E3ED896F-1CF1-49AD-8996-62444B624A0E}" type="pres">
      <dgm:prSet presAssocID="{0FDE53C6-1706-4F6B-B811-D30F8E444571}" presName="linear" presStyleCnt="0">
        <dgm:presLayoutVars>
          <dgm:animLvl val="lvl"/>
          <dgm:resizeHandles val="exact"/>
        </dgm:presLayoutVars>
      </dgm:prSet>
      <dgm:spPr/>
    </dgm:pt>
    <dgm:pt modelId="{623A8A1C-8EC4-4C95-A930-66F4BDD6FDCA}" type="pres">
      <dgm:prSet presAssocID="{F1738193-2CE0-455A-8DE0-E96858F6D4FB}" presName="parentText" presStyleLbl="node1" presStyleIdx="0" presStyleCnt="4">
        <dgm:presLayoutVars>
          <dgm:chMax val="0"/>
          <dgm:bulletEnabled val="1"/>
        </dgm:presLayoutVars>
      </dgm:prSet>
      <dgm:spPr/>
    </dgm:pt>
    <dgm:pt modelId="{8253CD3E-B433-4825-A250-ED7EDAF9C0EA}" type="pres">
      <dgm:prSet presAssocID="{F8691F62-9043-4BF8-9739-36D09C334F97}" presName="spacer" presStyleCnt="0"/>
      <dgm:spPr/>
    </dgm:pt>
    <dgm:pt modelId="{E68D6570-B469-4E1E-8753-0F517D26B435}" type="pres">
      <dgm:prSet presAssocID="{717D039A-ED1B-4858-AC91-61DD4B0FFEDA}" presName="parentText" presStyleLbl="node1" presStyleIdx="1" presStyleCnt="4">
        <dgm:presLayoutVars>
          <dgm:chMax val="0"/>
          <dgm:bulletEnabled val="1"/>
        </dgm:presLayoutVars>
      </dgm:prSet>
      <dgm:spPr/>
    </dgm:pt>
    <dgm:pt modelId="{AFDBDFA9-E2F1-41F7-8B12-9293B382635A}" type="pres">
      <dgm:prSet presAssocID="{FA17E24A-A0D7-44F3-A21E-3A9B545108C6}" presName="spacer" presStyleCnt="0"/>
      <dgm:spPr/>
    </dgm:pt>
    <dgm:pt modelId="{B9D9D39C-ED06-45D4-ACF2-96A90E610E10}" type="pres">
      <dgm:prSet presAssocID="{8A9E0351-C672-47C9-B936-376CCB4013AB}" presName="parentText" presStyleLbl="node1" presStyleIdx="2" presStyleCnt="4">
        <dgm:presLayoutVars>
          <dgm:chMax val="0"/>
          <dgm:bulletEnabled val="1"/>
        </dgm:presLayoutVars>
      </dgm:prSet>
      <dgm:spPr/>
    </dgm:pt>
    <dgm:pt modelId="{4AE2B8FE-6817-4351-A784-F9D48B0653AF}" type="pres">
      <dgm:prSet presAssocID="{331D6B9C-B1A1-4DA1-AC7D-A8997EB9F296}" presName="spacer" presStyleCnt="0"/>
      <dgm:spPr/>
    </dgm:pt>
    <dgm:pt modelId="{15E7EC4B-CBBF-4544-BB65-E70F4FFAEB50}" type="pres">
      <dgm:prSet presAssocID="{F3C00C46-BEE6-43F1-B703-47795873E198}" presName="parentText" presStyleLbl="node1" presStyleIdx="3" presStyleCnt="4">
        <dgm:presLayoutVars>
          <dgm:chMax val="0"/>
          <dgm:bulletEnabled val="1"/>
        </dgm:presLayoutVars>
      </dgm:prSet>
      <dgm:spPr/>
    </dgm:pt>
  </dgm:ptLst>
  <dgm:cxnLst>
    <dgm:cxn modelId="{9013C63E-DAD4-4642-B3B4-A8182E1322EC}" srcId="{0FDE53C6-1706-4F6B-B811-D30F8E444571}" destId="{F3C00C46-BEE6-43F1-B703-47795873E198}" srcOrd="3" destOrd="0" parTransId="{AC4D6377-1227-4213-A8BC-5F337F0863A8}" sibTransId="{A07842BB-CFB6-4F8E-985B-060B82108C80}"/>
    <dgm:cxn modelId="{D098156B-E6AE-4524-96DB-8CB914004838}" type="presOf" srcId="{8A9E0351-C672-47C9-B936-376CCB4013AB}" destId="{B9D9D39C-ED06-45D4-ACF2-96A90E610E10}" srcOrd="0" destOrd="0" presId="urn:microsoft.com/office/officeart/2005/8/layout/vList2"/>
    <dgm:cxn modelId="{4EEC484E-8B08-4E80-966B-5D3D6BD94D24}" type="presOf" srcId="{F3C00C46-BEE6-43F1-B703-47795873E198}" destId="{15E7EC4B-CBBF-4544-BB65-E70F4FFAEB50}" srcOrd="0" destOrd="0" presId="urn:microsoft.com/office/officeart/2005/8/layout/vList2"/>
    <dgm:cxn modelId="{A822B959-DF33-46AF-B0D8-03EAB5D00ABE}" srcId="{0FDE53C6-1706-4F6B-B811-D30F8E444571}" destId="{717D039A-ED1B-4858-AC91-61DD4B0FFEDA}" srcOrd="1" destOrd="0" parTransId="{0E543203-CEE3-4550-AEB5-D47529BE0467}" sibTransId="{FA17E24A-A0D7-44F3-A21E-3A9B545108C6}"/>
    <dgm:cxn modelId="{260577A5-E4B9-4670-AC42-C4DD558E4D19}" srcId="{0FDE53C6-1706-4F6B-B811-D30F8E444571}" destId="{8A9E0351-C672-47C9-B936-376CCB4013AB}" srcOrd="2" destOrd="0" parTransId="{A5E517C0-2F96-42E3-9C37-AF0A1FBA2A02}" sibTransId="{331D6B9C-B1A1-4DA1-AC7D-A8997EB9F296}"/>
    <dgm:cxn modelId="{6AF317A6-CAFD-4A4E-8AF9-C02F88FF0EA9}" type="presOf" srcId="{0FDE53C6-1706-4F6B-B811-D30F8E444571}" destId="{E3ED896F-1CF1-49AD-8996-62444B624A0E}" srcOrd="0" destOrd="0" presId="urn:microsoft.com/office/officeart/2005/8/layout/vList2"/>
    <dgm:cxn modelId="{D3A3F0B4-4BF2-4456-98B5-4821C6F40D3A}" srcId="{0FDE53C6-1706-4F6B-B811-D30F8E444571}" destId="{F1738193-2CE0-455A-8DE0-E96858F6D4FB}" srcOrd="0" destOrd="0" parTransId="{170B1483-F2A9-4F09-BAB7-C31F66033887}" sibTransId="{F8691F62-9043-4BF8-9739-36D09C334F97}"/>
    <dgm:cxn modelId="{E6E4BDEA-38AE-45F3-8020-B53D2DF74B77}" type="presOf" srcId="{717D039A-ED1B-4858-AC91-61DD4B0FFEDA}" destId="{E68D6570-B469-4E1E-8753-0F517D26B435}" srcOrd="0" destOrd="0" presId="urn:microsoft.com/office/officeart/2005/8/layout/vList2"/>
    <dgm:cxn modelId="{1529CDF4-017E-4659-8F7F-CCCA9FDF40E6}" type="presOf" srcId="{F1738193-2CE0-455A-8DE0-E96858F6D4FB}" destId="{623A8A1C-8EC4-4C95-A930-66F4BDD6FDCA}" srcOrd="0" destOrd="0" presId="urn:microsoft.com/office/officeart/2005/8/layout/vList2"/>
    <dgm:cxn modelId="{C0CA8BA7-18DE-4D1D-B0C4-B5B57FB52C1A}" type="presParOf" srcId="{E3ED896F-1CF1-49AD-8996-62444B624A0E}" destId="{623A8A1C-8EC4-4C95-A930-66F4BDD6FDCA}" srcOrd="0" destOrd="0" presId="urn:microsoft.com/office/officeart/2005/8/layout/vList2"/>
    <dgm:cxn modelId="{842D9269-0837-4EF8-98D8-E626473AF424}" type="presParOf" srcId="{E3ED896F-1CF1-49AD-8996-62444B624A0E}" destId="{8253CD3E-B433-4825-A250-ED7EDAF9C0EA}" srcOrd="1" destOrd="0" presId="urn:microsoft.com/office/officeart/2005/8/layout/vList2"/>
    <dgm:cxn modelId="{2011E96B-23D8-485C-87B8-BF7F22357400}" type="presParOf" srcId="{E3ED896F-1CF1-49AD-8996-62444B624A0E}" destId="{E68D6570-B469-4E1E-8753-0F517D26B435}" srcOrd="2" destOrd="0" presId="urn:microsoft.com/office/officeart/2005/8/layout/vList2"/>
    <dgm:cxn modelId="{70062345-4A53-44EC-B1B9-BD0408EA91F5}" type="presParOf" srcId="{E3ED896F-1CF1-49AD-8996-62444B624A0E}" destId="{AFDBDFA9-E2F1-41F7-8B12-9293B382635A}" srcOrd="3" destOrd="0" presId="urn:microsoft.com/office/officeart/2005/8/layout/vList2"/>
    <dgm:cxn modelId="{052F9962-F683-470D-A339-C86E2B01FCA5}" type="presParOf" srcId="{E3ED896F-1CF1-49AD-8996-62444B624A0E}" destId="{B9D9D39C-ED06-45D4-ACF2-96A90E610E10}" srcOrd="4" destOrd="0" presId="urn:microsoft.com/office/officeart/2005/8/layout/vList2"/>
    <dgm:cxn modelId="{AD02B61C-ACBD-4E90-B69C-8F5207DB88F8}" type="presParOf" srcId="{E3ED896F-1CF1-49AD-8996-62444B624A0E}" destId="{4AE2B8FE-6817-4351-A784-F9D48B0653AF}" srcOrd="5" destOrd="0" presId="urn:microsoft.com/office/officeart/2005/8/layout/vList2"/>
    <dgm:cxn modelId="{BD5344DC-7742-46DB-BE86-11391A8EC719}" type="presParOf" srcId="{E3ED896F-1CF1-49AD-8996-62444B624A0E}" destId="{15E7EC4B-CBBF-4544-BB65-E70F4FFAEB50}" srcOrd="6"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761E6F-FBB4-40FD-94B5-7115FF6270EF}">
      <dsp:nvSpPr>
        <dsp:cNvPr id="0" name=""/>
        <dsp:cNvSpPr/>
      </dsp:nvSpPr>
      <dsp:spPr>
        <a:xfrm>
          <a:off x="1133156" y="0"/>
          <a:ext cx="5041901" cy="5041901"/>
        </a:xfrm>
        <a:prstGeom prst="triangl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sp>
    <dsp:sp modelId="{118314B8-C029-453C-81B0-2F11B523CFE7}">
      <dsp:nvSpPr>
        <dsp:cNvPr id="0" name=""/>
        <dsp:cNvSpPr/>
      </dsp:nvSpPr>
      <dsp:spPr>
        <a:xfrm>
          <a:off x="3654107" y="506898"/>
          <a:ext cx="3277235" cy="1193512"/>
        </a:xfrm>
        <a:prstGeom prst="round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1" kern="1200">
              <a:solidFill>
                <a:srgbClr val="92D050"/>
              </a:solidFill>
            </a:rPr>
            <a:t>$</a:t>
          </a:r>
          <a:r>
            <a:rPr lang="en-US" sz="2200" b="1" kern="1200">
              <a:solidFill>
                <a:srgbClr val="92D050"/>
              </a:solidFill>
              <a:latin typeface="Trebuchet MS" panose="020B0603020202020204"/>
            </a:rPr>
            <a:t>50</a:t>
          </a:r>
          <a:r>
            <a:rPr lang="en-US" sz="2200" b="1" kern="1200">
              <a:solidFill>
                <a:srgbClr val="92D050"/>
              </a:solidFill>
            </a:rPr>
            <a:t>:$1 </a:t>
          </a:r>
          <a:r>
            <a:rPr lang="en-US" sz="2200" kern="1200"/>
            <a:t>benefits to cost ratio</a:t>
          </a:r>
        </a:p>
      </dsp:txBody>
      <dsp:txXfrm>
        <a:off x="3712369" y="565160"/>
        <a:ext cx="3160711" cy="1076988"/>
      </dsp:txXfrm>
    </dsp:sp>
    <dsp:sp modelId="{64768EDD-25AA-4F95-9A48-7ABD0FE1EAFB}">
      <dsp:nvSpPr>
        <dsp:cNvPr id="0" name=""/>
        <dsp:cNvSpPr/>
      </dsp:nvSpPr>
      <dsp:spPr>
        <a:xfrm>
          <a:off x="3654107" y="1849599"/>
          <a:ext cx="3277235" cy="1193512"/>
        </a:xfrm>
        <a:prstGeom prst="roundRect">
          <a:avLst/>
        </a:prstGeom>
        <a:solidFill>
          <a:schemeClr val="lt1">
            <a:alpha val="90000"/>
            <a:hueOff val="0"/>
            <a:satOff val="0"/>
            <a:lumOff val="0"/>
            <a:alphaOff val="0"/>
          </a:schemeClr>
        </a:solidFill>
        <a:ln w="19050" cap="flat" cmpd="sng" algn="ctr">
          <a:solidFill>
            <a:schemeClr val="accent5">
              <a:hueOff val="-4542549"/>
              <a:satOff val="3508"/>
              <a:lumOff val="-2539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1" kern="1200">
              <a:solidFill>
                <a:srgbClr val="92D050"/>
              </a:solidFill>
            </a:rPr>
            <a:t>$</a:t>
          </a:r>
          <a:r>
            <a:rPr lang="en-US" sz="2200" b="1" kern="1200">
              <a:solidFill>
                <a:srgbClr val="92D050"/>
              </a:solidFill>
              <a:latin typeface="Trebuchet MS"/>
            </a:rPr>
            <a:t>506</a:t>
          </a:r>
          <a:r>
            <a:rPr lang="en-US" sz="2200" b="1" kern="1200">
              <a:latin typeface="Trebuchet MS"/>
            </a:rPr>
            <a:t> </a:t>
          </a:r>
          <a:r>
            <a:rPr lang="en-US" sz="2200" kern="1200"/>
            <a:t>million captured for MO</a:t>
          </a:r>
          <a:r>
            <a:rPr lang="en-US" sz="2200" kern="1200">
              <a:latin typeface="Trebuchet MS"/>
            </a:rPr>
            <a:t> </a:t>
          </a:r>
          <a:endParaRPr lang="en-US" sz="2200" kern="1200"/>
        </a:p>
      </dsp:txBody>
      <dsp:txXfrm>
        <a:off x="3712369" y="1907861"/>
        <a:ext cx="3160711" cy="1076988"/>
      </dsp:txXfrm>
    </dsp:sp>
    <dsp:sp modelId="{77165474-AF1E-4E88-8DAA-E2E8DF90C65D}">
      <dsp:nvSpPr>
        <dsp:cNvPr id="0" name=""/>
        <dsp:cNvSpPr/>
      </dsp:nvSpPr>
      <dsp:spPr>
        <a:xfrm>
          <a:off x="3654107" y="3192301"/>
          <a:ext cx="3277235" cy="1193512"/>
        </a:xfrm>
        <a:prstGeom prst="roundRect">
          <a:avLst/>
        </a:prstGeom>
        <a:solidFill>
          <a:schemeClr val="lt1">
            <a:alpha val="90000"/>
            <a:hueOff val="0"/>
            <a:satOff val="0"/>
            <a:lumOff val="0"/>
            <a:alphaOff val="0"/>
          </a:schemeClr>
        </a:solidFill>
        <a:ln w="19050" cap="flat" cmpd="sng" algn="ctr">
          <a:solidFill>
            <a:schemeClr val="accent5">
              <a:hueOff val="-9085098"/>
              <a:satOff val="7017"/>
              <a:lumOff val="-5078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a:solidFill>
                <a:srgbClr val="92D050"/>
              </a:solidFill>
              <a:latin typeface="Trebuchet MS" panose="020B0603020202020204"/>
            </a:rPr>
            <a:t>943</a:t>
          </a:r>
          <a:r>
            <a:rPr lang="en-US" sz="2200" kern="1200"/>
            <a:t> proposals supported – </a:t>
          </a:r>
          <a:r>
            <a:rPr lang="en-US" sz="2200" b="1" kern="1200">
              <a:solidFill>
                <a:srgbClr val="92D050"/>
              </a:solidFill>
              <a:latin typeface="Trebuchet MS" panose="020B0603020202020204"/>
            </a:rPr>
            <a:t>36</a:t>
          </a:r>
          <a:r>
            <a:rPr lang="en-US" sz="2200" b="1" kern="1200">
              <a:solidFill>
                <a:srgbClr val="92D050"/>
              </a:solidFill>
            </a:rPr>
            <a:t>%</a:t>
          </a:r>
          <a:r>
            <a:rPr lang="en-US" sz="2200" kern="1200"/>
            <a:t> successful</a:t>
          </a:r>
        </a:p>
      </dsp:txBody>
      <dsp:txXfrm>
        <a:off x="3712369" y="3250563"/>
        <a:ext cx="3160711" cy="10769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8DB70D-A540-4D5A-8D60-E74440F3FBA9}">
      <dsp:nvSpPr>
        <dsp:cNvPr id="0" name=""/>
        <dsp:cNvSpPr/>
      </dsp:nvSpPr>
      <dsp:spPr>
        <a:xfrm>
          <a:off x="4920" y="12620"/>
          <a:ext cx="2151246" cy="1290747"/>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b="1" kern="1200">
              <a:latin typeface="Trebuchet MS" panose="020B0603020202020204"/>
            </a:rPr>
            <a:t> </a:t>
          </a:r>
          <a:r>
            <a:rPr lang="en-US" sz="2000" b="1" kern="1200">
              <a:latin typeface="Trebuchet MS" panose="020B0603020202020204"/>
            </a:rPr>
            <a:t>Needs assessment</a:t>
          </a:r>
          <a:endParaRPr lang="en-US" sz="2000" b="1" kern="1200"/>
        </a:p>
      </dsp:txBody>
      <dsp:txXfrm>
        <a:off x="42725" y="50425"/>
        <a:ext cx="2075636" cy="1215137"/>
      </dsp:txXfrm>
    </dsp:sp>
    <dsp:sp modelId="{66C57926-70CF-4B0D-B93C-C6CC60FF72B5}">
      <dsp:nvSpPr>
        <dsp:cNvPr id="0" name=""/>
        <dsp:cNvSpPr/>
      </dsp:nvSpPr>
      <dsp:spPr>
        <a:xfrm>
          <a:off x="2345475" y="391239"/>
          <a:ext cx="456064" cy="53350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345475" y="497941"/>
        <a:ext cx="319245" cy="320105"/>
      </dsp:txXfrm>
    </dsp:sp>
    <dsp:sp modelId="{8802C5A5-A709-4796-96FC-773FC72E7AFA}">
      <dsp:nvSpPr>
        <dsp:cNvPr id="0" name=""/>
        <dsp:cNvSpPr/>
      </dsp:nvSpPr>
      <dsp:spPr>
        <a:xfrm>
          <a:off x="3016664" y="12620"/>
          <a:ext cx="2151246" cy="1290747"/>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a:latin typeface="Trebuchet MS" panose="020B0603020202020204"/>
            </a:rPr>
            <a:t>Funding strategy</a:t>
          </a:r>
          <a:endParaRPr lang="en-US" sz="2000" b="1" kern="1200"/>
        </a:p>
      </dsp:txBody>
      <dsp:txXfrm>
        <a:off x="3054469" y="50425"/>
        <a:ext cx="2075636" cy="1215137"/>
      </dsp:txXfrm>
    </dsp:sp>
    <dsp:sp modelId="{9F51735A-114F-4B12-9037-DBCBE6706A4A}">
      <dsp:nvSpPr>
        <dsp:cNvPr id="0" name=""/>
        <dsp:cNvSpPr/>
      </dsp:nvSpPr>
      <dsp:spPr>
        <a:xfrm>
          <a:off x="5357220" y="391239"/>
          <a:ext cx="456064" cy="53350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5357220" y="497941"/>
        <a:ext cx="319245" cy="320105"/>
      </dsp:txXfrm>
    </dsp:sp>
    <dsp:sp modelId="{AB63C4A2-1A0A-4C2C-9499-12A5AF090272}">
      <dsp:nvSpPr>
        <dsp:cNvPr id="0" name=""/>
        <dsp:cNvSpPr/>
      </dsp:nvSpPr>
      <dsp:spPr>
        <a:xfrm>
          <a:off x="6028409" y="12620"/>
          <a:ext cx="2151246" cy="1290747"/>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a:latin typeface="Trebuchet MS" panose="020B0603020202020204"/>
            </a:rPr>
            <a:t>Thought partner: connections, resources, strategizing</a:t>
          </a:r>
          <a:endParaRPr lang="en-US" sz="1800" b="1" kern="1200"/>
        </a:p>
      </dsp:txBody>
      <dsp:txXfrm>
        <a:off x="6066214" y="50425"/>
        <a:ext cx="2075636" cy="1215137"/>
      </dsp:txXfrm>
    </dsp:sp>
    <dsp:sp modelId="{B4FD3A7D-418C-4960-B7B6-A18EDA348AF9}">
      <dsp:nvSpPr>
        <dsp:cNvPr id="0" name=""/>
        <dsp:cNvSpPr/>
      </dsp:nvSpPr>
      <dsp:spPr>
        <a:xfrm>
          <a:off x="8368964" y="391239"/>
          <a:ext cx="456064" cy="53350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8368964" y="497941"/>
        <a:ext cx="319245" cy="320105"/>
      </dsp:txXfrm>
    </dsp:sp>
    <dsp:sp modelId="{BEC80D63-BDC4-42F6-AAC7-D6D959F37671}">
      <dsp:nvSpPr>
        <dsp:cNvPr id="0" name=""/>
        <dsp:cNvSpPr/>
      </dsp:nvSpPr>
      <dsp:spPr>
        <a:xfrm>
          <a:off x="9040153" y="12620"/>
          <a:ext cx="2151246" cy="1290747"/>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a:solidFill>
                <a:schemeClr val="bg1"/>
              </a:solidFill>
              <a:latin typeface="Calibri"/>
              <a:ea typeface="Calibri"/>
              <a:cs typeface="Calibri"/>
            </a:rPr>
            <a:t>Org capacity/ readiness: infrastructure &amp; financial management</a:t>
          </a:r>
          <a:endParaRPr lang="en-US" sz="1800" b="1" kern="1200">
            <a:solidFill>
              <a:schemeClr val="bg1"/>
            </a:solidFill>
            <a:latin typeface="Trebuchet MS" panose="020B0603020202020204"/>
          </a:endParaRPr>
        </a:p>
      </dsp:txBody>
      <dsp:txXfrm>
        <a:off x="9077958" y="50425"/>
        <a:ext cx="2075636" cy="1215137"/>
      </dsp:txXfrm>
    </dsp:sp>
    <dsp:sp modelId="{5A242D0C-FE23-47C5-8149-D709ED4A2A62}">
      <dsp:nvSpPr>
        <dsp:cNvPr id="0" name=""/>
        <dsp:cNvSpPr/>
      </dsp:nvSpPr>
      <dsp:spPr>
        <a:xfrm rot="5400000">
          <a:off x="9887744" y="1453954"/>
          <a:ext cx="456064" cy="533509"/>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9955724" y="1492677"/>
        <a:ext cx="320105" cy="319245"/>
      </dsp:txXfrm>
    </dsp:sp>
    <dsp:sp modelId="{C7B3A75B-892A-4067-96BB-CD6F9140C771}">
      <dsp:nvSpPr>
        <dsp:cNvPr id="0" name=""/>
        <dsp:cNvSpPr/>
      </dsp:nvSpPr>
      <dsp:spPr>
        <a:xfrm>
          <a:off x="9040153" y="2163866"/>
          <a:ext cx="2151246" cy="1290747"/>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highlight>
                <a:srgbClr val="808080"/>
              </a:highlight>
              <a:latin typeface="Trebuchet MS" panose="020B0603020202020204"/>
            </a:rPr>
            <a:t>Grant-seeking/ eligibility</a:t>
          </a:r>
          <a:endParaRPr lang="en-US" sz="2000" b="1" kern="1200">
            <a:solidFill>
              <a:schemeClr val="bg1"/>
            </a:solidFill>
            <a:highlight>
              <a:srgbClr val="808080"/>
            </a:highlight>
          </a:endParaRPr>
        </a:p>
      </dsp:txBody>
      <dsp:txXfrm>
        <a:off x="9077958" y="2201671"/>
        <a:ext cx="2075636" cy="1215137"/>
      </dsp:txXfrm>
    </dsp:sp>
    <dsp:sp modelId="{5EBF8A4C-E0BD-4EB3-86D5-B46C3BB4C3CF}">
      <dsp:nvSpPr>
        <dsp:cNvPr id="0" name=""/>
        <dsp:cNvSpPr/>
      </dsp:nvSpPr>
      <dsp:spPr>
        <a:xfrm rot="10800000">
          <a:off x="8394779" y="2542485"/>
          <a:ext cx="456064" cy="533509"/>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8531598" y="2649187"/>
        <a:ext cx="319245" cy="320105"/>
      </dsp:txXfrm>
    </dsp:sp>
    <dsp:sp modelId="{260913D7-5DBF-409B-B83B-AB1217295F43}">
      <dsp:nvSpPr>
        <dsp:cNvPr id="0" name=""/>
        <dsp:cNvSpPr/>
      </dsp:nvSpPr>
      <dsp:spPr>
        <a:xfrm>
          <a:off x="6028409" y="2163866"/>
          <a:ext cx="2151246" cy="1290747"/>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highlight>
                <a:srgbClr val="808080"/>
              </a:highlight>
              <a:latin typeface="Trebuchet MS" panose="020B0603020202020204"/>
            </a:rPr>
            <a:t>Grant-writing</a:t>
          </a:r>
          <a:endParaRPr lang="en-US" sz="2000" b="1" kern="1200" dirty="0">
            <a:solidFill>
              <a:schemeClr val="bg1"/>
            </a:solidFill>
            <a:highlight>
              <a:srgbClr val="808080"/>
            </a:highlight>
          </a:endParaRPr>
        </a:p>
      </dsp:txBody>
      <dsp:txXfrm>
        <a:off x="6066214" y="2201671"/>
        <a:ext cx="2075636" cy="1215137"/>
      </dsp:txXfrm>
    </dsp:sp>
    <dsp:sp modelId="{206DEFD8-C39F-496A-A076-24625543E2AB}">
      <dsp:nvSpPr>
        <dsp:cNvPr id="0" name=""/>
        <dsp:cNvSpPr/>
      </dsp:nvSpPr>
      <dsp:spPr>
        <a:xfrm rot="10800000">
          <a:off x="5383035" y="2542485"/>
          <a:ext cx="456064" cy="53350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5519854" y="2649187"/>
        <a:ext cx="319245" cy="320105"/>
      </dsp:txXfrm>
    </dsp:sp>
    <dsp:sp modelId="{6166BD55-1692-4915-8E4A-393BEBD9A26A}">
      <dsp:nvSpPr>
        <dsp:cNvPr id="0" name=""/>
        <dsp:cNvSpPr/>
      </dsp:nvSpPr>
      <dsp:spPr>
        <a:xfrm>
          <a:off x="3016664" y="2163866"/>
          <a:ext cx="2151246" cy="1290747"/>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a:solidFill>
                <a:srgbClr val="FF0000"/>
              </a:solidFill>
              <a:latin typeface="Trebuchet MS" panose="020B0603020202020204"/>
            </a:rPr>
            <a:t>Matching funds</a:t>
          </a:r>
        </a:p>
      </dsp:txBody>
      <dsp:txXfrm>
        <a:off x="3054469" y="2201671"/>
        <a:ext cx="2075636" cy="1215137"/>
      </dsp:txXfrm>
    </dsp:sp>
    <dsp:sp modelId="{55CB687C-AE56-4A42-A9BE-A6CA52009A92}">
      <dsp:nvSpPr>
        <dsp:cNvPr id="0" name=""/>
        <dsp:cNvSpPr/>
      </dsp:nvSpPr>
      <dsp:spPr>
        <a:xfrm rot="10800000">
          <a:off x="2371290" y="2542485"/>
          <a:ext cx="456064" cy="53350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2508109" y="2649187"/>
        <a:ext cx="319245" cy="320105"/>
      </dsp:txXfrm>
    </dsp:sp>
    <dsp:sp modelId="{6B41B2B6-F44A-41CD-80B8-2EFC41422B1C}">
      <dsp:nvSpPr>
        <dsp:cNvPr id="0" name=""/>
        <dsp:cNvSpPr/>
      </dsp:nvSpPr>
      <dsp:spPr>
        <a:xfrm>
          <a:off x="4920" y="2163866"/>
          <a:ext cx="2151246" cy="1290747"/>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a:latin typeface="Trebuchet MS" panose="020B0603020202020204"/>
            </a:rPr>
            <a:t>Collaboration/ community engagement</a:t>
          </a:r>
        </a:p>
      </dsp:txBody>
      <dsp:txXfrm>
        <a:off x="42725" y="2201671"/>
        <a:ext cx="2075636" cy="1215137"/>
      </dsp:txXfrm>
    </dsp:sp>
    <dsp:sp modelId="{A0EFAADA-B493-410D-BFF6-7F50C725420E}">
      <dsp:nvSpPr>
        <dsp:cNvPr id="0" name=""/>
        <dsp:cNvSpPr/>
      </dsp:nvSpPr>
      <dsp:spPr>
        <a:xfrm rot="5400000">
          <a:off x="852511" y="3605201"/>
          <a:ext cx="456064" cy="53350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920491" y="3643924"/>
        <a:ext cx="320105" cy="319245"/>
      </dsp:txXfrm>
    </dsp:sp>
    <dsp:sp modelId="{DB9B633A-9999-442E-AB65-CD803D663C90}">
      <dsp:nvSpPr>
        <dsp:cNvPr id="0" name=""/>
        <dsp:cNvSpPr/>
      </dsp:nvSpPr>
      <dsp:spPr>
        <a:xfrm>
          <a:off x="4920" y="4315112"/>
          <a:ext cx="2151246" cy="1290747"/>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a:solidFill>
                <a:srgbClr val="FF0000"/>
              </a:solidFill>
              <a:latin typeface="Trebuchet MS" panose="020B0603020202020204"/>
            </a:rPr>
            <a:t>Equitable</a:t>
          </a:r>
          <a:r>
            <a:rPr lang="en-US" sz="2000" b="1" kern="1200">
              <a:latin typeface="Trebuchet MS" panose="020B0603020202020204"/>
            </a:rPr>
            <a:t> design and implementation</a:t>
          </a:r>
        </a:p>
      </dsp:txBody>
      <dsp:txXfrm>
        <a:off x="42725" y="4352917"/>
        <a:ext cx="2075636" cy="1215137"/>
      </dsp:txXfrm>
    </dsp:sp>
    <dsp:sp modelId="{D3C6183D-4667-4A16-9E99-D8C8A57A4FBD}">
      <dsp:nvSpPr>
        <dsp:cNvPr id="0" name=""/>
        <dsp:cNvSpPr/>
      </dsp:nvSpPr>
      <dsp:spPr>
        <a:xfrm>
          <a:off x="2345475" y="4693731"/>
          <a:ext cx="456064" cy="533509"/>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345475" y="4800433"/>
        <a:ext cx="319245" cy="320105"/>
      </dsp:txXfrm>
    </dsp:sp>
    <dsp:sp modelId="{A5949E92-80AF-405B-AA33-79347F52F4A8}">
      <dsp:nvSpPr>
        <dsp:cNvPr id="0" name=""/>
        <dsp:cNvSpPr/>
      </dsp:nvSpPr>
      <dsp:spPr>
        <a:xfrm>
          <a:off x="3016664" y="4315112"/>
          <a:ext cx="2151246" cy="1290747"/>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latin typeface="Trebuchet MS" panose="020B0603020202020204"/>
            </a:rPr>
            <a:t>Evaluation/ programmatic and financial </a:t>
          </a:r>
          <a:r>
            <a:rPr lang="en-US" sz="2000" b="1" kern="1200">
              <a:solidFill>
                <a:srgbClr val="FF0000"/>
              </a:solidFill>
              <a:latin typeface="Trebuchet MS" panose="020B0603020202020204"/>
            </a:rPr>
            <a:t>reporting</a:t>
          </a:r>
        </a:p>
      </dsp:txBody>
      <dsp:txXfrm>
        <a:off x="3054469" y="4352917"/>
        <a:ext cx="2075636" cy="1215137"/>
      </dsp:txXfrm>
    </dsp:sp>
    <dsp:sp modelId="{F83117A4-5BC1-4BFC-968A-A786F6A9ACAE}">
      <dsp:nvSpPr>
        <dsp:cNvPr id="0" name=""/>
        <dsp:cNvSpPr/>
      </dsp:nvSpPr>
      <dsp:spPr>
        <a:xfrm>
          <a:off x="5357220" y="4693731"/>
          <a:ext cx="456064" cy="533509"/>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5357220" y="4800433"/>
        <a:ext cx="319245" cy="320105"/>
      </dsp:txXfrm>
    </dsp:sp>
    <dsp:sp modelId="{C03BA701-8B57-4B9A-B9C3-3A5961D6C4B9}">
      <dsp:nvSpPr>
        <dsp:cNvPr id="0" name=""/>
        <dsp:cNvSpPr/>
      </dsp:nvSpPr>
      <dsp:spPr>
        <a:xfrm>
          <a:off x="6028409" y="4315112"/>
          <a:ext cx="2151246" cy="1290747"/>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a:latin typeface="Trebuchet MS" panose="020B0603020202020204"/>
            </a:rPr>
            <a:t>Impact, storytelling</a:t>
          </a:r>
        </a:p>
      </dsp:txBody>
      <dsp:txXfrm>
        <a:off x="6066214" y="4352917"/>
        <a:ext cx="2075636" cy="1215137"/>
      </dsp:txXfrm>
    </dsp:sp>
    <dsp:sp modelId="{3BFEE19F-613C-43E0-8816-0457DEF57AF6}">
      <dsp:nvSpPr>
        <dsp:cNvPr id="0" name=""/>
        <dsp:cNvSpPr/>
      </dsp:nvSpPr>
      <dsp:spPr>
        <a:xfrm>
          <a:off x="8368964" y="4693731"/>
          <a:ext cx="456064" cy="53350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8368964" y="4800433"/>
        <a:ext cx="319245" cy="320105"/>
      </dsp:txXfrm>
    </dsp:sp>
    <dsp:sp modelId="{C07E3FE2-44F2-4CD3-8084-1D9595957A09}">
      <dsp:nvSpPr>
        <dsp:cNvPr id="0" name=""/>
        <dsp:cNvSpPr/>
      </dsp:nvSpPr>
      <dsp:spPr>
        <a:xfrm>
          <a:off x="9040153" y="4315112"/>
          <a:ext cx="2151246" cy="1290747"/>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a:latin typeface="Trebuchet MS" panose="020B0603020202020204"/>
            </a:rPr>
            <a:t>Relationships w/funding agencies</a:t>
          </a:r>
        </a:p>
      </dsp:txBody>
      <dsp:txXfrm>
        <a:off x="9077958" y="4352917"/>
        <a:ext cx="2075636" cy="12151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3A8A1C-8EC4-4C95-A930-66F4BDD6FDCA}">
      <dsp:nvSpPr>
        <dsp:cNvPr id="0" name=""/>
        <dsp:cNvSpPr/>
      </dsp:nvSpPr>
      <dsp:spPr>
        <a:xfrm>
          <a:off x="0" y="26570"/>
          <a:ext cx="4443154" cy="570375"/>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solidFill>
                <a:schemeClr val="tx1"/>
              </a:solidFill>
            </a:rPr>
            <a:t>Our mission is to help others meet their mission.</a:t>
          </a:r>
        </a:p>
      </dsp:txBody>
      <dsp:txXfrm>
        <a:off x="27843" y="54413"/>
        <a:ext cx="4387468" cy="514689"/>
      </dsp:txXfrm>
    </dsp:sp>
    <dsp:sp modelId="{E68D6570-B469-4E1E-8753-0F517D26B435}">
      <dsp:nvSpPr>
        <dsp:cNvPr id="0" name=""/>
        <dsp:cNvSpPr/>
      </dsp:nvSpPr>
      <dsp:spPr>
        <a:xfrm>
          <a:off x="0" y="640145"/>
          <a:ext cx="4443154" cy="570375"/>
        </a:xfrm>
        <a:prstGeom prst="roundRect">
          <a:avLst/>
        </a:prstGeom>
        <a:gradFill rotWithShape="0">
          <a:gsLst>
            <a:gs pos="0">
              <a:schemeClr val="accent3">
                <a:hueOff val="2672951"/>
                <a:satOff val="-12103"/>
                <a:lumOff val="2196"/>
                <a:alphaOff val="0"/>
                <a:satMod val="103000"/>
                <a:lumMod val="102000"/>
                <a:tint val="94000"/>
              </a:schemeClr>
            </a:gs>
            <a:gs pos="50000">
              <a:schemeClr val="accent3">
                <a:hueOff val="2672951"/>
                <a:satOff val="-12103"/>
                <a:lumOff val="2196"/>
                <a:alphaOff val="0"/>
                <a:satMod val="110000"/>
                <a:lumMod val="100000"/>
                <a:shade val="100000"/>
              </a:schemeClr>
            </a:gs>
            <a:gs pos="100000">
              <a:schemeClr val="accent3">
                <a:hueOff val="2672951"/>
                <a:satOff val="-12103"/>
                <a:lumOff val="219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Our services are diverse.</a:t>
          </a:r>
        </a:p>
      </dsp:txBody>
      <dsp:txXfrm>
        <a:off x="27843" y="667988"/>
        <a:ext cx="4387468" cy="514689"/>
      </dsp:txXfrm>
    </dsp:sp>
    <dsp:sp modelId="{B9D9D39C-ED06-45D4-ACF2-96A90E610E10}">
      <dsp:nvSpPr>
        <dsp:cNvPr id="0" name=""/>
        <dsp:cNvSpPr/>
      </dsp:nvSpPr>
      <dsp:spPr>
        <a:xfrm>
          <a:off x="0" y="1253720"/>
          <a:ext cx="4443154" cy="570375"/>
        </a:xfrm>
        <a:prstGeom prst="roundRect">
          <a:avLst/>
        </a:prstGeom>
        <a:gradFill rotWithShape="0">
          <a:gsLst>
            <a:gs pos="0">
              <a:schemeClr val="accent3">
                <a:hueOff val="5345903"/>
                <a:satOff val="-24205"/>
                <a:lumOff val="4393"/>
                <a:alphaOff val="0"/>
                <a:satMod val="103000"/>
                <a:lumMod val="102000"/>
                <a:tint val="94000"/>
              </a:schemeClr>
            </a:gs>
            <a:gs pos="50000">
              <a:schemeClr val="accent3">
                <a:hueOff val="5345903"/>
                <a:satOff val="-24205"/>
                <a:lumOff val="4393"/>
                <a:alphaOff val="0"/>
                <a:satMod val="110000"/>
                <a:lumMod val="100000"/>
                <a:shade val="100000"/>
              </a:schemeClr>
            </a:gs>
            <a:gs pos="100000">
              <a:schemeClr val="accent3">
                <a:hueOff val="5345903"/>
                <a:satOff val="-24205"/>
                <a:lumOff val="439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Our clients are more often rural than not.</a:t>
          </a:r>
        </a:p>
      </dsp:txBody>
      <dsp:txXfrm>
        <a:off x="27843" y="1281563"/>
        <a:ext cx="4387468" cy="514689"/>
      </dsp:txXfrm>
    </dsp:sp>
    <dsp:sp modelId="{15E7EC4B-CBBF-4544-BB65-E70F4FFAEB50}">
      <dsp:nvSpPr>
        <dsp:cNvPr id="0" name=""/>
        <dsp:cNvSpPr/>
      </dsp:nvSpPr>
      <dsp:spPr>
        <a:xfrm>
          <a:off x="0" y="1867295"/>
          <a:ext cx="4443154" cy="570375"/>
        </a:xfrm>
        <a:prstGeom prst="roundRect">
          <a:avLst/>
        </a:prstGeom>
        <a:gradFill rotWithShape="0">
          <a:gsLst>
            <a:gs pos="0">
              <a:schemeClr val="accent3">
                <a:hueOff val="8018854"/>
                <a:satOff val="-36308"/>
                <a:lumOff val="6589"/>
                <a:alphaOff val="0"/>
                <a:satMod val="103000"/>
                <a:lumMod val="102000"/>
                <a:tint val="94000"/>
              </a:schemeClr>
            </a:gs>
            <a:gs pos="50000">
              <a:schemeClr val="accent3">
                <a:hueOff val="8018854"/>
                <a:satOff val="-36308"/>
                <a:lumOff val="6589"/>
                <a:alphaOff val="0"/>
                <a:satMod val="110000"/>
                <a:lumMod val="100000"/>
                <a:shade val="100000"/>
              </a:schemeClr>
            </a:gs>
            <a:gs pos="100000">
              <a:schemeClr val="accent3">
                <a:hueOff val="8018854"/>
                <a:satOff val="-36308"/>
                <a:lumOff val="658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Our focus is healthcare – broadly defined – with an emphasis on access to care.</a:t>
          </a:r>
        </a:p>
      </dsp:txBody>
      <dsp:txXfrm>
        <a:off x="27843" y="1895138"/>
        <a:ext cx="4387468" cy="514689"/>
      </dsp:txXfrm>
    </dsp:sp>
    <dsp:sp modelId="{7633C31D-6F8C-47FB-830B-4FB16B1A8150}">
      <dsp:nvSpPr>
        <dsp:cNvPr id="0" name=""/>
        <dsp:cNvSpPr/>
      </dsp:nvSpPr>
      <dsp:spPr>
        <a:xfrm>
          <a:off x="0" y="2480870"/>
          <a:ext cx="4443154" cy="570375"/>
        </a:xfrm>
        <a:prstGeom prst="roundRect">
          <a:avLst/>
        </a:prstGeom>
        <a:gradFill rotWithShape="0">
          <a:gsLst>
            <a:gs pos="0">
              <a:schemeClr val="accent3">
                <a:hueOff val="10691806"/>
                <a:satOff val="-48410"/>
                <a:lumOff val="8786"/>
                <a:alphaOff val="0"/>
                <a:satMod val="103000"/>
                <a:lumMod val="102000"/>
                <a:tint val="94000"/>
              </a:schemeClr>
            </a:gs>
            <a:gs pos="50000">
              <a:schemeClr val="accent3">
                <a:hueOff val="10691806"/>
                <a:satOff val="-48410"/>
                <a:lumOff val="8786"/>
                <a:alphaOff val="0"/>
                <a:satMod val="110000"/>
                <a:lumMod val="100000"/>
                <a:shade val="100000"/>
              </a:schemeClr>
            </a:gs>
            <a:gs pos="100000">
              <a:schemeClr val="accent3">
                <a:hueOff val="10691806"/>
                <a:satOff val="-48410"/>
                <a:lumOff val="878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Our priorities are innovation, client success, impact and sustainability.</a:t>
          </a:r>
        </a:p>
      </dsp:txBody>
      <dsp:txXfrm>
        <a:off x="27843" y="2508713"/>
        <a:ext cx="4387468" cy="514689"/>
      </dsp:txXfrm>
    </dsp:sp>
    <dsp:sp modelId="{97710B18-E09B-466D-ADD8-7697B1ED01F1}">
      <dsp:nvSpPr>
        <dsp:cNvPr id="0" name=""/>
        <dsp:cNvSpPr/>
      </dsp:nvSpPr>
      <dsp:spPr>
        <a:xfrm>
          <a:off x="0" y="3094445"/>
          <a:ext cx="4443154" cy="570375"/>
        </a:xfrm>
        <a:prstGeom prst="roundRect">
          <a:avLst/>
        </a:prstGeom>
        <a:gradFill rotWithShape="0">
          <a:gsLst>
            <a:gs pos="0">
              <a:schemeClr val="accent3">
                <a:hueOff val="13364756"/>
                <a:satOff val="-60513"/>
                <a:lumOff val="10982"/>
                <a:alphaOff val="0"/>
                <a:satMod val="103000"/>
                <a:lumMod val="102000"/>
                <a:tint val="94000"/>
              </a:schemeClr>
            </a:gs>
            <a:gs pos="50000">
              <a:schemeClr val="accent3">
                <a:hueOff val="13364756"/>
                <a:satOff val="-60513"/>
                <a:lumOff val="10982"/>
                <a:alphaOff val="0"/>
                <a:satMod val="110000"/>
                <a:lumMod val="100000"/>
                <a:shade val="100000"/>
              </a:schemeClr>
            </a:gs>
            <a:gs pos="100000">
              <a:schemeClr val="accent3">
                <a:hueOff val="13364756"/>
                <a:satOff val="-60513"/>
                <a:lumOff val="1098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Our clients are diverse – nonprofits, associations, government, healthcare, EMS, etc.</a:t>
          </a:r>
        </a:p>
      </dsp:txBody>
      <dsp:txXfrm>
        <a:off x="27843" y="3122288"/>
        <a:ext cx="4387468" cy="5146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3A8A1C-8EC4-4C95-A930-66F4BDD6FDCA}">
      <dsp:nvSpPr>
        <dsp:cNvPr id="0" name=""/>
        <dsp:cNvSpPr/>
      </dsp:nvSpPr>
      <dsp:spPr>
        <a:xfrm>
          <a:off x="0" y="70386"/>
          <a:ext cx="4443154" cy="853094"/>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kern="1200">
              <a:solidFill>
                <a:schemeClr val="tx1"/>
              </a:solidFill>
            </a:rPr>
            <a:t>Initially applying for funding from MFH to support clients.  </a:t>
          </a:r>
        </a:p>
      </dsp:txBody>
      <dsp:txXfrm>
        <a:off x="41645" y="112031"/>
        <a:ext cx="4359864" cy="769804"/>
      </dsp:txXfrm>
    </dsp:sp>
    <dsp:sp modelId="{E68D6570-B469-4E1E-8753-0F517D26B435}">
      <dsp:nvSpPr>
        <dsp:cNvPr id="0" name=""/>
        <dsp:cNvSpPr/>
      </dsp:nvSpPr>
      <dsp:spPr>
        <a:xfrm>
          <a:off x="0" y="969560"/>
          <a:ext cx="4443154" cy="853094"/>
        </a:xfrm>
        <a:prstGeom prst="roundRect">
          <a:avLst/>
        </a:prstGeom>
        <a:gradFill rotWithShape="0">
          <a:gsLst>
            <a:gs pos="0">
              <a:schemeClr val="accent3">
                <a:hueOff val="4454919"/>
                <a:satOff val="-20171"/>
                <a:lumOff val="3661"/>
                <a:alphaOff val="0"/>
                <a:satMod val="103000"/>
                <a:lumMod val="102000"/>
                <a:tint val="94000"/>
              </a:schemeClr>
            </a:gs>
            <a:gs pos="50000">
              <a:schemeClr val="accent3">
                <a:hueOff val="4454919"/>
                <a:satOff val="-20171"/>
                <a:lumOff val="3661"/>
                <a:alphaOff val="0"/>
                <a:satMod val="110000"/>
                <a:lumMod val="100000"/>
                <a:shade val="100000"/>
              </a:schemeClr>
            </a:gs>
            <a:gs pos="100000">
              <a:schemeClr val="accent3">
                <a:hueOff val="4454919"/>
                <a:satOff val="-20171"/>
                <a:lumOff val="36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Engaging in meetings with MoCAP on consultant services. </a:t>
          </a:r>
        </a:p>
      </dsp:txBody>
      <dsp:txXfrm>
        <a:off x="41645" y="1011205"/>
        <a:ext cx="4359864" cy="769804"/>
      </dsp:txXfrm>
    </dsp:sp>
    <dsp:sp modelId="{B9D9D39C-ED06-45D4-ACF2-96A90E610E10}">
      <dsp:nvSpPr>
        <dsp:cNvPr id="0" name=""/>
        <dsp:cNvSpPr/>
      </dsp:nvSpPr>
      <dsp:spPr>
        <a:xfrm>
          <a:off x="0" y="1868735"/>
          <a:ext cx="4443154" cy="853094"/>
        </a:xfrm>
        <a:prstGeom prst="roundRect">
          <a:avLst/>
        </a:prstGeom>
        <a:gradFill rotWithShape="0">
          <a:gsLst>
            <a:gs pos="0">
              <a:schemeClr val="accent3">
                <a:hueOff val="8909838"/>
                <a:satOff val="-40342"/>
                <a:lumOff val="7321"/>
                <a:alphaOff val="0"/>
                <a:satMod val="103000"/>
                <a:lumMod val="102000"/>
                <a:tint val="94000"/>
              </a:schemeClr>
            </a:gs>
            <a:gs pos="50000">
              <a:schemeClr val="accent3">
                <a:hueOff val="8909838"/>
                <a:satOff val="-40342"/>
                <a:lumOff val="7321"/>
                <a:alphaOff val="0"/>
                <a:satMod val="110000"/>
                <a:lumMod val="100000"/>
                <a:shade val="100000"/>
              </a:schemeClr>
            </a:gs>
            <a:gs pos="100000">
              <a:schemeClr val="accent3">
                <a:hueOff val="8909838"/>
                <a:satOff val="-40342"/>
                <a:lumOff val="732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Serving as a MoCAP consultant – consulting with and writing federal applications for organizations needing assistance.</a:t>
          </a:r>
        </a:p>
      </dsp:txBody>
      <dsp:txXfrm>
        <a:off x="41645" y="1910380"/>
        <a:ext cx="4359864" cy="769804"/>
      </dsp:txXfrm>
    </dsp:sp>
    <dsp:sp modelId="{15E7EC4B-CBBF-4544-BB65-E70F4FFAEB50}">
      <dsp:nvSpPr>
        <dsp:cNvPr id="0" name=""/>
        <dsp:cNvSpPr/>
      </dsp:nvSpPr>
      <dsp:spPr>
        <a:xfrm>
          <a:off x="0" y="2767910"/>
          <a:ext cx="4443154" cy="853094"/>
        </a:xfrm>
        <a:prstGeom prst="roundRect">
          <a:avLst/>
        </a:prstGeom>
        <a:gradFill rotWithShape="0">
          <a:gsLst>
            <a:gs pos="0">
              <a:schemeClr val="accent3">
                <a:hueOff val="13364756"/>
                <a:satOff val="-60513"/>
                <a:lumOff val="10982"/>
                <a:alphaOff val="0"/>
                <a:satMod val="103000"/>
                <a:lumMod val="102000"/>
                <a:tint val="94000"/>
              </a:schemeClr>
            </a:gs>
            <a:gs pos="50000">
              <a:schemeClr val="accent3">
                <a:hueOff val="13364756"/>
                <a:satOff val="-60513"/>
                <a:lumOff val="10982"/>
                <a:alphaOff val="0"/>
                <a:satMod val="110000"/>
                <a:lumMod val="100000"/>
                <a:shade val="100000"/>
              </a:schemeClr>
            </a:gs>
            <a:gs pos="100000">
              <a:schemeClr val="accent3">
                <a:hueOff val="13364756"/>
                <a:satOff val="-60513"/>
                <a:lumOff val="1098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Relationships with clients are long-term, many have retained services for 15-20 years.</a:t>
          </a:r>
        </a:p>
      </dsp:txBody>
      <dsp:txXfrm>
        <a:off x="41645" y="2809555"/>
        <a:ext cx="4359864" cy="769804"/>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038C9DF-500D-4537-B245-4680D0590DAA}" type="datetimeFigureOut">
              <a:rPr lang="en-US" smtClean="0"/>
              <a:t>4/9/2025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87A2873-5098-406A-80D4-B7D2890A21BF}" type="slidenum">
              <a:rPr lang="en-US" smtClean="0"/>
              <a:t>‹#›</a:t>
            </a:fld>
            <a:endParaRPr lang="en-US"/>
          </a:p>
        </p:txBody>
      </p:sp>
    </p:spTree>
    <p:extLst>
      <p:ext uri="{BB962C8B-B14F-4D97-AF65-F5344CB8AC3E}">
        <p14:creationId xmlns:p14="http://schemas.microsoft.com/office/powerpoint/2010/main" val="1868263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60 minutes</a:t>
            </a:r>
          </a:p>
          <a:p>
            <a:endParaRPr lang="en-US"/>
          </a:p>
          <a:p>
            <a:endParaRPr lang="en-US"/>
          </a:p>
        </p:txBody>
      </p:sp>
      <p:sp>
        <p:nvSpPr>
          <p:cNvPr id="4" name="Slide Number Placeholder 3"/>
          <p:cNvSpPr>
            <a:spLocks noGrp="1"/>
          </p:cNvSpPr>
          <p:nvPr>
            <p:ph type="sldNum" sz="quarter" idx="5"/>
          </p:nvPr>
        </p:nvSpPr>
        <p:spPr/>
        <p:txBody>
          <a:bodyPr/>
          <a:lstStyle/>
          <a:p>
            <a:fld id="{087A2873-5098-406A-80D4-B7D2890A21BF}" type="slidenum">
              <a:rPr lang="en-US" smtClean="0"/>
              <a:t>1</a:t>
            </a:fld>
            <a:endParaRPr lang="en-US"/>
          </a:p>
        </p:txBody>
      </p:sp>
    </p:spTree>
    <p:extLst>
      <p:ext uri="{BB962C8B-B14F-4D97-AF65-F5344CB8AC3E}">
        <p14:creationId xmlns:p14="http://schemas.microsoft.com/office/powerpoint/2010/main" val="1455866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9CF74-34C6-22A3-2172-7D4718F228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D08430-4B89-31F7-047D-49ED3B1510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531D0A-9D21-ACAC-B476-C2130EE9BB6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latin typeface="Segoe UI" panose="020B0502040204020203" pitchFamily="34" charset="0"/>
              </a:rPr>
              <a:t>10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effectLst/>
              <a:latin typeface="Segoe UI" panose="020B0502040204020203" pitchFamily="34" charset="0"/>
            </a:endParaRPr>
          </a:p>
          <a:p>
            <a:pPr>
              <a:spcAft>
                <a:spcPts val="900"/>
              </a:spcAft>
            </a:pPr>
            <a:r>
              <a:rPr lang="en-US" sz="2200" b="1">
                <a:solidFill>
                  <a:schemeClr val="accent1"/>
                </a:solidFill>
                <a:latin typeface="Calibri"/>
                <a:ea typeface="Calibri"/>
                <a:cs typeface="Calibri"/>
              </a:rPr>
              <a:t>Maile Auterson, Springfield Community Gardens</a:t>
            </a:r>
            <a:endParaRPr lang="en-US">
              <a:solidFill>
                <a:schemeClr val="accent1"/>
              </a:solidFill>
            </a:endParaRPr>
          </a:p>
          <a:p>
            <a:pPr lvl="1">
              <a:spcAft>
                <a:spcPts val="900"/>
              </a:spcAft>
            </a:pPr>
            <a:r>
              <a:rPr lang="en-US" sz="1400">
                <a:latin typeface="Calibri"/>
                <a:ea typeface="Calibri"/>
                <a:cs typeface="Calibri"/>
              </a:rPr>
              <a:t>Service region</a:t>
            </a:r>
          </a:p>
          <a:p>
            <a:pPr lvl="1">
              <a:spcAft>
                <a:spcPts val="900"/>
              </a:spcAft>
            </a:pPr>
            <a:r>
              <a:rPr lang="en-US" sz="1400">
                <a:latin typeface="Calibri"/>
                <a:ea typeface="Calibri"/>
                <a:cs typeface="Calibri"/>
              </a:rPr>
              <a:t>Mission/work</a:t>
            </a:r>
          </a:p>
          <a:p>
            <a:pPr lvl="1">
              <a:spcAft>
                <a:spcPts val="900"/>
              </a:spcAft>
            </a:pPr>
            <a:r>
              <a:rPr lang="en-US" sz="1400">
                <a:latin typeface="Calibri"/>
                <a:ea typeface="Calibri"/>
                <a:cs typeface="Calibri"/>
              </a:rPr>
              <a:t>Received MoCAP support for several USDA funding opportunities</a:t>
            </a:r>
          </a:p>
          <a:p>
            <a:pPr lvl="2">
              <a:spcAft>
                <a:spcPts val="900"/>
              </a:spcAft>
              <a:buFont typeface="Wingdings" panose="020B0604020202020204" pitchFamily="34" charset="0"/>
              <a:buChar char="§"/>
            </a:pPr>
            <a:r>
              <a:rPr lang="en-US" sz="1400">
                <a:latin typeface="Calibri"/>
                <a:ea typeface="Calibri"/>
                <a:cs typeface="Calibri"/>
              </a:rPr>
              <a:t>Detail which funding </a:t>
            </a:r>
            <a:r>
              <a:rPr lang="en-US" sz="1400" err="1">
                <a:latin typeface="Calibri"/>
                <a:ea typeface="Calibri"/>
                <a:cs typeface="Calibri"/>
              </a:rPr>
              <a:t>opps</a:t>
            </a:r>
            <a:endParaRPr lang="en-US" sz="1400">
              <a:latin typeface="Calibri"/>
              <a:ea typeface="Calibri"/>
              <a:cs typeface="Calibri"/>
            </a:endParaRPr>
          </a:p>
          <a:p>
            <a:pPr lvl="1">
              <a:spcAft>
                <a:spcPts val="900"/>
              </a:spcAft>
            </a:pPr>
            <a:r>
              <a:rPr lang="en-US" sz="1400">
                <a:latin typeface="Calibri"/>
                <a:ea typeface="Calibri"/>
                <a:cs typeface="Calibri"/>
              </a:rPr>
              <a:t>Successes, impact</a:t>
            </a:r>
          </a:p>
          <a:p>
            <a:pPr lvl="1">
              <a:spcAft>
                <a:spcPts val="900"/>
              </a:spcAft>
            </a:pPr>
            <a:r>
              <a:rPr lang="en-US" sz="1400">
                <a:latin typeface="Calibri"/>
                <a:ea typeface="Calibri"/>
                <a:cs typeface="Calibri"/>
              </a:rPr>
              <a:t>Challenges</a:t>
            </a:r>
          </a:p>
          <a:p>
            <a:pPr lvl="1">
              <a:spcAft>
                <a:spcPts val="900"/>
              </a:spcAft>
            </a:pPr>
            <a:r>
              <a:rPr lang="en-US" sz="1400">
                <a:latin typeface="Calibri"/>
                <a:ea typeface="Calibri"/>
                <a:cs typeface="Calibri"/>
              </a:rPr>
              <a:t>Lessons learned, needs/opportunities </a:t>
            </a:r>
            <a:endParaRPr lang="en-US" sz="1400" b="1">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BED06535-7FDF-82A0-385D-8744A6E8075D}"/>
              </a:ext>
            </a:extLst>
          </p:cNvPr>
          <p:cNvSpPr>
            <a:spLocks noGrp="1"/>
          </p:cNvSpPr>
          <p:nvPr>
            <p:ph type="sldNum" sz="quarter" idx="5"/>
          </p:nvPr>
        </p:nvSpPr>
        <p:spPr/>
        <p:txBody>
          <a:bodyPr/>
          <a:lstStyle/>
          <a:p>
            <a:fld id="{8EAA36B1-75F6-458C-B388-8BC01E9857C8}" type="slidenum">
              <a:rPr lang="en-US" smtClean="0"/>
              <a:t>20</a:t>
            </a:fld>
            <a:endParaRPr lang="en-US"/>
          </a:p>
        </p:txBody>
      </p:sp>
    </p:spTree>
    <p:extLst>
      <p:ext uri="{BB962C8B-B14F-4D97-AF65-F5344CB8AC3E}">
        <p14:creationId xmlns:p14="http://schemas.microsoft.com/office/powerpoint/2010/main" val="2425291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A2257-45A7-4745-F569-83928F68B4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C0F083-82F6-7C94-C7D0-9F7F9F4A7A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C75C0F-B93A-DF4E-6AEB-B710012BA2A2}"/>
              </a:ext>
            </a:extLst>
          </p:cNvPr>
          <p:cNvSpPr>
            <a:spLocks noGrp="1"/>
          </p:cNvSpPr>
          <p:nvPr>
            <p:ph type="body" idx="1"/>
          </p:nvPr>
        </p:nvSpPr>
        <p:spPr/>
        <p:txBody>
          <a:bodyPr/>
          <a:lstStyle/>
          <a:p>
            <a:r>
              <a:rPr lang="en-US"/>
              <a:t>20 min  - Note cards – write questions and answers to these questions </a:t>
            </a:r>
          </a:p>
          <a:p>
            <a:endParaRPr lang="en-US"/>
          </a:p>
          <a:p>
            <a:r>
              <a:rPr lang="en-US"/>
              <a:t>10 min questions (for me, CAB, SCG)</a:t>
            </a:r>
          </a:p>
          <a:p>
            <a:r>
              <a:rPr lang="en-US"/>
              <a:t>10 min discussion/brainstorming</a:t>
            </a:r>
          </a:p>
          <a:p>
            <a:endParaRPr lang="en-US"/>
          </a:p>
          <a:p>
            <a:r>
              <a:rPr lang="en-US"/>
              <a:t>Sticky notes on white board or write thoughts on note cards in case there isn’t time for all questions/comments or you don’t want to share with the whole group</a:t>
            </a:r>
          </a:p>
        </p:txBody>
      </p:sp>
      <p:sp>
        <p:nvSpPr>
          <p:cNvPr id="4" name="Slide Number Placeholder 3">
            <a:extLst>
              <a:ext uri="{FF2B5EF4-FFF2-40B4-BE49-F238E27FC236}">
                <a16:creationId xmlns:a16="http://schemas.microsoft.com/office/drawing/2014/main" id="{37B314ED-4D42-865F-6437-E87B69B26FEB}"/>
              </a:ext>
            </a:extLst>
          </p:cNvPr>
          <p:cNvSpPr>
            <a:spLocks noGrp="1"/>
          </p:cNvSpPr>
          <p:nvPr>
            <p:ph type="sldNum" sz="quarter" idx="5"/>
          </p:nvPr>
        </p:nvSpPr>
        <p:spPr/>
        <p:txBody>
          <a:bodyPr/>
          <a:lstStyle/>
          <a:p>
            <a:fld id="{087A2873-5098-406A-80D4-B7D2890A21BF}" type="slidenum">
              <a:rPr lang="en-US" smtClean="0"/>
              <a:t>21</a:t>
            </a:fld>
            <a:endParaRPr lang="en-US"/>
          </a:p>
        </p:txBody>
      </p:sp>
    </p:spTree>
    <p:extLst>
      <p:ext uri="{BB962C8B-B14F-4D97-AF65-F5344CB8AC3E}">
        <p14:creationId xmlns:p14="http://schemas.microsoft.com/office/powerpoint/2010/main" val="2194426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7A2873-5098-406A-80D4-B7D2890A21BF}" type="slidenum">
              <a:rPr lang="en-US" smtClean="0"/>
              <a:t>22</a:t>
            </a:fld>
            <a:endParaRPr lang="en-US"/>
          </a:p>
        </p:txBody>
      </p:sp>
    </p:spTree>
    <p:extLst>
      <p:ext uri="{BB962C8B-B14F-4D97-AF65-F5344CB8AC3E}">
        <p14:creationId xmlns:p14="http://schemas.microsoft.com/office/powerpoint/2010/main" val="3425889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minutes: Program of Missouri Foundation for Health since 2010</a:t>
            </a:r>
          </a:p>
          <a:p>
            <a:endParaRPr lang="en-US"/>
          </a:p>
          <a:p>
            <a:r>
              <a:rPr lang="en-US"/>
              <a:t>Goal is to capture more federal and national funding for Missouri organizations by helping Missouri-based nonprofits and governmental health organizations submit stronger applications for federal and nationally-competed private funding opportunities</a:t>
            </a:r>
          </a:p>
          <a:p>
            <a:pPr marL="174708" indent="-174708" fontAlgn="base">
              <a:buFont typeface="Arial" panose="020B0604020202020204" pitchFamily="34" charset="0"/>
              <a:buChar char="•"/>
            </a:pPr>
            <a:r>
              <a:rPr lang="en-US"/>
              <a:t>Monitor funding opportunities ​- Monthly email of opportunities ​</a:t>
            </a:r>
          </a:p>
          <a:p>
            <a:pPr marL="640594" lvl="1" indent="-174708" fontAlgn="base">
              <a:buFont typeface="Arial" panose="020B0604020202020204" pitchFamily="34" charset="0"/>
              <a:buChar char="•"/>
            </a:pPr>
            <a:endParaRPr lang="en-US"/>
          </a:p>
          <a:p>
            <a:pPr marL="174708" indent="-174708" defTabSz="931774" fontAlgn="base">
              <a:buFont typeface="Arial" panose="020B0604020202020204" pitchFamily="34" charset="0"/>
              <a:buChar char="•"/>
              <a:defRPr/>
            </a:pPr>
            <a:r>
              <a:rPr lang="en-US" b="1"/>
              <a:t>Since 2010, we’ve supported more than 710 proposals, with an overall return on investment of $44 per $1 we put into the program. </a:t>
            </a:r>
          </a:p>
          <a:p>
            <a:pPr marL="174708" indent="-174708" defTabSz="931774" fontAlgn="base">
              <a:buFont typeface="Arial" panose="020B0604020202020204" pitchFamily="34" charset="0"/>
              <a:buChar char="•"/>
              <a:defRPr/>
            </a:pPr>
            <a:r>
              <a:rPr lang="en-US" b="1"/>
              <a:t>To date, over $291 million has been captured for Missouri organizations.</a:t>
            </a:r>
            <a:endParaRPr lang="en-US"/>
          </a:p>
          <a:p>
            <a:pPr marL="174708" indent="-174708" fontAlgn="base">
              <a:buFont typeface="Arial" panose="020B0604020202020204" pitchFamily="34" charset="0"/>
              <a:buChar char="•"/>
            </a:pPr>
            <a:endParaRPr lang="en-US"/>
          </a:p>
          <a:p>
            <a:pPr marL="174708" indent="-174708" fontAlgn="base">
              <a:buFont typeface="Arial" panose="020B0604020202020204" pitchFamily="34" charset="0"/>
              <a:buChar char="•"/>
            </a:pPr>
            <a:r>
              <a:rPr lang="en-US"/>
              <a:t>Offers consulting services and technical assistance at no cost to the organization, including: ​</a:t>
            </a:r>
          </a:p>
          <a:p>
            <a:pPr marL="640594" lvl="1" indent="-174708" fontAlgn="base">
              <a:buFont typeface="Arial" panose="020B0604020202020204" pitchFamily="34" charset="0"/>
              <a:buChar char="•"/>
            </a:pPr>
            <a:r>
              <a:rPr lang="en-US"/>
              <a:t>Grant writing services ​</a:t>
            </a:r>
          </a:p>
          <a:p>
            <a:pPr marL="640594" lvl="1" indent="-174708" fontAlgn="base">
              <a:buFont typeface="Arial" panose="020B0604020202020204" pitchFamily="34" charset="0"/>
              <a:buChar char="•"/>
            </a:pPr>
            <a:r>
              <a:rPr lang="en-US"/>
              <a:t>Review and editing support prior to submission​</a:t>
            </a:r>
          </a:p>
          <a:p>
            <a:pPr marL="640594" lvl="1" indent="-174708" fontAlgn="base">
              <a:buFont typeface="Arial" panose="020B0604020202020204" pitchFamily="34" charset="0"/>
              <a:buChar char="•"/>
            </a:pPr>
            <a:r>
              <a:rPr lang="en-US"/>
              <a:t>Technical support in topical areas ​</a:t>
            </a:r>
          </a:p>
          <a:p>
            <a:pPr marL="640594" lvl="1" indent="-174708" fontAlgn="base">
              <a:buFont typeface="Arial" panose="020B0604020202020204" pitchFamily="34" charset="0"/>
              <a:buChar char="•"/>
            </a:pPr>
            <a:r>
              <a:rPr lang="en-US"/>
              <a:t>General grant production support </a:t>
            </a:r>
          </a:p>
          <a:p>
            <a:pPr marL="465887" lvl="1" fontAlgn="base"/>
            <a:endParaRPr lang="en-US"/>
          </a:p>
          <a:p>
            <a:pPr rtl="0" fontAlgn="base"/>
            <a:r>
              <a:rPr lang="en-US"/>
              <a:t>If open opportunity has been identified: ​(</a:t>
            </a:r>
            <a:r>
              <a:rPr lang="en-US" b="1"/>
              <a:t>requiring requests to be submitted 5-8 weeks prior to due date</a:t>
            </a:r>
            <a:r>
              <a:rPr lang="en-US"/>
              <a:t>)</a:t>
            </a:r>
          </a:p>
          <a:p>
            <a:pPr marL="174708" indent="-174708" fontAlgn="base">
              <a:buFont typeface="Arial" panose="020B0604020202020204" pitchFamily="34" charset="0"/>
              <a:buChar char="•"/>
            </a:pPr>
            <a:r>
              <a:rPr lang="en-US"/>
              <a:t>New customer: Complete Potential customer worksheet - link on MoCAP page of website</a:t>
            </a:r>
          </a:p>
          <a:p>
            <a:pPr marL="174708" indent="-174708" fontAlgn="base">
              <a:buFont typeface="Arial" panose="020B0604020202020204" pitchFamily="34" charset="0"/>
              <a:buChar char="•"/>
            </a:pPr>
            <a:r>
              <a:rPr lang="en-US"/>
              <a:t>Previous customer: Email MoCAP with information on opportunity (name and link) and proposed project, preferred consultant</a:t>
            </a:r>
          </a:p>
          <a:p>
            <a:pPr marL="174708" indent="-174708" fontAlgn="base">
              <a:buFont typeface="Arial" panose="020B0604020202020204" pitchFamily="34" charset="0"/>
              <a:buChar char="•"/>
            </a:pPr>
            <a:r>
              <a:rPr lang="en-US"/>
              <a:t>May have initial Call with MoCAP staff ​(high-level assessment for fit with opportunity guidelines, baseline readiness, federal registrations)</a:t>
            </a:r>
          </a:p>
          <a:p>
            <a:pPr marL="174708" indent="-174708" fontAlgn="base">
              <a:buFont typeface="Arial" panose="020B0604020202020204" pitchFamily="34" charset="0"/>
              <a:buChar char="•"/>
            </a:pPr>
            <a:r>
              <a:rPr lang="en-US"/>
              <a:t>If good fit for opportunity, staff will match with consultant – MFH handles contract and payment </a:t>
            </a:r>
          </a:p>
          <a:p>
            <a:pPr marL="174708" indent="-174708" fontAlgn="base">
              <a:buFont typeface="Arial" panose="020B0604020202020204" pitchFamily="34" charset="0"/>
              <a:buChar char="•"/>
            </a:pPr>
            <a:endParaRPr lang="en-US"/>
          </a:p>
          <a:p>
            <a:pPr marL="174708" indent="-174708" defTabSz="931774" fontAlgn="base">
              <a:buFont typeface="Arial" panose="020B0604020202020204" pitchFamily="34" charset="0"/>
              <a:buChar char="•"/>
              <a:defRPr/>
            </a:pPr>
            <a:r>
              <a:rPr lang="en-US">
                <a:solidFill>
                  <a:schemeClr val="tx1"/>
                </a:solidFill>
              </a:rPr>
              <a:t>Identify opportunity – types of opportunities (health-related, SDOH, HRSA most often, national foundations, not federal funding that is disseminated by state)</a:t>
            </a:r>
          </a:p>
          <a:p>
            <a:pPr marL="174708" indent="-174708" defTabSz="931774" fontAlgn="base">
              <a:buFont typeface="Arial" panose="020B0604020202020204" pitchFamily="34" charset="0"/>
              <a:buChar char="•"/>
              <a:defRPr/>
            </a:pPr>
            <a:r>
              <a:rPr lang="en-US">
                <a:solidFill>
                  <a:schemeClr val="tx1"/>
                </a:solidFill>
              </a:rPr>
              <a:t>Submit app and we will follow-up</a:t>
            </a:r>
          </a:p>
          <a:p>
            <a:pPr marL="174708" indent="-174708" defTabSz="931774" fontAlgn="base">
              <a:buFont typeface="Arial" panose="020B0604020202020204" pitchFamily="34" charset="0"/>
              <a:buChar char="•"/>
              <a:defRPr/>
            </a:pPr>
            <a:r>
              <a:rPr lang="en-US">
                <a:solidFill>
                  <a:schemeClr val="tx1"/>
                </a:solidFill>
              </a:rPr>
              <a:t>5-8 weeks’ notice</a:t>
            </a:r>
          </a:p>
          <a:p>
            <a:pPr marL="174708" indent="-174708" defTabSz="931774" fontAlgn="base">
              <a:buFont typeface="Arial" panose="020B0604020202020204" pitchFamily="34" charset="0"/>
              <a:buChar char="•"/>
              <a:defRPr/>
            </a:pPr>
            <a:r>
              <a:rPr lang="en-US">
                <a:solidFill>
                  <a:schemeClr val="tx1"/>
                </a:solidFill>
              </a:rPr>
              <a:t>Vetting call – Grants Plus</a:t>
            </a:r>
          </a:p>
          <a:p>
            <a:pPr marL="174708" indent="-174708" defTabSz="931774" fontAlgn="base">
              <a:buFont typeface="Arial" panose="020B0604020202020204" pitchFamily="34" charset="0"/>
              <a:buChar char="•"/>
              <a:defRPr/>
            </a:pPr>
            <a:r>
              <a:rPr lang="en-US">
                <a:solidFill>
                  <a:schemeClr val="tx1"/>
                </a:solidFill>
              </a:rPr>
              <a:t>Match w/consultant – they will work with you on SOW, submit to us to contract with them</a:t>
            </a:r>
          </a:p>
          <a:p>
            <a:pPr marL="174708" indent="-174708" fontAlgn="base">
              <a:buFont typeface="Arial" panose="020B0604020202020204" pitchFamily="34" charset="0"/>
              <a:buChar char="•"/>
            </a:pPr>
            <a:endParaRPr lang="en-US">
              <a:cs typeface="Calibri"/>
            </a:endParaRPr>
          </a:p>
          <a:p>
            <a:endParaRPr lang="en-US"/>
          </a:p>
        </p:txBody>
      </p:sp>
      <p:sp>
        <p:nvSpPr>
          <p:cNvPr id="4" name="Slide Number Placeholder 3"/>
          <p:cNvSpPr>
            <a:spLocks noGrp="1"/>
          </p:cNvSpPr>
          <p:nvPr>
            <p:ph type="sldNum" sz="quarter" idx="5"/>
          </p:nvPr>
        </p:nvSpPr>
        <p:spPr/>
        <p:txBody>
          <a:bodyPr/>
          <a:lstStyle/>
          <a:p>
            <a:fld id="{087A2873-5098-406A-80D4-B7D2890A21BF}" type="slidenum">
              <a:rPr lang="en-US" smtClean="0"/>
              <a:t>2</a:t>
            </a:fld>
            <a:endParaRPr lang="en-US"/>
          </a:p>
        </p:txBody>
      </p:sp>
    </p:spTree>
    <p:extLst>
      <p:ext uri="{BB962C8B-B14F-4D97-AF65-F5344CB8AC3E}">
        <p14:creationId xmlns:p14="http://schemas.microsoft.com/office/powerpoint/2010/main" val="2803514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min</a:t>
            </a:r>
          </a:p>
          <a:p>
            <a:endParaRPr lang="en-US"/>
          </a:p>
          <a:p>
            <a:r>
              <a:rPr lang="en-US"/>
              <a:t>Lack of federal grant-writing experience and staff time/capacity</a:t>
            </a:r>
          </a:p>
          <a:p>
            <a:r>
              <a:rPr lang="en-US"/>
              <a:t>A  lot of great work happening but that wasn’t translating to federal funding – MO was one of bottom states in public health funding</a:t>
            </a:r>
          </a:p>
          <a:p>
            <a:r>
              <a:rPr lang="en-US"/>
              <a:t>A lot of new federal funding opportunities came out through ACA</a:t>
            </a:r>
          </a:p>
          <a:p>
            <a:endParaRPr lang="en-US"/>
          </a:p>
          <a:p>
            <a:r>
              <a:rPr lang="en-US"/>
              <a:t>Original goal to pull in more federal funding for Missouri – later expanded to private national funding as well</a:t>
            </a:r>
          </a:p>
        </p:txBody>
      </p:sp>
      <p:sp>
        <p:nvSpPr>
          <p:cNvPr id="4" name="Slide Number Placeholder 3"/>
          <p:cNvSpPr>
            <a:spLocks noGrp="1"/>
          </p:cNvSpPr>
          <p:nvPr>
            <p:ph type="sldNum" sz="quarter" idx="5"/>
          </p:nvPr>
        </p:nvSpPr>
        <p:spPr/>
        <p:txBody>
          <a:bodyPr/>
          <a:lstStyle/>
          <a:p>
            <a:fld id="{087A2873-5098-406A-80D4-B7D2890A21BF}" type="slidenum">
              <a:rPr lang="en-US" smtClean="0"/>
              <a:t>3</a:t>
            </a:fld>
            <a:endParaRPr lang="en-US"/>
          </a:p>
        </p:txBody>
      </p:sp>
    </p:spTree>
    <p:extLst>
      <p:ext uri="{BB962C8B-B14F-4D97-AF65-F5344CB8AC3E}">
        <p14:creationId xmlns:p14="http://schemas.microsoft.com/office/powerpoint/2010/main" val="2803514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 min</a:t>
            </a:r>
          </a:p>
          <a:p>
            <a:endParaRPr lang="en-US"/>
          </a:p>
          <a:p>
            <a:r>
              <a:rPr lang="en-US"/>
              <a:t>Shifted this – capturing quite a bit of federal funding, more so than other states, this has been noted by federal agencies such as HRSA</a:t>
            </a:r>
          </a:p>
          <a:p>
            <a:endParaRPr lang="en-US"/>
          </a:p>
          <a:p>
            <a:r>
              <a:rPr lang="en-US"/>
              <a:t>MoCAP tracks customer and consultant feedback as well:</a:t>
            </a:r>
          </a:p>
          <a:p>
            <a:pPr marL="171450" indent="-171450">
              <a:buFont typeface="Arial" panose="020B0604020202020204" pitchFamily="34" charset="0"/>
              <a:buChar char="•"/>
            </a:pPr>
            <a:r>
              <a:rPr lang="en-US"/>
              <a:t>The survey reveals overwhelming satisfaction with the </a:t>
            </a:r>
            <a:r>
              <a:rPr lang="en-US" err="1"/>
              <a:t>MoCAP’s</a:t>
            </a:r>
            <a:r>
              <a:rPr lang="en-US"/>
              <a:t> services (most respondents choose the highest rating)</a:t>
            </a:r>
          </a:p>
          <a:p>
            <a:pPr marL="171450" indent="-171450">
              <a:buFont typeface="Arial" panose="020B0604020202020204" pitchFamily="34" charset="0"/>
              <a:buChar char="•"/>
            </a:pPr>
            <a:r>
              <a:rPr lang="en-US"/>
              <a:t>MoCAP plays a critical role in enabling customers to apply for grants and improve the competitiveness of their applications </a:t>
            </a:r>
          </a:p>
          <a:p>
            <a:pPr marL="171450" indent="-171450">
              <a:buFont typeface="Arial" panose="020B0604020202020204" pitchFamily="34" charset="0"/>
              <a:buChar char="•"/>
            </a:pPr>
            <a:r>
              <a:rPr lang="en-US"/>
              <a:t>Respondents praised the expertise, professionalism and high-quality guidance of MoCAP consultants </a:t>
            </a:r>
          </a:p>
          <a:p>
            <a:pPr marL="171450" indent="-171450">
              <a:buFont typeface="Arial" panose="020B0604020202020204" pitchFamily="34" charset="0"/>
              <a:buChar char="•"/>
            </a:pPr>
            <a:r>
              <a:rPr lang="en-US"/>
              <a:t>MoCAP services are seen as a reliable service that generates predicable and critical support and amplifies opportunities for customers</a:t>
            </a:r>
          </a:p>
          <a:p>
            <a:endParaRPr lang="en-US"/>
          </a:p>
          <a:p>
            <a:r>
              <a:rPr lang="en-US"/>
              <a:t>Goal is to capture more federal and national funding for Missouri organizations by helping Missouri-based nonprofits and governmental health organizations submit stronger applications for federal and nationally-competed private funding opportunities</a:t>
            </a:r>
          </a:p>
          <a:p>
            <a:pPr marL="174708" indent="-174708" fontAlgn="base">
              <a:buFont typeface="Arial" panose="020B0604020202020204" pitchFamily="34" charset="0"/>
              <a:buChar char="•"/>
            </a:pPr>
            <a:r>
              <a:rPr lang="en-US"/>
              <a:t>Monitor funding opportunities ​- Monthly email of opportunities ​</a:t>
            </a:r>
          </a:p>
          <a:p>
            <a:pPr marL="0" indent="0" fontAlgn="base">
              <a:buFont typeface="Arial" panose="020B0604020202020204" pitchFamily="34" charset="0"/>
              <a:buNone/>
            </a:pPr>
            <a:endParaRPr lang="en-US"/>
          </a:p>
          <a:p>
            <a:pPr marL="174708" indent="-174708" fontAlgn="base">
              <a:buFont typeface="Arial" panose="020B0604020202020204" pitchFamily="34" charset="0"/>
              <a:buChar char="•"/>
            </a:pPr>
            <a:r>
              <a:rPr lang="en-US"/>
              <a:t>Offers consulting services and technical assistance at no cost to the organization, including: ​</a:t>
            </a:r>
          </a:p>
          <a:p>
            <a:pPr marL="640594" lvl="1" indent="-174708" fontAlgn="base">
              <a:buFont typeface="Arial" panose="020B0604020202020204" pitchFamily="34" charset="0"/>
              <a:buChar char="•"/>
            </a:pPr>
            <a:r>
              <a:rPr lang="en-US"/>
              <a:t>Grant writing services ​</a:t>
            </a:r>
          </a:p>
          <a:p>
            <a:pPr marL="640594" lvl="1" indent="-174708" fontAlgn="base">
              <a:buFont typeface="Arial" panose="020B0604020202020204" pitchFamily="34" charset="0"/>
              <a:buChar char="•"/>
            </a:pPr>
            <a:r>
              <a:rPr lang="en-US"/>
              <a:t>Review and editing support prior to submission​</a:t>
            </a:r>
          </a:p>
          <a:p>
            <a:pPr marL="640594" lvl="1" indent="-174708" fontAlgn="base">
              <a:buFont typeface="Arial" panose="020B0604020202020204" pitchFamily="34" charset="0"/>
              <a:buChar char="•"/>
            </a:pPr>
            <a:r>
              <a:rPr lang="en-US"/>
              <a:t>Technical support in topical areas ​</a:t>
            </a:r>
          </a:p>
          <a:p>
            <a:pPr marL="640594" lvl="1" indent="-174708" fontAlgn="base">
              <a:buFont typeface="Arial" panose="020B0604020202020204" pitchFamily="34" charset="0"/>
              <a:buChar char="•"/>
            </a:pPr>
            <a:r>
              <a:rPr lang="en-US"/>
              <a:t>General grant production support </a:t>
            </a:r>
          </a:p>
          <a:p>
            <a:pPr marL="465887" lvl="1" fontAlgn="base"/>
            <a:endParaRPr lang="en-US"/>
          </a:p>
          <a:p>
            <a:pPr rtl="0" fontAlgn="base"/>
            <a:r>
              <a:rPr lang="en-US"/>
              <a:t>If open opportunity has been identified: ​(</a:t>
            </a:r>
            <a:r>
              <a:rPr lang="en-US" b="1"/>
              <a:t>requiring requests to be submitted 5-8 weeks prior to due date</a:t>
            </a:r>
            <a:r>
              <a:rPr lang="en-US"/>
              <a:t>)</a:t>
            </a:r>
          </a:p>
          <a:p>
            <a:pPr marL="174708" indent="-174708" fontAlgn="base">
              <a:buFont typeface="Arial" panose="020B0604020202020204" pitchFamily="34" charset="0"/>
              <a:buChar char="•"/>
            </a:pPr>
            <a:r>
              <a:rPr lang="en-US"/>
              <a:t>New customer: Complete Potential customer worksheet - link on MoCAP page of website</a:t>
            </a:r>
          </a:p>
          <a:p>
            <a:pPr marL="174708" indent="-174708" fontAlgn="base">
              <a:buFont typeface="Arial" panose="020B0604020202020204" pitchFamily="34" charset="0"/>
              <a:buChar char="•"/>
            </a:pPr>
            <a:r>
              <a:rPr lang="en-US"/>
              <a:t>Previous customer: Email MoCAP with information on opportunity (name and link) and proposed project, preferred consultant</a:t>
            </a:r>
          </a:p>
          <a:p>
            <a:pPr marL="174708" indent="-174708" fontAlgn="base">
              <a:buFont typeface="Arial" panose="020B0604020202020204" pitchFamily="34" charset="0"/>
              <a:buChar char="•"/>
            </a:pPr>
            <a:r>
              <a:rPr lang="en-US"/>
              <a:t>May have initial Call with MoCAP staff ​(high-level assessment for fit with opportunity guidelines, baseline readiness, federal registrations)</a:t>
            </a:r>
          </a:p>
          <a:p>
            <a:pPr marL="174708" indent="-174708" fontAlgn="base">
              <a:buFont typeface="Arial" panose="020B0604020202020204" pitchFamily="34" charset="0"/>
              <a:buChar char="•"/>
            </a:pPr>
            <a:r>
              <a:rPr lang="en-US"/>
              <a:t>If good fit for opportunity, staff will match with consultant – MFH handles contract and payment </a:t>
            </a:r>
          </a:p>
          <a:p>
            <a:pPr marL="174708" indent="-174708" fontAlgn="base">
              <a:buFont typeface="Arial" panose="020B0604020202020204" pitchFamily="34" charset="0"/>
              <a:buChar char="•"/>
            </a:pPr>
            <a:endParaRPr lang="en-US"/>
          </a:p>
          <a:p>
            <a:pPr marL="174708" indent="-174708" defTabSz="931774" fontAlgn="base">
              <a:buFont typeface="Arial" panose="020B0604020202020204" pitchFamily="34" charset="0"/>
              <a:buChar char="•"/>
              <a:defRPr/>
            </a:pPr>
            <a:r>
              <a:rPr lang="en-US">
                <a:solidFill>
                  <a:schemeClr val="tx1"/>
                </a:solidFill>
              </a:rPr>
              <a:t>Identify opportunity – types of opportunities (health-related, SDOH, HRSA most often, national foundations, not federal funding that is disseminated by state)</a:t>
            </a:r>
          </a:p>
          <a:p>
            <a:pPr marL="174708" indent="-174708" defTabSz="931774" fontAlgn="base">
              <a:buFont typeface="Arial" panose="020B0604020202020204" pitchFamily="34" charset="0"/>
              <a:buChar char="•"/>
              <a:defRPr/>
            </a:pPr>
            <a:r>
              <a:rPr lang="en-US">
                <a:solidFill>
                  <a:schemeClr val="tx1"/>
                </a:solidFill>
              </a:rPr>
              <a:t>Submit app and we will follow-up</a:t>
            </a:r>
          </a:p>
          <a:p>
            <a:pPr marL="174708" indent="-174708" defTabSz="931774" fontAlgn="base">
              <a:buFont typeface="Arial" panose="020B0604020202020204" pitchFamily="34" charset="0"/>
              <a:buChar char="•"/>
              <a:defRPr/>
            </a:pPr>
            <a:r>
              <a:rPr lang="en-US">
                <a:solidFill>
                  <a:schemeClr val="tx1"/>
                </a:solidFill>
              </a:rPr>
              <a:t>5-8 weeks’ notice</a:t>
            </a:r>
          </a:p>
          <a:p>
            <a:pPr marL="174708" indent="-174708" defTabSz="931774" fontAlgn="base">
              <a:buFont typeface="Arial" panose="020B0604020202020204" pitchFamily="34" charset="0"/>
              <a:buChar char="•"/>
              <a:defRPr/>
            </a:pPr>
            <a:r>
              <a:rPr lang="en-US">
                <a:solidFill>
                  <a:schemeClr val="tx1"/>
                </a:solidFill>
              </a:rPr>
              <a:t>Vetting call – Grants Plus</a:t>
            </a:r>
          </a:p>
          <a:p>
            <a:pPr marL="174708" indent="-174708" defTabSz="931774" fontAlgn="base">
              <a:buFont typeface="Arial" panose="020B0604020202020204" pitchFamily="34" charset="0"/>
              <a:buChar char="•"/>
              <a:defRPr/>
            </a:pPr>
            <a:r>
              <a:rPr lang="en-US">
                <a:solidFill>
                  <a:schemeClr val="tx1"/>
                </a:solidFill>
              </a:rPr>
              <a:t>Match w/consultant – they will work with you on SOW, submit to us to contract with them</a:t>
            </a:r>
          </a:p>
          <a:p>
            <a:pPr marL="174708" indent="-174708" fontAlgn="base">
              <a:buFont typeface="Arial" panose="020B0604020202020204" pitchFamily="34" charset="0"/>
              <a:buChar char="•"/>
            </a:pPr>
            <a:endParaRPr lang="en-US">
              <a:cs typeface="Calibri"/>
            </a:endParaRPr>
          </a:p>
          <a:p>
            <a:endParaRPr lang="en-US"/>
          </a:p>
        </p:txBody>
      </p:sp>
      <p:sp>
        <p:nvSpPr>
          <p:cNvPr id="4" name="Slide Number Placeholder 3"/>
          <p:cNvSpPr>
            <a:spLocks noGrp="1"/>
          </p:cNvSpPr>
          <p:nvPr>
            <p:ph type="sldNum" sz="quarter" idx="5"/>
          </p:nvPr>
        </p:nvSpPr>
        <p:spPr/>
        <p:txBody>
          <a:bodyPr/>
          <a:lstStyle/>
          <a:p>
            <a:fld id="{087A2873-5098-406A-80D4-B7D2890A21BF}" type="slidenum">
              <a:rPr lang="en-US" smtClean="0"/>
              <a:t>4</a:t>
            </a:fld>
            <a:endParaRPr lang="en-US"/>
          </a:p>
        </p:txBody>
      </p:sp>
    </p:spTree>
    <p:extLst>
      <p:ext uri="{BB962C8B-B14F-4D97-AF65-F5344CB8AC3E}">
        <p14:creationId xmlns:p14="http://schemas.microsoft.com/office/powerpoint/2010/main" val="3110809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min</a:t>
            </a:r>
          </a:p>
        </p:txBody>
      </p:sp>
      <p:sp>
        <p:nvSpPr>
          <p:cNvPr id="4" name="Slide Number Placeholder 3"/>
          <p:cNvSpPr>
            <a:spLocks noGrp="1"/>
          </p:cNvSpPr>
          <p:nvPr>
            <p:ph type="sldNum" sz="quarter" idx="5"/>
          </p:nvPr>
        </p:nvSpPr>
        <p:spPr/>
        <p:txBody>
          <a:bodyPr/>
          <a:lstStyle/>
          <a:p>
            <a:fld id="{087A2873-5098-406A-80D4-B7D2890A21BF}" type="slidenum">
              <a:rPr lang="en-US" smtClean="0"/>
              <a:t>5</a:t>
            </a:fld>
            <a:endParaRPr lang="en-US"/>
          </a:p>
        </p:txBody>
      </p:sp>
    </p:spTree>
    <p:extLst>
      <p:ext uri="{BB962C8B-B14F-4D97-AF65-F5344CB8AC3E}">
        <p14:creationId xmlns:p14="http://schemas.microsoft.com/office/powerpoint/2010/main" val="1030564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a:effectLst/>
                <a:highlight>
                  <a:srgbClr val="00FF00"/>
                </a:highlight>
                <a:latin typeface="Aptos" panose="020B0004020202020204" pitchFamily="34" charset="0"/>
              </a:rPr>
              <a:t>2 min (10 min total)</a:t>
            </a:r>
          </a:p>
          <a:p>
            <a:pPr marL="0" marR="0"/>
            <a:endParaRPr lang="en-US" sz="1800">
              <a:effectLst/>
              <a:highlight>
                <a:srgbClr val="00FF00"/>
              </a:highlight>
              <a:latin typeface="Aptos" panose="020B0004020202020204" pitchFamily="34" charset="0"/>
            </a:endParaRPr>
          </a:p>
          <a:p>
            <a:r>
              <a:rPr lang="en-US"/>
              <a:t>Customer feedback surveys have shown that orgs were more likely to be able to submit funding apps and to submit stronger ones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a:ea typeface="Calibri"/>
                <a:cs typeface="Calibri"/>
              </a:rPr>
              <a:t>Public health, rural and state agencies rely on MoCAP</a:t>
            </a:r>
            <a:endParaRPr lang="en-US"/>
          </a:p>
          <a:p>
            <a:r>
              <a:rPr lang="en-US"/>
              <a:t>Several types of agencies come back for MoCAP funding, indicating strained capacity/resources – public health agencies, small rural hospitals, state agencies (all kinds of capacity issues/strain and admin red tape)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Solid success in rural specific funding opportunities- there are a number through HRSA we've been very successful with (e.g., rural opioid). </a:t>
            </a:r>
            <a:endParaRPr lang="en-US" sz="180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rPr>
              <a:t>	</a:t>
            </a:r>
            <a:r>
              <a:rPr lang="en-US" sz="1800" b="1">
                <a:effectLst/>
                <a:latin typeface="Arial" panose="020B0604020202020204" pitchFamily="34" charset="0"/>
              </a:rPr>
              <a:t>HRSA – Rural Communities Opioid Response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Arial" panose="020B0604020202020204" pitchFamily="34" charset="0"/>
              </a:rPr>
              <a:t>	HRSA – Rural Health Network Development Planning/Implementation Program, HRSA Delta Health Systems Implementation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Arial" panose="020B0604020202020204" pitchFamily="34" charset="0"/>
              </a:rPr>
              <a:t>	HRSA – Rural Health Care Services Outreach Program, Rural EMS Training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rPr>
              <a:t>	HRSA – Rural Small Health Care Provider Quality Improvement Program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rPr>
              <a:t>	HRSA - Behavioral Health Service Expansion, School-Based Health Center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rPr>
              <a:t>	</a:t>
            </a:r>
            <a:r>
              <a:rPr lang="en-US" sz="1800" b="1">
                <a:effectLst/>
                <a:latin typeface="Arial" panose="020B0604020202020204" pitchFamily="34" charset="0"/>
              </a:rPr>
              <a:t>USDA – Community Food Projects, Gus Schumacher Nutrition Incentive, Beginning Farmer and Rancher Development, Local Food Promotion Program, Outreach and Assistance for Socially Disadvantaged Farmers and Ranchers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rPr>
              <a:t>	FCC – Affordable Connectivity Outreach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rPr>
              <a:t>	SAMHSA – Rural EMS Training, First Responders Addiction &amp; Recovery Act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rPr>
              <a:t>	DOJ – Rural Domestic Violence, Dating Violence, Sexual Assault and Stalking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rPr>
              <a:t>	Perinatal Health – HRSA Healthy Start Initiative, OASH Healthy Families Community-Based Perinatal Health Initiative </a:t>
            </a:r>
            <a:endParaRPr lang="en-US"/>
          </a:p>
          <a:p>
            <a:endParaRPr lang="en-US"/>
          </a:p>
          <a:p>
            <a:r>
              <a:rPr lang="en-US"/>
              <a:t>Other types of support are needed beyond what MoCAP offers for orgs to be successful in procuring and utilizing federal funding – will get into this in next slide</a:t>
            </a:r>
          </a:p>
          <a:p>
            <a:r>
              <a:rPr lang="en-US"/>
              <a:t>	Some orgs aren’t ready for fed funding and need more support for grant-readiness</a:t>
            </a:r>
          </a:p>
          <a:p>
            <a:r>
              <a:rPr lang="en-US"/>
              <a:t>	Grant-seeking – finding and determining fit</a:t>
            </a:r>
          </a:p>
          <a:p>
            <a:endParaRPr lang="en-US"/>
          </a:p>
          <a:p>
            <a:r>
              <a:rPr lang="en-US"/>
              <a:t>There are several inequities, barriers and administrative burdens posed by the federal funding system (as it was)</a:t>
            </a:r>
          </a:p>
          <a:p>
            <a:r>
              <a:rPr lang="en-US"/>
              <a:t>Complicated RFAs and app processes, inequitable decision making, reimbursement mechanisms, etc. – CAB can talk more</a:t>
            </a:r>
          </a:p>
          <a:p>
            <a:endParaRPr lang="en-US"/>
          </a:p>
          <a:p>
            <a:r>
              <a:rPr lang="en-US"/>
              <a:t>MoCAP has been in a restructuring process (brought on a consultant team), in process of deeper evaluation</a:t>
            </a:r>
          </a:p>
          <a:p>
            <a:r>
              <a:rPr lang="en-US"/>
              <a:t>Working to adapt to current environment – some federal funding </a:t>
            </a:r>
            <a:r>
              <a:rPr lang="en-US" err="1"/>
              <a:t>opps</a:t>
            </a:r>
            <a:r>
              <a:rPr lang="en-US"/>
              <a:t> and typical requests will not come through</a:t>
            </a:r>
          </a:p>
          <a:p>
            <a:r>
              <a:rPr lang="en-US"/>
              <a:t>Target different funding streams and different orgs</a:t>
            </a:r>
          </a:p>
          <a:p>
            <a:r>
              <a:rPr lang="en-US"/>
              <a:t>Repurpose funding for other supports – targeting national funders, capacity-building for orgs, comprehensive org strength strategies, diversifying funding</a:t>
            </a:r>
          </a:p>
          <a:p>
            <a:r>
              <a:rPr lang="en-US"/>
              <a:t>Flexibility in working with MoCAP consultants beyond grant-writing for specific funding </a:t>
            </a:r>
            <a:r>
              <a:rPr lang="en-US" err="1"/>
              <a:t>opp</a:t>
            </a:r>
            <a:endParaRPr lang="en-US"/>
          </a:p>
          <a:p>
            <a:r>
              <a:rPr lang="en-US"/>
              <a:t>Help NPOs ready for potential shifts in 2026 </a:t>
            </a:r>
          </a:p>
        </p:txBody>
      </p:sp>
      <p:sp>
        <p:nvSpPr>
          <p:cNvPr id="4" name="Slide Number Placeholder 3"/>
          <p:cNvSpPr>
            <a:spLocks noGrp="1"/>
          </p:cNvSpPr>
          <p:nvPr>
            <p:ph type="sldNum" sz="quarter" idx="5"/>
          </p:nvPr>
        </p:nvSpPr>
        <p:spPr/>
        <p:txBody>
          <a:bodyPr/>
          <a:lstStyle/>
          <a:p>
            <a:fld id="{087A2873-5098-406A-80D4-B7D2890A21BF}" type="slidenum">
              <a:rPr lang="en-US" smtClean="0"/>
              <a:t>6</a:t>
            </a:fld>
            <a:endParaRPr lang="en-US"/>
          </a:p>
        </p:txBody>
      </p:sp>
    </p:spTree>
    <p:extLst>
      <p:ext uri="{BB962C8B-B14F-4D97-AF65-F5344CB8AC3E}">
        <p14:creationId xmlns:p14="http://schemas.microsoft.com/office/powerpoint/2010/main" val="3673171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7 min (15 min total)</a:t>
            </a:r>
          </a:p>
          <a:p>
            <a:endParaRPr lang="en-US"/>
          </a:p>
          <a:p>
            <a:r>
              <a:rPr lang="en-US"/>
              <a:t>Advocacy. Power-building, policy, coalition-building</a:t>
            </a:r>
          </a:p>
          <a:p>
            <a:endParaRPr lang="en-US"/>
          </a:p>
          <a:p>
            <a:r>
              <a:rPr lang="en-US"/>
              <a:t>MoCAP expansion – incorporate needs assessment, allow consultants to incorporate more of this readiness support, funding strategy, thought partnership, collaboration, grant-seeking</a:t>
            </a:r>
          </a:p>
        </p:txBody>
      </p:sp>
      <p:sp>
        <p:nvSpPr>
          <p:cNvPr id="4" name="Slide Number Placeholder 3"/>
          <p:cNvSpPr>
            <a:spLocks noGrp="1"/>
          </p:cNvSpPr>
          <p:nvPr>
            <p:ph type="sldNum" sz="quarter" idx="5"/>
          </p:nvPr>
        </p:nvSpPr>
        <p:spPr/>
        <p:txBody>
          <a:bodyPr/>
          <a:lstStyle/>
          <a:p>
            <a:fld id="{087A2873-5098-406A-80D4-B7D2890A21BF}" type="slidenum">
              <a:rPr lang="en-US" smtClean="0"/>
              <a:t>7</a:t>
            </a:fld>
            <a:endParaRPr lang="en-US"/>
          </a:p>
        </p:txBody>
      </p:sp>
    </p:spTree>
    <p:extLst>
      <p:ext uri="{BB962C8B-B14F-4D97-AF65-F5344CB8AC3E}">
        <p14:creationId xmlns:p14="http://schemas.microsoft.com/office/powerpoint/2010/main" val="3512917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A6DD5-8AB4-D932-6ABC-622ADDFE89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89C849-6C52-2C41-D829-7357EA3E35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DA08CD-D25B-DAC4-BCBF-52738835D6AD}"/>
              </a:ext>
            </a:extLst>
          </p:cNvPr>
          <p:cNvSpPr>
            <a:spLocks noGrp="1"/>
          </p:cNvSpPr>
          <p:nvPr>
            <p:ph type="body" idx="1"/>
          </p:nvPr>
        </p:nvSpPr>
        <p:spPr/>
        <p:txBody>
          <a:bodyPr/>
          <a:lstStyle/>
          <a:p>
            <a:r>
              <a:rPr lang="en-US"/>
              <a:t>3 min (20 min total)</a:t>
            </a:r>
          </a:p>
          <a:p>
            <a:endParaRPr lang="en-US"/>
          </a:p>
          <a:p>
            <a:r>
              <a:rPr lang="en-US"/>
              <a:t>Lessons learned – supporting state depts in distributing equitably </a:t>
            </a:r>
          </a:p>
          <a:p>
            <a:r>
              <a:rPr lang="en-US"/>
              <a:t>Chain that we follow</a:t>
            </a:r>
          </a:p>
          <a:p>
            <a:r>
              <a:rPr lang="en-US"/>
              <a:t>Narrowly focus our attention</a:t>
            </a:r>
          </a:p>
          <a:p>
            <a:r>
              <a:rPr lang="en-US"/>
              <a:t>State depts that capture federal funding</a:t>
            </a:r>
          </a:p>
          <a:p>
            <a:r>
              <a:rPr lang="en-US"/>
              <a:t>DHSS – funding they got from the state – can replicate that </a:t>
            </a:r>
          </a:p>
          <a:p>
            <a:endParaRPr lang="en-US"/>
          </a:p>
          <a:p>
            <a:pPr marL="0" indent="0">
              <a:buFont typeface="Arial" panose="020B0604020202020204" pitchFamily="34" charset="0"/>
              <a:buNone/>
            </a:pPr>
            <a:r>
              <a:rPr lang="en-US" sz="2000" b="1">
                <a:solidFill>
                  <a:schemeClr val="accent1"/>
                </a:solidFill>
                <a:latin typeface="Calibri"/>
                <a:ea typeface="Calibri"/>
                <a:cs typeface="Calibri"/>
              </a:rPr>
              <a:t>Potential for "Public Funding Hub"</a:t>
            </a:r>
            <a:endParaRPr lang="en-US"/>
          </a:p>
          <a:p>
            <a:endParaRPr lang="en-US"/>
          </a:p>
          <a:p>
            <a:r>
              <a:rPr lang="en-US"/>
              <a:t>Time for questions at the end</a:t>
            </a:r>
          </a:p>
          <a:p>
            <a:r>
              <a:rPr lang="en-US"/>
              <a:t>Please hold your questions, note them on a note card</a:t>
            </a:r>
          </a:p>
        </p:txBody>
      </p:sp>
      <p:sp>
        <p:nvSpPr>
          <p:cNvPr id="4" name="Slide Number Placeholder 3">
            <a:extLst>
              <a:ext uri="{FF2B5EF4-FFF2-40B4-BE49-F238E27FC236}">
                <a16:creationId xmlns:a16="http://schemas.microsoft.com/office/drawing/2014/main" id="{CEC56716-B35C-BB21-A6C7-305DB6AF15ED}"/>
              </a:ext>
            </a:extLst>
          </p:cNvPr>
          <p:cNvSpPr>
            <a:spLocks noGrp="1"/>
          </p:cNvSpPr>
          <p:nvPr>
            <p:ph type="sldNum" sz="quarter" idx="5"/>
          </p:nvPr>
        </p:nvSpPr>
        <p:spPr/>
        <p:txBody>
          <a:bodyPr/>
          <a:lstStyle/>
          <a:p>
            <a:fld id="{087A2873-5098-406A-80D4-B7D2890A21BF}" type="slidenum">
              <a:rPr lang="en-US" smtClean="0"/>
              <a:t>8</a:t>
            </a:fld>
            <a:endParaRPr lang="en-US"/>
          </a:p>
        </p:txBody>
      </p:sp>
    </p:spTree>
    <p:extLst>
      <p:ext uri="{BB962C8B-B14F-4D97-AF65-F5344CB8AC3E}">
        <p14:creationId xmlns:p14="http://schemas.microsoft.com/office/powerpoint/2010/main" val="4243914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effectLst/>
              <a:latin typeface="Segoe UI" panose="020B0502040204020203" pitchFamily="34" charset="0"/>
            </a:endParaRPr>
          </a:p>
          <a:p>
            <a:r>
              <a:rPr lang="en-US"/>
              <a:t>ID=d924773e-9a16-4d6d-9803-8cb819e99682
Recipe=text_billboard
Type=TextOnly
Variant=0
FamilyID=AccentBoxWalbaum_Zero</a:t>
            </a:r>
          </a:p>
        </p:txBody>
      </p:sp>
      <p:sp>
        <p:nvSpPr>
          <p:cNvPr id="4" name="Slide Number Placeholder 3"/>
          <p:cNvSpPr>
            <a:spLocks noGrp="1"/>
          </p:cNvSpPr>
          <p:nvPr>
            <p:ph type="sldNum" sz="quarter" idx="5"/>
          </p:nvPr>
        </p:nvSpPr>
        <p:spPr/>
        <p:txBody>
          <a:bodyPr/>
          <a:lstStyle/>
          <a:p>
            <a:fld id="{8EAA36B1-75F6-458C-B388-8BC01E9857C8}" type="slidenum">
              <a:rPr lang="en-US" smtClean="0"/>
              <a:t>9</a:t>
            </a:fld>
            <a:endParaRPr lang="en-US"/>
          </a:p>
        </p:txBody>
      </p:sp>
    </p:spTree>
    <p:extLst>
      <p:ext uri="{BB962C8B-B14F-4D97-AF65-F5344CB8AC3E}">
        <p14:creationId xmlns:p14="http://schemas.microsoft.com/office/powerpoint/2010/main" val="2703205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Program%20Authorization/mffh.org/opportunity"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mffh.org/MoCAP" TargetMode="External"/><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mailto:jdoe@mffh.org" TargetMode="External"/><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Title Only">
    <p:bg>
      <p:bgPr>
        <a:solidFill>
          <a:schemeClr val="bg1"/>
        </a:solidFill>
        <a:effectLst/>
      </p:bgPr>
    </p:bg>
    <p:spTree>
      <p:nvGrpSpPr>
        <p:cNvPr id="1" name=""/>
        <p:cNvGrpSpPr/>
        <p:nvPr/>
      </p:nvGrpSpPr>
      <p:grpSpPr>
        <a:xfrm>
          <a:off x="0" y="0"/>
          <a:ext cx="0" cy="0"/>
          <a:chOff x="0" y="0"/>
          <a:chExt cx="0" cy="0"/>
        </a:xfrm>
      </p:grpSpPr>
      <p:pic>
        <p:nvPicPr>
          <p:cNvPr id="4" name="Picture 3" descr="A black outline with colorful circles&#10;&#10;Description automatically generated">
            <a:extLst>
              <a:ext uri="{FF2B5EF4-FFF2-40B4-BE49-F238E27FC236}">
                <a16:creationId xmlns:a16="http://schemas.microsoft.com/office/drawing/2014/main" id="{71357663-ABE1-E1A7-8A59-5273399F4F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59964" y="2436876"/>
            <a:ext cx="6672072" cy="1984248"/>
          </a:xfrm>
          <a:prstGeom prst="rect">
            <a:avLst/>
          </a:prstGeom>
        </p:spPr>
      </p:pic>
    </p:spTree>
    <p:extLst>
      <p:ext uri="{BB962C8B-B14F-4D97-AF65-F5344CB8AC3E}">
        <p14:creationId xmlns:p14="http://schemas.microsoft.com/office/powerpoint/2010/main" val="4266873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Service Are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47636-4D1F-AE6B-F6C6-16FA55C5BC53}"/>
              </a:ext>
            </a:extLst>
          </p:cNvPr>
          <p:cNvSpPr>
            <a:spLocks noGrp="1"/>
          </p:cNvSpPr>
          <p:nvPr>
            <p:ph type="title"/>
          </p:nvPr>
        </p:nvSpPr>
        <p:spPr/>
        <p:txBody>
          <a:bodyPr/>
          <a:lstStyle/>
          <a:p>
            <a:r>
              <a:rPr lang="en-US"/>
              <a:t>Click to edit Master title style</a:t>
            </a:r>
          </a:p>
        </p:txBody>
      </p:sp>
      <p:sp>
        <p:nvSpPr>
          <p:cNvPr id="12" name="TextBox 11">
            <a:extLst>
              <a:ext uri="{FF2B5EF4-FFF2-40B4-BE49-F238E27FC236}">
                <a16:creationId xmlns:a16="http://schemas.microsoft.com/office/drawing/2014/main" id="{F1F2C1D9-217E-2B51-B091-5143116A9D6A}"/>
              </a:ext>
            </a:extLst>
          </p:cNvPr>
          <p:cNvSpPr txBox="1"/>
          <p:nvPr userDrawn="1"/>
        </p:nvSpPr>
        <p:spPr>
          <a:xfrm>
            <a:off x="882187" y="3069018"/>
            <a:ext cx="4039437" cy="1384995"/>
          </a:xfrm>
          <a:prstGeom prst="rect">
            <a:avLst/>
          </a:prstGeom>
          <a:noFill/>
        </p:spPr>
        <p:txBody>
          <a:bodyPr wrap="square" rtlCol="0">
            <a:spAutoFit/>
          </a:bodyPr>
          <a:lstStyle/>
          <a:p>
            <a:r>
              <a:rPr lang="en-US" sz="2800"/>
              <a:t>The Foundation serves 84 counties and the city of St. Louis.</a:t>
            </a:r>
          </a:p>
        </p:txBody>
      </p:sp>
      <p:pic>
        <p:nvPicPr>
          <p:cNvPr id="5" name="Picture 4">
            <a:extLst>
              <a:ext uri="{FF2B5EF4-FFF2-40B4-BE49-F238E27FC236}">
                <a16:creationId xmlns:a16="http://schemas.microsoft.com/office/drawing/2014/main" id="{645CE4EA-6974-B932-1EE4-6ADFD0FCEA8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509450" y="311473"/>
            <a:ext cx="7324165" cy="7324165"/>
          </a:xfrm>
          <a:prstGeom prst="rect">
            <a:avLst/>
          </a:prstGeom>
        </p:spPr>
      </p:pic>
    </p:spTree>
    <p:extLst>
      <p:ext uri="{BB962C8B-B14F-4D97-AF65-F5344CB8AC3E}">
        <p14:creationId xmlns:p14="http://schemas.microsoft.com/office/powerpoint/2010/main" val="3668339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Opportunity F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47636-4D1F-AE6B-F6C6-16FA55C5BC53}"/>
              </a:ext>
            </a:extLst>
          </p:cNvPr>
          <p:cNvSpPr>
            <a:spLocks noGrp="1"/>
          </p:cNvSpPr>
          <p:nvPr>
            <p:ph type="title" hasCustomPrompt="1"/>
          </p:nvPr>
        </p:nvSpPr>
        <p:spPr/>
        <p:txBody>
          <a:bodyPr/>
          <a:lstStyle/>
          <a:p>
            <a:r>
              <a:rPr lang="en-US"/>
              <a:t>Opportunity Fund</a:t>
            </a:r>
          </a:p>
        </p:txBody>
      </p:sp>
      <p:sp>
        <p:nvSpPr>
          <p:cNvPr id="12" name="TextBox 11">
            <a:extLst>
              <a:ext uri="{FF2B5EF4-FFF2-40B4-BE49-F238E27FC236}">
                <a16:creationId xmlns:a16="http://schemas.microsoft.com/office/drawing/2014/main" id="{F1F2C1D9-217E-2B51-B091-5143116A9D6A}"/>
              </a:ext>
            </a:extLst>
          </p:cNvPr>
          <p:cNvSpPr txBox="1"/>
          <p:nvPr userDrawn="1"/>
        </p:nvSpPr>
        <p:spPr>
          <a:xfrm>
            <a:off x="886880" y="2223610"/>
            <a:ext cx="4956359" cy="2675604"/>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Trebuchet MS" panose="020B0603020202020204"/>
                <a:ea typeface="+mn-ea"/>
                <a:cs typeface="+mn-cs"/>
              </a:rPr>
              <a:t>We’re challenging outmoded ways of thinking and testing concepts that explore ways to disrupt the status quo.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prstClr val="black"/>
                </a:solidFill>
                <a:effectLst/>
                <a:uLnTx/>
                <a:uFillTx/>
                <a:latin typeface="Trebuchet MS" panose="020B0603020202020204"/>
                <a:ea typeface="+mn-ea"/>
                <a:cs typeface="+mn-cs"/>
              </a:rPr>
              <a:t>Visit </a:t>
            </a:r>
            <a:r>
              <a:rPr kumimoji="0" lang="en-US" sz="2800" b="1" i="0" u="none" strike="noStrike" kern="1200" cap="none" spc="0" normalizeH="0" baseline="0" noProof="0">
                <a:ln>
                  <a:noFill/>
                </a:ln>
                <a:solidFill>
                  <a:prstClr val="black"/>
                </a:solidFill>
                <a:effectLst/>
                <a:uLnTx/>
                <a:uFillTx/>
                <a:latin typeface="Trebuchet MS" panose="020B0603020202020204"/>
                <a:ea typeface="+mn-ea"/>
                <a:cs typeface="+mn-cs"/>
                <a:hlinkClick r:id="rId2"/>
              </a:rPr>
              <a:t>mffh.org/opportunity</a:t>
            </a:r>
            <a:endParaRPr kumimoji="0" lang="en-US" sz="2800" b="1" i="0" u="none" strike="noStrike" kern="1200" cap="none" spc="0" normalizeH="0" baseline="0" noProof="0">
              <a:ln>
                <a:noFill/>
              </a:ln>
              <a:solidFill>
                <a:prstClr val="black"/>
              </a:solidFill>
              <a:effectLst/>
              <a:uLnTx/>
              <a:uFillTx/>
              <a:latin typeface="Trebuchet MS" panose="020B0603020202020204"/>
              <a:ea typeface="+mn-ea"/>
              <a:cs typeface="+mn-cs"/>
            </a:endParaRPr>
          </a:p>
        </p:txBody>
      </p:sp>
      <p:pic>
        <p:nvPicPr>
          <p:cNvPr id="3" name="Picture 2" descr="A white puzzle with a blue background&#10;&#10;Description automatically generated">
            <a:extLst>
              <a:ext uri="{FF2B5EF4-FFF2-40B4-BE49-F238E27FC236}">
                <a16:creationId xmlns:a16="http://schemas.microsoft.com/office/drawing/2014/main" id="{4F9883C3-2976-FD8C-2EF8-8821E203E5A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39460" y="1249680"/>
            <a:ext cx="4878242" cy="4713922"/>
          </a:xfrm>
          <a:prstGeom prst="rect">
            <a:avLst/>
          </a:prstGeom>
        </p:spPr>
      </p:pic>
    </p:spTree>
    <p:extLst>
      <p:ext uri="{BB962C8B-B14F-4D97-AF65-F5344CB8AC3E}">
        <p14:creationId xmlns:p14="http://schemas.microsoft.com/office/powerpoint/2010/main" val="1989418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MoCAP">
    <p:spTree>
      <p:nvGrpSpPr>
        <p:cNvPr id="1" name=""/>
        <p:cNvGrpSpPr/>
        <p:nvPr/>
      </p:nvGrpSpPr>
      <p:grpSpPr>
        <a:xfrm>
          <a:off x="0" y="0"/>
          <a:ext cx="0" cy="0"/>
          <a:chOff x="0" y="0"/>
          <a:chExt cx="0" cy="0"/>
        </a:xfrm>
      </p:grpSpPr>
      <p:pic>
        <p:nvPicPr>
          <p:cNvPr id="4" name="Picture 3" descr="A flag with a circle in the background&#10;&#10;Description automatically generated">
            <a:extLst>
              <a:ext uri="{FF2B5EF4-FFF2-40B4-BE49-F238E27FC236}">
                <a16:creationId xmlns:a16="http://schemas.microsoft.com/office/drawing/2014/main" id="{5C81DD5E-47E2-4517-AE4C-2B1C4F9C60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88521" y="1200162"/>
            <a:ext cx="5430055" cy="5044521"/>
          </a:xfrm>
          <a:prstGeom prst="rect">
            <a:avLst/>
          </a:prstGeom>
        </p:spPr>
      </p:pic>
      <p:sp>
        <p:nvSpPr>
          <p:cNvPr id="2" name="Title 1">
            <a:extLst>
              <a:ext uri="{FF2B5EF4-FFF2-40B4-BE49-F238E27FC236}">
                <a16:creationId xmlns:a16="http://schemas.microsoft.com/office/drawing/2014/main" id="{2D247636-4D1F-AE6B-F6C6-16FA55C5BC53}"/>
              </a:ext>
            </a:extLst>
          </p:cNvPr>
          <p:cNvSpPr>
            <a:spLocks noGrp="1"/>
          </p:cNvSpPr>
          <p:nvPr>
            <p:ph type="title" hasCustomPrompt="1"/>
          </p:nvPr>
        </p:nvSpPr>
        <p:spPr/>
        <p:txBody>
          <a:bodyPr/>
          <a:lstStyle>
            <a:lvl1pPr>
              <a:defRPr/>
            </a:lvl1pPr>
          </a:lstStyle>
          <a:p>
            <a:r>
              <a:rPr lang="en-US" err="1"/>
              <a:t>MoCAP</a:t>
            </a:r>
            <a:endParaRPr lang="en-US"/>
          </a:p>
        </p:txBody>
      </p:sp>
      <p:sp>
        <p:nvSpPr>
          <p:cNvPr id="12" name="TextBox 11">
            <a:extLst>
              <a:ext uri="{FF2B5EF4-FFF2-40B4-BE49-F238E27FC236}">
                <a16:creationId xmlns:a16="http://schemas.microsoft.com/office/drawing/2014/main" id="{F1F2C1D9-217E-2B51-B091-5143116A9D6A}"/>
              </a:ext>
            </a:extLst>
          </p:cNvPr>
          <p:cNvSpPr txBox="1"/>
          <p:nvPr userDrawn="1"/>
        </p:nvSpPr>
        <p:spPr>
          <a:xfrm>
            <a:off x="691733" y="1688352"/>
            <a:ext cx="5352227" cy="3970318"/>
          </a:xfrm>
          <a:prstGeom prst="rect">
            <a:avLst/>
          </a:prstGeom>
          <a:noFill/>
        </p:spPr>
        <p:txBody>
          <a:bodyPr wrap="square" rtlCol="0">
            <a:spAutoFit/>
          </a:bodyPr>
          <a:lstStyle/>
          <a:p>
            <a:pPr marL="457200" indent="-457200">
              <a:buFont typeface="Arial" panose="020B0604020202020204" pitchFamily="34" charset="0"/>
              <a:buChar char="•"/>
            </a:pPr>
            <a:r>
              <a:rPr lang="en-US" sz="2800"/>
              <a:t>Free grant-writing services and technical assistance for Missouri nonprofits and governmental agencies</a:t>
            </a:r>
            <a:br>
              <a:rPr lang="en-US" sz="2800"/>
            </a:br>
            <a:endParaRPr lang="en-US" sz="2800"/>
          </a:p>
          <a:p>
            <a:pPr marL="457200" indent="-457200">
              <a:buFont typeface="Arial" panose="020B0604020202020204" pitchFamily="34" charset="0"/>
              <a:buChar char="•"/>
            </a:pPr>
            <a:r>
              <a:rPr lang="en-US" sz="2800"/>
              <a:t>Increased funding for the state</a:t>
            </a:r>
          </a:p>
          <a:p>
            <a:pPr marL="0" indent="0">
              <a:buFont typeface="Arial" panose="020B0604020202020204" pitchFamily="34" charset="0"/>
              <a:buNone/>
            </a:pPr>
            <a:endParaRPr lang="en-US" sz="2800"/>
          </a:p>
          <a:p>
            <a:pPr marL="0" indent="0">
              <a:buFont typeface="Arial" panose="020B0604020202020204" pitchFamily="34" charset="0"/>
              <a:buNone/>
            </a:pPr>
            <a:r>
              <a:rPr lang="en-US" sz="2800" b="1"/>
              <a:t>Visit </a:t>
            </a:r>
            <a:r>
              <a:rPr lang="en-US" sz="2800" b="1">
                <a:hlinkClick r:id="rId3"/>
              </a:rPr>
              <a:t>mffh.org/</a:t>
            </a:r>
            <a:r>
              <a:rPr lang="en-US" sz="2800" b="1" err="1">
                <a:hlinkClick r:id="rId3"/>
              </a:rPr>
              <a:t>MoCAP</a:t>
            </a:r>
            <a:endParaRPr lang="en-US" sz="2800" b="1">
              <a:hlinkClick r:id="rId3"/>
            </a:endParaRPr>
          </a:p>
        </p:txBody>
      </p:sp>
    </p:spTree>
    <p:extLst>
      <p:ext uri="{BB962C8B-B14F-4D97-AF65-F5344CB8AC3E}">
        <p14:creationId xmlns:p14="http://schemas.microsoft.com/office/powerpoint/2010/main" val="2617710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ite Defau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CCE7C-E8A6-08FE-CF5E-FE1360EA71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21FB9C-682E-B446-E1C3-1D6CB281F5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8306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ue Defau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CCE7C-E8A6-08FE-CF5E-FE1360EA71DF}"/>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421FB9C-682E-B446-E1C3-1D6CB281F548}"/>
              </a:ext>
            </a:extLst>
          </p:cNvPr>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1723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Conta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47636-4D1F-AE6B-F6C6-16FA55C5BC5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21642AF2-3982-A4A7-8548-918A51A830FD}"/>
              </a:ext>
            </a:extLst>
          </p:cNvPr>
          <p:cNvSpPr>
            <a:spLocks noGrp="1"/>
          </p:cNvSpPr>
          <p:nvPr>
            <p:ph type="ftr" sz="quarter" idx="11"/>
          </p:nvPr>
        </p:nvSpPr>
        <p:spPr>
          <a:xfrm>
            <a:off x="5259012" y="1719402"/>
            <a:ext cx="6805407" cy="3419196"/>
          </a:xfrm>
          <a:prstGeom prst="rect">
            <a:avLst/>
          </a:prstGeom>
        </p:spPr>
        <p:txBody>
          <a:bodyPr/>
          <a:lstStyle>
            <a:lvl1pPr>
              <a:defRPr sz="2400"/>
            </a:lvl1pPr>
          </a:lstStyle>
          <a:p>
            <a:r>
              <a:rPr lang="en-US" sz="2800" b="1"/>
              <a:t>Jane Doe</a:t>
            </a:r>
            <a:endParaRPr lang="en-US" sz="2800"/>
          </a:p>
          <a:p>
            <a:r>
              <a:rPr lang="en-US" i="1"/>
              <a:t>Position</a:t>
            </a:r>
          </a:p>
          <a:p>
            <a:r>
              <a:rPr lang="en-US"/>
              <a:t>(314) 345-5000 | </a:t>
            </a:r>
            <a:r>
              <a:rPr lang="en-US">
                <a:hlinkClick r:id="rId2"/>
              </a:rPr>
              <a:t>jdoe@mffh.org</a:t>
            </a:r>
            <a:endParaRPr lang="en-US"/>
          </a:p>
          <a:p>
            <a:endParaRPr lang="en-US"/>
          </a:p>
          <a:p>
            <a:endParaRPr lang="en-US"/>
          </a:p>
          <a:p>
            <a:r>
              <a:rPr lang="en-US" sz="2800" b="1"/>
              <a:t>John Doe</a:t>
            </a:r>
            <a:endParaRPr lang="en-US" sz="2800"/>
          </a:p>
          <a:p>
            <a:r>
              <a:rPr lang="en-US" i="1"/>
              <a:t>Position</a:t>
            </a:r>
          </a:p>
          <a:p>
            <a:r>
              <a:rPr lang="en-US"/>
              <a:t>(314) 345-5000 | </a:t>
            </a:r>
            <a:r>
              <a:rPr lang="en-US">
                <a:hlinkClick r:id="rId2"/>
              </a:rPr>
              <a:t>jdoe@mffh.org</a:t>
            </a:r>
            <a:endParaRPr lang="en-US"/>
          </a:p>
          <a:p>
            <a:endParaRPr lang="en-US"/>
          </a:p>
          <a:p>
            <a:endParaRPr lang="en-US"/>
          </a:p>
          <a:p>
            <a:endParaRPr lang="en-US"/>
          </a:p>
        </p:txBody>
      </p:sp>
      <p:pic>
        <p:nvPicPr>
          <p:cNvPr id="5" name="Picture 4">
            <a:extLst>
              <a:ext uri="{FF2B5EF4-FFF2-40B4-BE49-F238E27FC236}">
                <a16:creationId xmlns:a16="http://schemas.microsoft.com/office/drawing/2014/main" id="{D515FC20-CA1B-9273-B974-9396BF66535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5537200"/>
            <a:ext cx="12192000" cy="1320800"/>
          </a:xfrm>
          <a:prstGeom prst="rect">
            <a:avLst/>
          </a:prstGeom>
        </p:spPr>
      </p:pic>
      <p:pic>
        <p:nvPicPr>
          <p:cNvPr id="6" name="Picture 5" descr="A qr code on a white background&#10;&#10;Description automatically generated">
            <a:extLst>
              <a:ext uri="{FF2B5EF4-FFF2-40B4-BE49-F238E27FC236}">
                <a16:creationId xmlns:a16="http://schemas.microsoft.com/office/drawing/2014/main" id="{8687497B-8249-92B0-AE58-B33CB2B5FBD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254" y="1985554"/>
            <a:ext cx="2675272" cy="2675272"/>
          </a:xfrm>
          <a:prstGeom prst="rect">
            <a:avLst/>
          </a:prstGeom>
        </p:spPr>
      </p:pic>
    </p:spTree>
    <p:extLst>
      <p:ext uri="{BB962C8B-B14F-4D97-AF65-F5344CB8AC3E}">
        <p14:creationId xmlns:p14="http://schemas.microsoft.com/office/powerpoint/2010/main" val="3212034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C5C50C9-5CB7-4938-BEDF-DD2FC7529FA9}"/>
              </a:ext>
            </a:extLst>
          </p:cNvPr>
          <p:cNvSpPr/>
          <p:nvPr userDrawn="1"/>
        </p:nvSpPr>
        <p:spPr>
          <a:xfrm>
            <a:off x="1528762" y="1473243"/>
            <a:ext cx="9144000" cy="3007447"/>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1801368" y="1664208"/>
            <a:ext cx="8586216" cy="2176272"/>
          </a:xfrm>
        </p:spPr>
        <p:txBody>
          <a:bodyPr anchor="ctr">
            <a:normAutofit/>
          </a:bodyPr>
          <a:lstStyle>
            <a:lvl1pPr algn="ctr">
              <a:defRPr sz="6600"/>
            </a:lvl1pPr>
          </a:lstStyle>
          <a:p>
            <a:r>
              <a:rPr lang="en-US"/>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2487168" y="4142232"/>
            <a:ext cx="7223760" cy="685800"/>
          </a:xfrm>
          <a:solidFill>
            <a:schemeClr val="accent1"/>
          </a:solidFill>
        </p:spPr>
        <p:txBody>
          <a:bodyPr anchor="ctr">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89996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with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5084064" y="1078992"/>
            <a:ext cx="6272784" cy="1536192"/>
          </a:xfrm>
        </p:spPr>
        <p:txBody>
          <a:bodyPr anchor="b">
            <a:normAutofit/>
          </a:bodyPr>
          <a:lstStyle>
            <a:lvl1pPr>
              <a:defRPr sz="5200"/>
            </a:lvl1pPr>
          </a:lstStyle>
          <a:p>
            <a:r>
              <a:rPr lang="en-US"/>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5084064" y="3355848"/>
            <a:ext cx="6272784" cy="2825496"/>
          </a:xfrm>
        </p:spPr>
        <p:txBody>
          <a:bodyPr/>
          <a:lstStyle>
            <a:lvl1pPr>
              <a:buNone/>
              <a:defRPr sz="1800"/>
            </a:lvl1pPr>
          </a:lstStyle>
          <a:p>
            <a:pPr lvl="0"/>
            <a:r>
              <a:rPr lang="en-US"/>
              <a:t>Click to edit Master text styles</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905256" y="6356350"/>
            <a:ext cx="2743200" cy="365125"/>
          </a:xfrm>
        </p:spPr>
        <p:txBody>
          <a:bodyPr/>
          <a:lstStyle/>
          <a:p>
            <a:r>
              <a:rPr lang="en-US"/>
              <a:t>9/4/20XX</a:t>
            </a:r>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a:xfrm>
            <a:off x="4041648" y="6356350"/>
            <a:ext cx="4114800" cy="365125"/>
          </a:xfrm>
        </p:spPr>
        <p:txBody>
          <a:bodyPr/>
          <a:lstStyle/>
          <a:p>
            <a:r>
              <a:rPr lang="en-US"/>
              <a:t>Presentation Title</a:t>
            </a:r>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A65A5C87-DF58-40C8-B092-1DE63DB4547E}" type="slidenum">
              <a:rPr lang="en-US" smtClean="0"/>
              <a:t>‹#›</a:t>
            </a:fld>
            <a:endParaRPr lang="en-US"/>
          </a:p>
        </p:txBody>
      </p:sp>
      <p:sp>
        <p:nvSpPr>
          <p:cNvPr id="7" name="Rectangle 6">
            <a:extLst>
              <a:ext uri="{FF2B5EF4-FFF2-40B4-BE49-F238E27FC236}">
                <a16:creationId xmlns:a16="http://schemas.microsoft.com/office/drawing/2014/main" id="{C3EEEC07-DA87-4415-8D6B-72E1B2686535}"/>
              </a:ext>
            </a:extLst>
          </p:cNvPr>
          <p:cNvSpPr/>
          <p:nvPr userDrawn="1"/>
        </p:nvSpPr>
        <p:spPr>
          <a:xfrm rot="5400000">
            <a:off x="5317960"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CC47E32-D289-4A1B-A3C7-A355CD5572E8}"/>
              </a:ext>
            </a:extLst>
          </p:cNvPr>
          <p:cNvSpPr/>
          <p:nvPr userDrawn="1"/>
        </p:nvSpPr>
        <p:spPr>
          <a:xfrm>
            <a:off x="509926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457200" y="603504"/>
            <a:ext cx="4050792" cy="5577840"/>
          </a:xfrm>
        </p:spPr>
        <p:txBody>
          <a:bodyPr anchor="ctr"/>
          <a:lstStyle>
            <a:lvl1pPr algn="ctr">
              <a:buNone/>
              <a:defRPr/>
            </a:lvl1pPr>
          </a:lstStyle>
          <a:p>
            <a:r>
              <a:rPr lang="en-US"/>
              <a:t>Click icon to add picture</a:t>
            </a:r>
          </a:p>
        </p:txBody>
      </p:sp>
    </p:spTree>
    <p:extLst>
      <p:ext uri="{BB962C8B-B14F-4D97-AF65-F5344CB8AC3E}">
        <p14:creationId xmlns:p14="http://schemas.microsoft.com/office/powerpoint/2010/main" val="34792545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mparison 3 colum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userDrawn="1"/>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576072" y="2372650"/>
            <a:ext cx="329184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576072" y="3203688"/>
            <a:ext cx="3291840" cy="2968512"/>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4507992" y="2372650"/>
            <a:ext cx="329184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4507992" y="3203687"/>
            <a:ext cx="3291840" cy="2968511"/>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905256" y="6356350"/>
            <a:ext cx="2743200" cy="365125"/>
          </a:xfrm>
        </p:spPr>
        <p:txBody>
          <a:bodyPr/>
          <a:lstStyle/>
          <a:p>
            <a:r>
              <a:rPr lang="en-US"/>
              <a:t>9/4/20XX</a:t>
            </a:r>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A65A5C87-DF58-40C8-B092-1DE63DB4547E}" type="slidenum">
              <a:rPr lang="en-US" smtClean="0"/>
              <a:t>‹#›</a:t>
            </a:fld>
            <a:endParaRPr lang="en-US"/>
          </a:p>
        </p:txBody>
      </p:sp>
      <p:sp>
        <p:nvSpPr>
          <p:cNvPr id="14" name="Text Placeholder 4">
            <a:extLst>
              <a:ext uri="{FF2B5EF4-FFF2-40B4-BE49-F238E27FC236}">
                <a16:creationId xmlns:a16="http://schemas.microsoft.com/office/drawing/2014/main" id="{CE04853A-B5A7-418B-B49F-E718136614E0}"/>
              </a:ext>
            </a:extLst>
          </p:cNvPr>
          <p:cNvSpPr>
            <a:spLocks noGrp="1"/>
          </p:cNvSpPr>
          <p:nvPr>
            <p:ph type="body" sz="quarter" idx="13"/>
          </p:nvPr>
        </p:nvSpPr>
        <p:spPr>
          <a:xfrm>
            <a:off x="8439912" y="2372650"/>
            <a:ext cx="329184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D08E5547-BBB9-4D87-A012-6BC6B1330861}"/>
              </a:ext>
            </a:extLst>
          </p:cNvPr>
          <p:cNvSpPr>
            <a:spLocks noGrp="1"/>
          </p:cNvSpPr>
          <p:nvPr>
            <p:ph sz="quarter" idx="14"/>
          </p:nvPr>
        </p:nvSpPr>
        <p:spPr>
          <a:xfrm>
            <a:off x="8439912" y="3203687"/>
            <a:ext cx="3291840" cy="2968511"/>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08844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905256" y="6356350"/>
            <a:ext cx="2743200" cy="365125"/>
          </a:xfrm>
        </p:spPr>
        <p:txBody>
          <a:bodyPr/>
          <a:lstStyle/>
          <a:p>
            <a:r>
              <a:rPr lang="en-US"/>
              <a:t>9/4/20XX</a:t>
            </a:r>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A65A5C87-DF58-40C8-B092-1DE63DB4547E}" type="slidenum">
              <a:rPr lang="en-US" smtClean="0"/>
              <a:t>‹#›</a:t>
            </a:fld>
            <a:endParaRPr lang="en-US"/>
          </a:p>
        </p:txBody>
      </p:sp>
    </p:spTree>
    <p:extLst>
      <p:ext uri="{BB962C8B-B14F-4D97-AF65-F5344CB8AC3E}">
        <p14:creationId xmlns:p14="http://schemas.microsoft.com/office/powerpoint/2010/main" val="3497524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DE9F2-EC6E-DF18-70F6-F9BFBF3730D9}"/>
              </a:ext>
            </a:extLst>
          </p:cNvPr>
          <p:cNvSpPr>
            <a:spLocks noGrp="1"/>
          </p:cNvSpPr>
          <p:nvPr>
            <p:ph type="ctrTitle" hasCustomPrompt="1"/>
          </p:nvPr>
        </p:nvSpPr>
        <p:spPr>
          <a:xfrm>
            <a:off x="3071972" y="2424701"/>
            <a:ext cx="8661115" cy="1085262"/>
          </a:xfrm>
        </p:spPr>
        <p:txBody>
          <a:bodyPr anchor="ctr">
            <a:normAutofit/>
          </a:bodyPr>
          <a:lstStyle>
            <a:lvl1pPr algn="l">
              <a:defRPr sz="4400">
                <a:solidFill>
                  <a:schemeClr val="bg1"/>
                </a:solidFill>
              </a:defRPr>
            </a:lvl1pPr>
          </a:lstStyle>
          <a:p>
            <a:r>
              <a:rPr lang="en-US"/>
              <a:t>Presentation Title</a:t>
            </a:r>
          </a:p>
        </p:txBody>
      </p:sp>
      <p:sp>
        <p:nvSpPr>
          <p:cNvPr id="3" name="Subtitle 2">
            <a:extLst>
              <a:ext uri="{FF2B5EF4-FFF2-40B4-BE49-F238E27FC236}">
                <a16:creationId xmlns:a16="http://schemas.microsoft.com/office/drawing/2014/main" id="{8D87A081-CD1B-260A-31E9-7410C4682600}"/>
              </a:ext>
            </a:extLst>
          </p:cNvPr>
          <p:cNvSpPr>
            <a:spLocks noGrp="1"/>
          </p:cNvSpPr>
          <p:nvPr>
            <p:ph type="subTitle" idx="1" hasCustomPrompt="1"/>
          </p:nvPr>
        </p:nvSpPr>
        <p:spPr>
          <a:xfrm>
            <a:off x="3071972" y="3681166"/>
            <a:ext cx="8727304" cy="384335"/>
          </a:xfrm>
        </p:spPr>
        <p:txBody>
          <a:bodyPr>
            <a:noAutofit/>
          </a:bodyPr>
          <a:lstStyle>
            <a:lvl1pPr marL="0" indent="0" algn="l">
              <a:buNone/>
              <a:defRPr sz="2800" b="1"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p>
        </p:txBody>
      </p:sp>
      <p:sp>
        <p:nvSpPr>
          <p:cNvPr id="11" name="Text Placeholder 10">
            <a:extLst>
              <a:ext uri="{FF2B5EF4-FFF2-40B4-BE49-F238E27FC236}">
                <a16:creationId xmlns:a16="http://schemas.microsoft.com/office/drawing/2014/main" id="{C2F158E4-2324-0811-5574-1C3CE271FA1D}"/>
              </a:ext>
            </a:extLst>
          </p:cNvPr>
          <p:cNvSpPr>
            <a:spLocks noGrp="1"/>
          </p:cNvSpPr>
          <p:nvPr>
            <p:ph type="body" sz="quarter" idx="10" hasCustomPrompt="1"/>
          </p:nvPr>
        </p:nvSpPr>
        <p:spPr>
          <a:xfrm>
            <a:off x="3071971" y="4094851"/>
            <a:ext cx="8727305" cy="384336"/>
          </a:xfrm>
        </p:spPr>
        <p:txBody>
          <a:bodyPr>
            <a:normAutofit/>
          </a:bodyPr>
          <a:lstStyle>
            <a:lvl1pPr marL="0" indent="0">
              <a:buNone/>
              <a:defRPr sz="2400" i="1">
                <a:solidFill>
                  <a:schemeClr val="bg1"/>
                </a:solidFill>
              </a:defRPr>
            </a:lvl1pPr>
          </a:lstStyle>
          <a:p>
            <a:pPr lvl="0"/>
            <a:r>
              <a:rPr lang="en-US"/>
              <a:t>Presenter Title</a:t>
            </a:r>
          </a:p>
        </p:txBody>
      </p:sp>
    </p:spTree>
    <p:extLst>
      <p:ext uri="{BB962C8B-B14F-4D97-AF65-F5344CB8AC3E}">
        <p14:creationId xmlns:p14="http://schemas.microsoft.com/office/powerpoint/2010/main" val="13476900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Content with 3 pictures">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2CD68929-9BD1-4A1E-9C1E-5B980D986EC1}"/>
              </a:ext>
            </a:extLst>
          </p:cNvPr>
          <p:cNvSpPr/>
          <p:nvPr userDrawn="1"/>
        </p:nvSpPr>
        <p:spPr>
          <a:xfrm>
            <a:off x="409575" y="633619"/>
            <a:ext cx="4927413"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841248" y="978408"/>
            <a:ext cx="4059936" cy="1106424"/>
          </a:xfrm>
        </p:spPr>
        <p:txBody>
          <a:bodyPr anchor="ctr">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841248" y="2359152"/>
            <a:ext cx="4059936" cy="3429000"/>
          </a:xfrm>
        </p:spPr>
        <p:txBody>
          <a:bodyPr/>
          <a:lstStyle>
            <a:lvl1pPr marL="0" indent="0">
              <a:buNone/>
              <a:defRPr sz="1800"/>
            </a:lvl1pPr>
          </a:lstStyle>
          <a:p>
            <a:pPr lvl="0"/>
            <a:r>
              <a:rPr lang="en-US"/>
              <a:t>Click to edit Master text styles</a:t>
            </a: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8961120" y="566928"/>
            <a:ext cx="2871216" cy="2340864"/>
          </a:xfrm>
        </p:spPr>
        <p:txBody>
          <a:bodyPr anchor="ctr"/>
          <a:lstStyle>
            <a:lvl1pPr algn="ctr">
              <a:buNone/>
              <a:defRPr/>
            </a:lvl1pPr>
          </a:lstStyle>
          <a:p>
            <a:r>
              <a:rPr lang="en-US"/>
              <a:t>Click icon to add picture</a:t>
            </a:r>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p:nvPr>
        </p:nvSpPr>
        <p:spPr>
          <a:xfrm>
            <a:off x="5843016" y="566928"/>
            <a:ext cx="2871216" cy="2340864"/>
          </a:xfrm>
        </p:spPr>
        <p:txBody>
          <a:bodyPr anchor="ctr"/>
          <a:lstStyle>
            <a:lvl1pPr algn="ctr">
              <a:buNone/>
              <a:defRPr/>
            </a:lvl1pPr>
          </a:lstStyle>
          <a:p>
            <a:r>
              <a:rPr lang="en-US"/>
              <a:t>Click icon to add picture</a:t>
            </a:r>
          </a:p>
        </p:txBody>
      </p:sp>
      <p:sp>
        <p:nvSpPr>
          <p:cNvPr id="5" name="Rectangle 4">
            <a:extLst>
              <a:ext uri="{FF2B5EF4-FFF2-40B4-BE49-F238E27FC236}">
                <a16:creationId xmlns:a16="http://schemas.microsoft.com/office/drawing/2014/main" id="{B3ED68CE-A00C-4DD9-8065-B0E3D033BC20}"/>
              </a:ext>
            </a:extLst>
          </p:cNvPr>
          <p:cNvSpPr/>
          <p:nvPr userDrawn="1"/>
        </p:nvSpPr>
        <p:spPr>
          <a:xfrm>
            <a:off x="345567" y="117043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B3EDCB6-603C-4A22-80E6-232A6202452A}"/>
              </a:ext>
            </a:extLst>
          </p:cNvPr>
          <p:cNvSpPr/>
          <p:nvPr userDrawn="1"/>
        </p:nvSpPr>
        <p:spPr>
          <a:xfrm>
            <a:off x="877459" y="2121408"/>
            <a:ext cx="395865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Picture Placeholder 14">
            <a:extLst>
              <a:ext uri="{FF2B5EF4-FFF2-40B4-BE49-F238E27FC236}">
                <a16:creationId xmlns:a16="http://schemas.microsoft.com/office/drawing/2014/main" id="{FBB9124E-D1EB-4540-B1E1-DF3CD388BB27}"/>
              </a:ext>
            </a:extLst>
          </p:cNvPr>
          <p:cNvSpPr>
            <a:spLocks noGrp="1"/>
          </p:cNvSpPr>
          <p:nvPr>
            <p:ph type="pic" sz="quarter" idx="17"/>
          </p:nvPr>
        </p:nvSpPr>
        <p:spPr>
          <a:xfrm>
            <a:off x="5843016" y="3108960"/>
            <a:ext cx="5989320" cy="3054096"/>
          </a:xfrm>
        </p:spPr>
        <p:txBody>
          <a:bodyPr anchor="ctr"/>
          <a:lstStyle>
            <a:lvl1pPr algn="ctr">
              <a:buNone/>
              <a:defRPr/>
            </a:lvl1pPr>
          </a:lstStyle>
          <a:p>
            <a:r>
              <a:rPr lang="en-US"/>
              <a:t>Click icon to add picture</a:t>
            </a:r>
          </a:p>
        </p:txBody>
      </p:sp>
      <p:sp>
        <p:nvSpPr>
          <p:cNvPr id="18" name="Date Placeholder 17">
            <a:extLst>
              <a:ext uri="{FF2B5EF4-FFF2-40B4-BE49-F238E27FC236}">
                <a16:creationId xmlns:a16="http://schemas.microsoft.com/office/drawing/2014/main" id="{88171D0F-B23C-4DA9-9F5D-C5F480A4C5BE}"/>
              </a:ext>
            </a:extLst>
          </p:cNvPr>
          <p:cNvSpPr>
            <a:spLocks noGrp="1"/>
          </p:cNvSpPr>
          <p:nvPr>
            <p:ph type="dt" sz="half" idx="18"/>
          </p:nvPr>
        </p:nvSpPr>
        <p:spPr>
          <a:xfrm>
            <a:off x="905256" y="6356350"/>
            <a:ext cx="2743200" cy="365125"/>
          </a:xfrm>
        </p:spPr>
        <p:txBody>
          <a:bodyPr/>
          <a:lstStyle/>
          <a:p>
            <a:r>
              <a:rPr lang="en-US"/>
              <a:t>9/4/20XX</a:t>
            </a:r>
          </a:p>
        </p:txBody>
      </p:sp>
      <p:sp>
        <p:nvSpPr>
          <p:cNvPr id="19" name="Footer Placeholder 18">
            <a:extLst>
              <a:ext uri="{FF2B5EF4-FFF2-40B4-BE49-F238E27FC236}">
                <a16:creationId xmlns:a16="http://schemas.microsoft.com/office/drawing/2014/main" id="{69186A5E-A88B-4AD5-8730-E1679229BB98}"/>
              </a:ext>
            </a:extLst>
          </p:cNvPr>
          <p:cNvSpPr>
            <a:spLocks noGrp="1"/>
          </p:cNvSpPr>
          <p:nvPr>
            <p:ph type="ftr" sz="quarter" idx="19"/>
          </p:nvPr>
        </p:nvSpPr>
        <p:spPr/>
        <p:txBody>
          <a:bodyPr/>
          <a:lstStyle/>
          <a:p>
            <a:r>
              <a:rPr lang="en-US"/>
              <a:t>Presentation Title</a:t>
            </a:r>
          </a:p>
        </p:txBody>
      </p:sp>
      <p:sp>
        <p:nvSpPr>
          <p:cNvPr id="20" name="Slide Number Placeholder 19">
            <a:extLst>
              <a:ext uri="{FF2B5EF4-FFF2-40B4-BE49-F238E27FC236}">
                <a16:creationId xmlns:a16="http://schemas.microsoft.com/office/drawing/2014/main" id="{FDD4F609-6DE6-4637-A216-DB19D982FF19}"/>
              </a:ext>
            </a:extLst>
          </p:cNvPr>
          <p:cNvSpPr>
            <a:spLocks noGrp="1"/>
          </p:cNvSpPr>
          <p:nvPr>
            <p:ph type="sldNum" sz="quarter" idx="20"/>
          </p:nvPr>
        </p:nvSpPr>
        <p:spPr>
          <a:xfrm>
            <a:off x="8540496" y="6356350"/>
            <a:ext cx="2743200" cy="365125"/>
          </a:xfrm>
        </p:spPr>
        <p:txBody>
          <a:bodyPr/>
          <a:lstStyle/>
          <a:p>
            <a:fld id="{A65A5C87-DF58-40C8-B092-1DE63DB4547E}" type="slidenum">
              <a:rPr lang="en-US" smtClean="0"/>
              <a:t>‹#›</a:t>
            </a:fld>
            <a:endParaRPr lang="en-US"/>
          </a:p>
        </p:txBody>
      </p:sp>
    </p:spTree>
    <p:extLst>
      <p:ext uri="{BB962C8B-B14F-4D97-AF65-F5344CB8AC3E}">
        <p14:creationId xmlns:p14="http://schemas.microsoft.com/office/powerpoint/2010/main" val="17874750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am">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42F4163-FF9F-453F-99BB-82B8FDB0A1F9}"/>
              </a:ext>
            </a:extLst>
          </p:cNvPr>
          <p:cNvSpPr/>
          <p:nvPr userDrawn="1"/>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hasCustomPrompt="1"/>
          </p:nvPr>
        </p:nvSpPr>
        <p:spPr>
          <a:xfrm>
            <a:off x="5422392" y="2798064"/>
            <a:ext cx="1463040" cy="1481328"/>
          </a:xfrm>
        </p:spPr>
        <p:txBody>
          <a:bodyPr anchor="ctr"/>
          <a:lstStyle>
            <a:lvl1pPr algn="ctr">
              <a:buNone/>
              <a:defRPr/>
            </a:lvl1pPr>
          </a:lstStyle>
          <a:p>
            <a:r>
              <a:rPr lang="en-US"/>
              <a:t>Picture</a:t>
            </a:r>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hasCustomPrompt="1"/>
          </p:nvPr>
        </p:nvSpPr>
        <p:spPr>
          <a:xfrm>
            <a:off x="576072" y="2798064"/>
            <a:ext cx="1463040" cy="1481328"/>
          </a:xfrm>
        </p:spPr>
        <p:txBody>
          <a:bodyPr anchor="ctr"/>
          <a:lstStyle>
            <a:lvl1pPr algn="ctr">
              <a:buNone/>
              <a:defRPr/>
            </a:lvl1pPr>
          </a:lstStyle>
          <a:p>
            <a:r>
              <a:rPr lang="en-US"/>
              <a:t>Picture</a:t>
            </a:r>
          </a:p>
        </p:txBody>
      </p:sp>
      <p:sp>
        <p:nvSpPr>
          <p:cNvPr id="16" name="Picture Placeholder 14">
            <a:extLst>
              <a:ext uri="{FF2B5EF4-FFF2-40B4-BE49-F238E27FC236}">
                <a16:creationId xmlns:a16="http://schemas.microsoft.com/office/drawing/2014/main" id="{6B8374DB-2C54-426F-9768-7B838BE1F98D}"/>
              </a:ext>
            </a:extLst>
          </p:cNvPr>
          <p:cNvSpPr>
            <a:spLocks noGrp="1"/>
          </p:cNvSpPr>
          <p:nvPr>
            <p:ph type="pic" sz="quarter" idx="21" hasCustomPrompt="1"/>
          </p:nvPr>
        </p:nvSpPr>
        <p:spPr>
          <a:xfrm>
            <a:off x="7845552" y="2798064"/>
            <a:ext cx="1463040" cy="1481328"/>
          </a:xfrm>
        </p:spPr>
        <p:txBody>
          <a:bodyPr anchor="ctr"/>
          <a:lstStyle>
            <a:lvl1pPr algn="ctr">
              <a:buNone/>
              <a:defRPr/>
            </a:lvl1pPr>
          </a:lstStyle>
          <a:p>
            <a:r>
              <a:rPr lang="en-US"/>
              <a:t>Picture</a:t>
            </a:r>
          </a:p>
        </p:txBody>
      </p:sp>
      <p:sp>
        <p:nvSpPr>
          <p:cNvPr id="27" name="Rectangle 26">
            <a:extLst>
              <a:ext uri="{FF2B5EF4-FFF2-40B4-BE49-F238E27FC236}">
                <a16:creationId xmlns:a16="http://schemas.microsoft.com/office/drawing/2014/main" id="{76763C05-47FB-4725-A20D-066889246220}"/>
              </a:ext>
            </a:extLst>
          </p:cNvPr>
          <p:cNvSpPr/>
          <p:nvPr userDrawn="1"/>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itle 1">
            <a:extLst>
              <a:ext uri="{FF2B5EF4-FFF2-40B4-BE49-F238E27FC236}">
                <a16:creationId xmlns:a16="http://schemas.microsoft.com/office/drawing/2014/main" id="{9EDC39EC-C00D-4DE8-8828-E0E5AD579F19}"/>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2" name="Picture Placeholder 14">
            <a:extLst>
              <a:ext uri="{FF2B5EF4-FFF2-40B4-BE49-F238E27FC236}">
                <a16:creationId xmlns:a16="http://schemas.microsoft.com/office/drawing/2014/main" id="{AC393A50-B0FA-44B0-850A-6E748DECA20A}"/>
              </a:ext>
            </a:extLst>
          </p:cNvPr>
          <p:cNvSpPr>
            <a:spLocks noGrp="1"/>
          </p:cNvSpPr>
          <p:nvPr>
            <p:ph type="pic" sz="quarter" idx="28" hasCustomPrompt="1"/>
          </p:nvPr>
        </p:nvSpPr>
        <p:spPr>
          <a:xfrm>
            <a:off x="2999232" y="2798064"/>
            <a:ext cx="1463040" cy="1481328"/>
          </a:xfrm>
        </p:spPr>
        <p:txBody>
          <a:bodyPr anchor="ctr"/>
          <a:lstStyle>
            <a:lvl1pPr algn="ctr">
              <a:buNone/>
              <a:defRPr/>
            </a:lvl1pPr>
          </a:lstStyle>
          <a:p>
            <a:r>
              <a:rPr lang="en-US"/>
              <a:t>Picture</a:t>
            </a:r>
          </a:p>
        </p:txBody>
      </p:sp>
      <p:sp>
        <p:nvSpPr>
          <p:cNvPr id="33" name="Picture Placeholder 14">
            <a:extLst>
              <a:ext uri="{FF2B5EF4-FFF2-40B4-BE49-F238E27FC236}">
                <a16:creationId xmlns:a16="http://schemas.microsoft.com/office/drawing/2014/main" id="{C19D18E3-AE27-4902-A5E1-1E388C8CA886}"/>
              </a:ext>
            </a:extLst>
          </p:cNvPr>
          <p:cNvSpPr>
            <a:spLocks noGrp="1"/>
          </p:cNvSpPr>
          <p:nvPr>
            <p:ph type="pic" sz="quarter" idx="29" hasCustomPrompt="1"/>
          </p:nvPr>
        </p:nvSpPr>
        <p:spPr>
          <a:xfrm>
            <a:off x="10268712" y="2798064"/>
            <a:ext cx="1463040" cy="1481328"/>
          </a:xfrm>
        </p:spPr>
        <p:txBody>
          <a:bodyPr anchor="ctr"/>
          <a:lstStyle>
            <a:lvl1pPr algn="ctr">
              <a:buNone/>
              <a:defRPr/>
            </a:lvl1pPr>
          </a:lstStyle>
          <a:p>
            <a:r>
              <a:rPr lang="en-US"/>
              <a:t>Picture</a:t>
            </a:r>
          </a:p>
        </p:txBody>
      </p:sp>
      <p:sp>
        <p:nvSpPr>
          <p:cNvPr id="11" name="Date Placeholder 10">
            <a:extLst>
              <a:ext uri="{FF2B5EF4-FFF2-40B4-BE49-F238E27FC236}">
                <a16:creationId xmlns:a16="http://schemas.microsoft.com/office/drawing/2014/main" id="{C4A1E4D4-19E0-496B-BBAF-99A720781C00}"/>
              </a:ext>
            </a:extLst>
          </p:cNvPr>
          <p:cNvSpPr>
            <a:spLocks noGrp="1"/>
          </p:cNvSpPr>
          <p:nvPr>
            <p:ph type="dt" sz="half" idx="32"/>
          </p:nvPr>
        </p:nvSpPr>
        <p:spPr>
          <a:xfrm>
            <a:off x="905256" y="6356350"/>
            <a:ext cx="2743200" cy="365125"/>
          </a:xfrm>
        </p:spPr>
        <p:txBody>
          <a:bodyPr/>
          <a:lstStyle/>
          <a:p>
            <a:r>
              <a:rPr lang="en-US"/>
              <a:t>9/4/20XX</a:t>
            </a:r>
          </a:p>
        </p:txBody>
      </p:sp>
      <p:sp>
        <p:nvSpPr>
          <p:cNvPr id="12" name="Footer Placeholder 11">
            <a:extLst>
              <a:ext uri="{FF2B5EF4-FFF2-40B4-BE49-F238E27FC236}">
                <a16:creationId xmlns:a16="http://schemas.microsoft.com/office/drawing/2014/main" id="{D0281C10-EAAA-4F45-8CC9-87F9F9116C21}"/>
              </a:ext>
            </a:extLst>
          </p:cNvPr>
          <p:cNvSpPr>
            <a:spLocks noGrp="1"/>
          </p:cNvSpPr>
          <p:nvPr>
            <p:ph type="ftr" sz="quarter" idx="33"/>
          </p:nvPr>
        </p:nvSpPr>
        <p:spPr/>
        <p:txBody>
          <a:bodyPr/>
          <a:lstStyle/>
          <a:p>
            <a:r>
              <a:rPr lang="en-US"/>
              <a:t>Presentation Title</a:t>
            </a:r>
          </a:p>
        </p:txBody>
      </p:sp>
      <p:sp>
        <p:nvSpPr>
          <p:cNvPr id="13" name="Slide Number Placeholder 12">
            <a:extLst>
              <a:ext uri="{FF2B5EF4-FFF2-40B4-BE49-F238E27FC236}">
                <a16:creationId xmlns:a16="http://schemas.microsoft.com/office/drawing/2014/main" id="{389175D6-43FD-42A2-8595-893FC3BFCDF6}"/>
              </a:ext>
            </a:extLst>
          </p:cNvPr>
          <p:cNvSpPr>
            <a:spLocks noGrp="1"/>
          </p:cNvSpPr>
          <p:nvPr>
            <p:ph type="sldNum" sz="quarter" idx="34"/>
          </p:nvPr>
        </p:nvSpPr>
        <p:spPr/>
        <p:txBody>
          <a:bodyPr/>
          <a:lstStyle/>
          <a:p>
            <a:fld id="{A65A5C87-DF58-40C8-B092-1DE63DB4547E}" type="slidenum">
              <a:rPr lang="en-US" smtClean="0"/>
              <a:t>‹#›</a:t>
            </a:fld>
            <a:endParaRPr lang="en-US"/>
          </a:p>
        </p:txBody>
      </p:sp>
      <p:sp>
        <p:nvSpPr>
          <p:cNvPr id="37" name="Text Placeholder 35">
            <a:extLst>
              <a:ext uri="{FF2B5EF4-FFF2-40B4-BE49-F238E27FC236}">
                <a16:creationId xmlns:a16="http://schemas.microsoft.com/office/drawing/2014/main" id="{28F74B10-F76D-4BBB-A284-01D5A0DF8BCB}"/>
              </a:ext>
            </a:extLst>
          </p:cNvPr>
          <p:cNvSpPr>
            <a:spLocks noGrp="1"/>
          </p:cNvSpPr>
          <p:nvPr>
            <p:ph type="body" sz="quarter" idx="36" hasCustomPrompt="1"/>
          </p:nvPr>
        </p:nvSpPr>
        <p:spPr>
          <a:xfrm>
            <a:off x="5431536"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a:t>Name</a:t>
            </a:r>
          </a:p>
          <a:p>
            <a:pPr lvl="1"/>
            <a:r>
              <a:rPr lang="en-US"/>
              <a:t>Title</a:t>
            </a:r>
          </a:p>
        </p:txBody>
      </p:sp>
      <p:sp>
        <p:nvSpPr>
          <p:cNvPr id="38" name="Text Placeholder 35">
            <a:extLst>
              <a:ext uri="{FF2B5EF4-FFF2-40B4-BE49-F238E27FC236}">
                <a16:creationId xmlns:a16="http://schemas.microsoft.com/office/drawing/2014/main" id="{BD245DC2-6D7B-4AEE-B8EE-0D0E473AFFF5}"/>
              </a:ext>
            </a:extLst>
          </p:cNvPr>
          <p:cNvSpPr>
            <a:spLocks noGrp="1"/>
          </p:cNvSpPr>
          <p:nvPr>
            <p:ph type="body" sz="quarter" idx="37" hasCustomPrompt="1"/>
          </p:nvPr>
        </p:nvSpPr>
        <p:spPr>
          <a:xfrm>
            <a:off x="7845552"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a:t>Name</a:t>
            </a:r>
          </a:p>
          <a:p>
            <a:pPr lvl="1"/>
            <a:r>
              <a:rPr lang="en-US"/>
              <a:t>Title</a:t>
            </a:r>
          </a:p>
        </p:txBody>
      </p:sp>
      <p:sp>
        <p:nvSpPr>
          <p:cNvPr id="39" name="Text Placeholder 35">
            <a:extLst>
              <a:ext uri="{FF2B5EF4-FFF2-40B4-BE49-F238E27FC236}">
                <a16:creationId xmlns:a16="http://schemas.microsoft.com/office/drawing/2014/main" id="{28069EAF-8C82-49CC-8A38-2ACAD26F7DE9}"/>
              </a:ext>
            </a:extLst>
          </p:cNvPr>
          <p:cNvSpPr>
            <a:spLocks noGrp="1"/>
          </p:cNvSpPr>
          <p:nvPr>
            <p:ph type="body" sz="quarter" idx="38" hasCustomPrompt="1"/>
          </p:nvPr>
        </p:nvSpPr>
        <p:spPr>
          <a:xfrm>
            <a:off x="10268712"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a:t>Name</a:t>
            </a:r>
          </a:p>
          <a:p>
            <a:pPr lvl="1"/>
            <a:r>
              <a:rPr lang="en-US"/>
              <a:t>Title</a:t>
            </a:r>
          </a:p>
        </p:txBody>
      </p:sp>
      <p:sp>
        <p:nvSpPr>
          <p:cNvPr id="40" name="Text Placeholder 35">
            <a:extLst>
              <a:ext uri="{FF2B5EF4-FFF2-40B4-BE49-F238E27FC236}">
                <a16:creationId xmlns:a16="http://schemas.microsoft.com/office/drawing/2014/main" id="{DAA3B1CD-59B3-4B73-B91A-88CED1D8FDD6}"/>
              </a:ext>
            </a:extLst>
          </p:cNvPr>
          <p:cNvSpPr>
            <a:spLocks noGrp="1"/>
          </p:cNvSpPr>
          <p:nvPr>
            <p:ph type="body" sz="quarter" idx="39" hasCustomPrompt="1"/>
          </p:nvPr>
        </p:nvSpPr>
        <p:spPr>
          <a:xfrm>
            <a:off x="594360"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a:t>Name</a:t>
            </a:r>
          </a:p>
          <a:p>
            <a:pPr lvl="1"/>
            <a:r>
              <a:rPr lang="en-US"/>
              <a:t>Title</a:t>
            </a:r>
          </a:p>
        </p:txBody>
      </p:sp>
      <p:sp>
        <p:nvSpPr>
          <p:cNvPr id="41" name="Text Placeholder 35">
            <a:extLst>
              <a:ext uri="{FF2B5EF4-FFF2-40B4-BE49-F238E27FC236}">
                <a16:creationId xmlns:a16="http://schemas.microsoft.com/office/drawing/2014/main" id="{C1FED6B0-DEB7-46E3-8038-FE6788AC24A9}"/>
              </a:ext>
            </a:extLst>
          </p:cNvPr>
          <p:cNvSpPr>
            <a:spLocks noGrp="1"/>
          </p:cNvSpPr>
          <p:nvPr>
            <p:ph type="body" sz="quarter" idx="35" hasCustomPrompt="1"/>
          </p:nvPr>
        </p:nvSpPr>
        <p:spPr>
          <a:xfrm>
            <a:off x="3008376"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a:t>Name</a:t>
            </a:r>
          </a:p>
          <a:p>
            <a:pPr lvl="1"/>
            <a:r>
              <a:rPr lang="en-US"/>
              <a:t>Title</a:t>
            </a:r>
          </a:p>
        </p:txBody>
      </p:sp>
    </p:spTree>
    <p:extLst>
      <p:ext uri="{BB962C8B-B14F-4D97-AF65-F5344CB8AC3E}">
        <p14:creationId xmlns:p14="http://schemas.microsoft.com/office/powerpoint/2010/main" val="1754473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with 4 pictures">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2CD68929-9BD1-4A1E-9C1E-5B980D986EC1}"/>
              </a:ext>
            </a:extLst>
          </p:cNvPr>
          <p:cNvSpPr/>
          <p:nvPr userDrawn="1"/>
        </p:nvSpPr>
        <p:spPr>
          <a:xfrm>
            <a:off x="7324344" y="630936"/>
            <a:ext cx="4517136"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7772400" y="978408"/>
            <a:ext cx="3721608" cy="1106424"/>
          </a:xfrm>
        </p:spPr>
        <p:txBody>
          <a:bodyPr anchor="ctr">
            <a:normAutofit/>
          </a:bodyPr>
          <a:lstStyle>
            <a:lvl1pPr>
              <a:defRPr sz="2800"/>
            </a:lvl1pPr>
          </a:lstStyle>
          <a:p>
            <a:r>
              <a:rPr lang="en-US"/>
              <a:t>Click to edit Master title style</a:t>
            </a: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3767328" y="630936"/>
            <a:ext cx="3246120" cy="2688336"/>
          </a:xfrm>
        </p:spPr>
        <p:txBody>
          <a:bodyPr anchor="ctr"/>
          <a:lstStyle>
            <a:lvl1pPr algn="ctr">
              <a:buNone/>
              <a:defRPr/>
            </a:lvl1pPr>
          </a:lstStyle>
          <a:p>
            <a:r>
              <a:rPr lang="en-US"/>
              <a:t>Click icon to add picture</a:t>
            </a:r>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p:nvPr>
        </p:nvSpPr>
        <p:spPr>
          <a:xfrm>
            <a:off x="411480" y="630936"/>
            <a:ext cx="3246120" cy="2688336"/>
          </a:xfrm>
        </p:spPr>
        <p:txBody>
          <a:bodyPr anchor="ctr"/>
          <a:lstStyle>
            <a:lvl1pPr algn="ctr">
              <a:buNone/>
              <a:defRPr/>
            </a:lvl1pPr>
          </a:lstStyle>
          <a:p>
            <a:r>
              <a:rPr lang="en-US"/>
              <a:t>Click icon to add picture</a:t>
            </a:r>
          </a:p>
        </p:txBody>
      </p:sp>
      <p:sp>
        <p:nvSpPr>
          <p:cNvPr id="5" name="Rectangle 4">
            <a:extLst>
              <a:ext uri="{FF2B5EF4-FFF2-40B4-BE49-F238E27FC236}">
                <a16:creationId xmlns:a16="http://schemas.microsoft.com/office/drawing/2014/main" id="{B3ED68CE-A00C-4DD9-8065-B0E3D033BC20}"/>
              </a:ext>
            </a:extLst>
          </p:cNvPr>
          <p:cNvSpPr/>
          <p:nvPr userDrawn="1"/>
        </p:nvSpPr>
        <p:spPr>
          <a:xfrm>
            <a:off x="7260336" y="1179576"/>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Picture Placeholder 14">
            <a:extLst>
              <a:ext uri="{FF2B5EF4-FFF2-40B4-BE49-F238E27FC236}">
                <a16:creationId xmlns:a16="http://schemas.microsoft.com/office/drawing/2014/main" id="{FBB9124E-D1EB-4540-B1E1-DF3CD388BB27}"/>
              </a:ext>
            </a:extLst>
          </p:cNvPr>
          <p:cNvSpPr>
            <a:spLocks noGrp="1"/>
          </p:cNvSpPr>
          <p:nvPr>
            <p:ph type="pic" sz="quarter" idx="17"/>
          </p:nvPr>
        </p:nvSpPr>
        <p:spPr>
          <a:xfrm>
            <a:off x="411480" y="3438144"/>
            <a:ext cx="3246120" cy="2688336"/>
          </a:xfrm>
        </p:spPr>
        <p:txBody>
          <a:bodyPr anchor="ctr"/>
          <a:lstStyle>
            <a:lvl1pPr algn="ctr">
              <a:buNone/>
              <a:defRPr/>
            </a:lvl1pPr>
          </a:lstStyle>
          <a:p>
            <a:r>
              <a:rPr lang="en-US"/>
              <a:t>Click icon to add picture</a:t>
            </a:r>
          </a:p>
        </p:txBody>
      </p:sp>
      <p:sp>
        <p:nvSpPr>
          <p:cNvPr id="18" name="Date Placeholder 17">
            <a:extLst>
              <a:ext uri="{FF2B5EF4-FFF2-40B4-BE49-F238E27FC236}">
                <a16:creationId xmlns:a16="http://schemas.microsoft.com/office/drawing/2014/main" id="{88171D0F-B23C-4DA9-9F5D-C5F480A4C5BE}"/>
              </a:ext>
            </a:extLst>
          </p:cNvPr>
          <p:cNvSpPr>
            <a:spLocks noGrp="1"/>
          </p:cNvSpPr>
          <p:nvPr>
            <p:ph type="dt" sz="half" idx="18"/>
          </p:nvPr>
        </p:nvSpPr>
        <p:spPr>
          <a:xfrm>
            <a:off x="905256" y="6356350"/>
            <a:ext cx="2743200" cy="365125"/>
          </a:xfrm>
        </p:spPr>
        <p:txBody>
          <a:bodyPr/>
          <a:lstStyle/>
          <a:p>
            <a:r>
              <a:rPr lang="en-US"/>
              <a:t>9/4/20XX</a:t>
            </a:r>
          </a:p>
        </p:txBody>
      </p:sp>
      <p:sp>
        <p:nvSpPr>
          <p:cNvPr id="19" name="Footer Placeholder 18">
            <a:extLst>
              <a:ext uri="{FF2B5EF4-FFF2-40B4-BE49-F238E27FC236}">
                <a16:creationId xmlns:a16="http://schemas.microsoft.com/office/drawing/2014/main" id="{69186A5E-A88B-4AD5-8730-E1679229BB98}"/>
              </a:ext>
            </a:extLst>
          </p:cNvPr>
          <p:cNvSpPr>
            <a:spLocks noGrp="1"/>
          </p:cNvSpPr>
          <p:nvPr>
            <p:ph type="ftr" sz="quarter" idx="19"/>
          </p:nvPr>
        </p:nvSpPr>
        <p:spPr/>
        <p:txBody>
          <a:bodyPr/>
          <a:lstStyle/>
          <a:p>
            <a:r>
              <a:rPr lang="en-US"/>
              <a:t>Presentation Title</a:t>
            </a:r>
          </a:p>
        </p:txBody>
      </p:sp>
      <p:sp>
        <p:nvSpPr>
          <p:cNvPr id="20" name="Slide Number Placeholder 19">
            <a:extLst>
              <a:ext uri="{FF2B5EF4-FFF2-40B4-BE49-F238E27FC236}">
                <a16:creationId xmlns:a16="http://schemas.microsoft.com/office/drawing/2014/main" id="{FDD4F609-6DE6-4637-A216-DB19D982FF19}"/>
              </a:ext>
            </a:extLst>
          </p:cNvPr>
          <p:cNvSpPr>
            <a:spLocks noGrp="1"/>
          </p:cNvSpPr>
          <p:nvPr>
            <p:ph type="sldNum" sz="quarter" idx="20"/>
          </p:nvPr>
        </p:nvSpPr>
        <p:spPr>
          <a:xfrm>
            <a:off x="8540496" y="6356350"/>
            <a:ext cx="2743200" cy="365125"/>
          </a:xfrm>
        </p:spPr>
        <p:txBody>
          <a:bodyPr/>
          <a:lstStyle/>
          <a:p>
            <a:fld id="{A65A5C87-DF58-40C8-B092-1DE63DB4547E}" type="slidenum">
              <a:rPr lang="en-US" smtClean="0"/>
              <a:t>‹#›</a:t>
            </a:fld>
            <a:endParaRPr lang="en-US"/>
          </a:p>
        </p:txBody>
      </p:sp>
      <p:sp>
        <p:nvSpPr>
          <p:cNvPr id="6" name="Rectangle 5">
            <a:extLst>
              <a:ext uri="{FF2B5EF4-FFF2-40B4-BE49-F238E27FC236}">
                <a16:creationId xmlns:a16="http://schemas.microsoft.com/office/drawing/2014/main" id="{525280B1-DD77-4ADB-A6FC-71309BCB66E1}"/>
              </a:ext>
            </a:extLst>
          </p:cNvPr>
          <p:cNvSpPr/>
          <p:nvPr userDrawn="1"/>
        </p:nvSpPr>
        <p:spPr>
          <a:xfrm>
            <a:off x="7792216" y="2185416"/>
            <a:ext cx="3683187"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Picture Placeholder 14">
            <a:extLst>
              <a:ext uri="{FF2B5EF4-FFF2-40B4-BE49-F238E27FC236}">
                <a16:creationId xmlns:a16="http://schemas.microsoft.com/office/drawing/2014/main" id="{6B8374DB-2C54-426F-9768-7B838BE1F98D}"/>
              </a:ext>
            </a:extLst>
          </p:cNvPr>
          <p:cNvSpPr>
            <a:spLocks noGrp="1"/>
          </p:cNvSpPr>
          <p:nvPr>
            <p:ph type="pic" sz="quarter" idx="21"/>
          </p:nvPr>
        </p:nvSpPr>
        <p:spPr>
          <a:xfrm>
            <a:off x="3767328" y="3438144"/>
            <a:ext cx="3246120" cy="2688336"/>
          </a:xfrm>
        </p:spPr>
        <p:txBody>
          <a:bodyPr anchor="ctr"/>
          <a:lstStyle>
            <a:lvl1pPr algn="ctr">
              <a:buNone/>
              <a:defRPr/>
            </a:lvl1pPr>
          </a:lstStyle>
          <a:p>
            <a:r>
              <a:rPr lang="en-US"/>
              <a:t>Click icon to add picture</a:t>
            </a:r>
          </a:p>
        </p:txBody>
      </p:sp>
      <p:sp>
        <p:nvSpPr>
          <p:cNvPr id="8" name="Text Placeholder 7">
            <a:extLst>
              <a:ext uri="{FF2B5EF4-FFF2-40B4-BE49-F238E27FC236}">
                <a16:creationId xmlns:a16="http://schemas.microsoft.com/office/drawing/2014/main" id="{A0D33A8D-B0BB-4920-AAC4-6EE9952AA556}"/>
              </a:ext>
            </a:extLst>
          </p:cNvPr>
          <p:cNvSpPr>
            <a:spLocks noGrp="1"/>
          </p:cNvSpPr>
          <p:nvPr>
            <p:ph type="body" sz="quarter" idx="22"/>
          </p:nvPr>
        </p:nvSpPr>
        <p:spPr>
          <a:xfrm>
            <a:off x="7772400" y="3099816"/>
            <a:ext cx="3721100" cy="447675"/>
          </a:xfrm>
        </p:spPr>
        <p:txBody>
          <a:bodyPr/>
          <a:lstStyle>
            <a:lvl1pPr marL="0" indent="0">
              <a:buNone/>
              <a:defRPr sz="1600"/>
            </a:lvl1pPr>
          </a:lstStyle>
          <a:p>
            <a:pPr lvl="0"/>
            <a:r>
              <a:rPr lang="en-US"/>
              <a:t>Click to edit Master text styles</a:t>
            </a:r>
          </a:p>
        </p:txBody>
      </p:sp>
      <p:sp>
        <p:nvSpPr>
          <p:cNvPr id="21" name="Text Placeholder 7">
            <a:extLst>
              <a:ext uri="{FF2B5EF4-FFF2-40B4-BE49-F238E27FC236}">
                <a16:creationId xmlns:a16="http://schemas.microsoft.com/office/drawing/2014/main" id="{FC2F80E1-DA5D-4EBA-BDBC-FFD24776ED07}"/>
              </a:ext>
            </a:extLst>
          </p:cNvPr>
          <p:cNvSpPr>
            <a:spLocks noGrp="1"/>
          </p:cNvSpPr>
          <p:nvPr>
            <p:ph type="body" sz="quarter" idx="23"/>
          </p:nvPr>
        </p:nvSpPr>
        <p:spPr>
          <a:xfrm>
            <a:off x="7772400" y="4215384"/>
            <a:ext cx="3721100" cy="447675"/>
          </a:xfrm>
        </p:spPr>
        <p:txBody>
          <a:bodyPr/>
          <a:lstStyle>
            <a:lvl1pPr marL="0" indent="0">
              <a:buNone/>
              <a:defRPr sz="1600"/>
            </a:lvl1pPr>
          </a:lstStyle>
          <a:p>
            <a:pPr lvl="0"/>
            <a:r>
              <a:rPr lang="en-US"/>
              <a:t>Click to edit Master text styles</a:t>
            </a:r>
          </a:p>
        </p:txBody>
      </p:sp>
      <p:sp>
        <p:nvSpPr>
          <p:cNvPr id="22" name="Text Placeholder 7">
            <a:extLst>
              <a:ext uri="{FF2B5EF4-FFF2-40B4-BE49-F238E27FC236}">
                <a16:creationId xmlns:a16="http://schemas.microsoft.com/office/drawing/2014/main" id="{536A3E74-5D94-4FE5-A5F8-7DA032AD48AF}"/>
              </a:ext>
            </a:extLst>
          </p:cNvPr>
          <p:cNvSpPr>
            <a:spLocks noGrp="1"/>
          </p:cNvSpPr>
          <p:nvPr>
            <p:ph type="body" sz="quarter" idx="24"/>
          </p:nvPr>
        </p:nvSpPr>
        <p:spPr>
          <a:xfrm>
            <a:off x="7772400" y="5321808"/>
            <a:ext cx="3721100" cy="447675"/>
          </a:xfrm>
        </p:spPr>
        <p:txBody>
          <a:bodyPr/>
          <a:lstStyle>
            <a:lvl1pPr marL="0" indent="0">
              <a:buNone/>
              <a:defRPr sz="1600"/>
            </a:lvl1pPr>
          </a:lstStyle>
          <a:p>
            <a:pPr lvl="0"/>
            <a:r>
              <a:rPr lang="en-US"/>
              <a:t>Click to edit Master text styles</a:t>
            </a:r>
          </a:p>
        </p:txBody>
      </p:sp>
      <p:sp>
        <p:nvSpPr>
          <p:cNvPr id="23" name="Picture Placeholder 14">
            <a:extLst>
              <a:ext uri="{FF2B5EF4-FFF2-40B4-BE49-F238E27FC236}">
                <a16:creationId xmlns:a16="http://schemas.microsoft.com/office/drawing/2014/main" id="{A36D2011-9E99-44AA-8612-4EEBAAA5D036}"/>
              </a:ext>
            </a:extLst>
          </p:cNvPr>
          <p:cNvSpPr>
            <a:spLocks noGrp="1"/>
          </p:cNvSpPr>
          <p:nvPr>
            <p:ph type="pic" sz="quarter" idx="25" hasCustomPrompt="1"/>
          </p:nvPr>
        </p:nvSpPr>
        <p:spPr>
          <a:xfrm>
            <a:off x="7772400" y="2532888"/>
            <a:ext cx="457200" cy="457200"/>
          </a:xfrm>
        </p:spPr>
        <p:txBody>
          <a:bodyPr anchor="ctr"/>
          <a:lstStyle>
            <a:lvl1pPr algn="ctr">
              <a:buNone/>
              <a:defRPr sz="900"/>
            </a:lvl1pPr>
          </a:lstStyle>
          <a:p>
            <a:r>
              <a:rPr lang="en-US"/>
              <a:t>Icon</a:t>
            </a:r>
          </a:p>
        </p:txBody>
      </p:sp>
      <p:sp>
        <p:nvSpPr>
          <p:cNvPr id="24" name="Picture Placeholder 14">
            <a:extLst>
              <a:ext uri="{FF2B5EF4-FFF2-40B4-BE49-F238E27FC236}">
                <a16:creationId xmlns:a16="http://schemas.microsoft.com/office/drawing/2014/main" id="{80B0958E-0709-4604-ADAF-A6137275F31B}"/>
              </a:ext>
            </a:extLst>
          </p:cNvPr>
          <p:cNvSpPr>
            <a:spLocks noGrp="1"/>
          </p:cNvSpPr>
          <p:nvPr>
            <p:ph type="pic" sz="quarter" idx="26" hasCustomPrompt="1"/>
          </p:nvPr>
        </p:nvSpPr>
        <p:spPr>
          <a:xfrm>
            <a:off x="7772400" y="3630168"/>
            <a:ext cx="457200" cy="457200"/>
          </a:xfrm>
        </p:spPr>
        <p:txBody>
          <a:bodyPr anchor="ctr"/>
          <a:lstStyle>
            <a:lvl1pPr algn="ctr">
              <a:buNone/>
              <a:defRPr sz="900"/>
            </a:lvl1pPr>
          </a:lstStyle>
          <a:p>
            <a:r>
              <a:rPr lang="en-US"/>
              <a:t>Icon</a:t>
            </a:r>
          </a:p>
        </p:txBody>
      </p:sp>
      <p:sp>
        <p:nvSpPr>
          <p:cNvPr id="25" name="Picture Placeholder 14">
            <a:extLst>
              <a:ext uri="{FF2B5EF4-FFF2-40B4-BE49-F238E27FC236}">
                <a16:creationId xmlns:a16="http://schemas.microsoft.com/office/drawing/2014/main" id="{F4A09204-1398-472F-B713-0AD49188773D}"/>
              </a:ext>
            </a:extLst>
          </p:cNvPr>
          <p:cNvSpPr>
            <a:spLocks noGrp="1"/>
          </p:cNvSpPr>
          <p:nvPr>
            <p:ph type="pic" sz="quarter" idx="27" hasCustomPrompt="1"/>
          </p:nvPr>
        </p:nvSpPr>
        <p:spPr>
          <a:xfrm>
            <a:off x="7772400" y="4754880"/>
            <a:ext cx="457200" cy="457200"/>
          </a:xfrm>
        </p:spPr>
        <p:txBody>
          <a:bodyPr anchor="ctr"/>
          <a:lstStyle>
            <a:lvl1pPr algn="ctr">
              <a:buNone/>
              <a:defRPr sz="900"/>
            </a:lvl1pPr>
          </a:lstStyle>
          <a:p>
            <a:r>
              <a:rPr lang="en-US"/>
              <a:t>Icon</a:t>
            </a:r>
          </a:p>
        </p:txBody>
      </p:sp>
    </p:spTree>
    <p:extLst>
      <p:ext uri="{BB962C8B-B14F-4D97-AF65-F5344CB8AC3E}">
        <p14:creationId xmlns:p14="http://schemas.microsoft.com/office/powerpoint/2010/main" val="1207569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DE9F2-EC6E-DF18-70F6-F9BFBF3730D9}"/>
              </a:ext>
            </a:extLst>
          </p:cNvPr>
          <p:cNvSpPr>
            <a:spLocks noGrp="1"/>
          </p:cNvSpPr>
          <p:nvPr>
            <p:ph type="ctrTitle" hasCustomPrompt="1"/>
          </p:nvPr>
        </p:nvSpPr>
        <p:spPr>
          <a:xfrm>
            <a:off x="3071972" y="2424701"/>
            <a:ext cx="8661115" cy="1085262"/>
          </a:xfrm>
        </p:spPr>
        <p:txBody>
          <a:bodyPr anchor="ctr">
            <a:normAutofit/>
          </a:bodyPr>
          <a:lstStyle>
            <a:lvl1pPr algn="l">
              <a:defRPr sz="4400">
                <a:solidFill>
                  <a:schemeClr val="tx1"/>
                </a:solidFill>
              </a:defRPr>
            </a:lvl1pPr>
          </a:lstStyle>
          <a:p>
            <a:r>
              <a:rPr lang="en-US"/>
              <a:t>Presentation Title</a:t>
            </a:r>
          </a:p>
        </p:txBody>
      </p:sp>
      <p:sp>
        <p:nvSpPr>
          <p:cNvPr id="3" name="Subtitle 2">
            <a:extLst>
              <a:ext uri="{FF2B5EF4-FFF2-40B4-BE49-F238E27FC236}">
                <a16:creationId xmlns:a16="http://schemas.microsoft.com/office/drawing/2014/main" id="{8D87A081-CD1B-260A-31E9-7410C4682600}"/>
              </a:ext>
            </a:extLst>
          </p:cNvPr>
          <p:cNvSpPr>
            <a:spLocks noGrp="1"/>
          </p:cNvSpPr>
          <p:nvPr>
            <p:ph type="subTitle" idx="1" hasCustomPrompt="1"/>
          </p:nvPr>
        </p:nvSpPr>
        <p:spPr>
          <a:xfrm>
            <a:off x="3071972" y="3681166"/>
            <a:ext cx="8727304" cy="384335"/>
          </a:xfrm>
        </p:spPr>
        <p:txBody>
          <a:bodyPr>
            <a:noAutofit/>
          </a:bodyPr>
          <a:lstStyle>
            <a:lvl1pPr marL="0" indent="0" algn="l">
              <a:buNone/>
              <a:defRPr sz="2800" b="1" i="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p>
        </p:txBody>
      </p:sp>
      <p:sp>
        <p:nvSpPr>
          <p:cNvPr id="11" name="Text Placeholder 10">
            <a:extLst>
              <a:ext uri="{FF2B5EF4-FFF2-40B4-BE49-F238E27FC236}">
                <a16:creationId xmlns:a16="http://schemas.microsoft.com/office/drawing/2014/main" id="{C2F158E4-2324-0811-5574-1C3CE271FA1D}"/>
              </a:ext>
            </a:extLst>
          </p:cNvPr>
          <p:cNvSpPr>
            <a:spLocks noGrp="1"/>
          </p:cNvSpPr>
          <p:nvPr>
            <p:ph type="body" sz="quarter" idx="10" hasCustomPrompt="1"/>
          </p:nvPr>
        </p:nvSpPr>
        <p:spPr>
          <a:xfrm>
            <a:off x="3071971" y="4094851"/>
            <a:ext cx="8727305" cy="384336"/>
          </a:xfrm>
        </p:spPr>
        <p:txBody>
          <a:bodyPr>
            <a:normAutofit/>
          </a:bodyPr>
          <a:lstStyle>
            <a:lvl1pPr marL="0" indent="0">
              <a:buNone/>
              <a:defRPr sz="2400" i="1">
                <a:solidFill>
                  <a:schemeClr val="tx1"/>
                </a:solidFill>
              </a:defRPr>
            </a:lvl1pPr>
          </a:lstStyle>
          <a:p>
            <a:pPr lvl="0"/>
            <a:r>
              <a:rPr lang="en-US"/>
              <a:t>Presenter Title</a:t>
            </a:r>
          </a:p>
        </p:txBody>
      </p:sp>
    </p:spTree>
    <p:extLst>
      <p:ext uri="{BB962C8B-B14F-4D97-AF65-F5344CB8AC3E}">
        <p14:creationId xmlns:p14="http://schemas.microsoft.com/office/powerpoint/2010/main" val="1191421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Master Sty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8A5C8-EE87-8BDF-5BED-BC831DF9BEA3}"/>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4B1831-6264-A85E-4FA7-FB2F39CE2386}"/>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9838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is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6D18FB3-1A37-592A-F8A1-6D35046A6576}"/>
              </a:ext>
            </a:extLst>
          </p:cNvPr>
          <p:cNvSpPr txBox="1"/>
          <p:nvPr userDrawn="1"/>
        </p:nvSpPr>
        <p:spPr>
          <a:xfrm>
            <a:off x="2801473" y="1914000"/>
            <a:ext cx="6490447" cy="830997"/>
          </a:xfrm>
          <a:prstGeom prst="rect">
            <a:avLst/>
          </a:prstGeom>
          <a:noFill/>
        </p:spPr>
        <p:txBody>
          <a:bodyPr wrap="square" rtlCol="0">
            <a:spAutoFit/>
          </a:bodyPr>
          <a:lstStyle/>
          <a:p>
            <a:pPr algn="ctr"/>
            <a:r>
              <a:rPr lang="en-US" sz="4800" b="1">
                <a:solidFill>
                  <a:schemeClr val="bg1"/>
                </a:solidFill>
              </a:rPr>
              <a:t>Mission</a:t>
            </a:r>
          </a:p>
        </p:txBody>
      </p:sp>
      <p:sp>
        <p:nvSpPr>
          <p:cNvPr id="4" name="TextBox 3">
            <a:extLst>
              <a:ext uri="{FF2B5EF4-FFF2-40B4-BE49-F238E27FC236}">
                <a16:creationId xmlns:a16="http://schemas.microsoft.com/office/drawing/2014/main" id="{6CDDF431-3BE3-4437-16D6-7D974F707D3C}"/>
              </a:ext>
            </a:extLst>
          </p:cNvPr>
          <p:cNvSpPr txBox="1"/>
          <p:nvPr userDrawn="1"/>
        </p:nvSpPr>
        <p:spPr>
          <a:xfrm>
            <a:off x="2115671" y="3446898"/>
            <a:ext cx="7906870" cy="1421928"/>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chemeClr val="bg1"/>
                </a:solidFill>
                <a:effectLst/>
                <a:uLnTx/>
                <a:uFillTx/>
                <a:latin typeface="Trebuchet MS" panose="020B0603020202020204"/>
                <a:ea typeface="+mn-ea"/>
                <a:cs typeface="+mn-cs"/>
              </a:rPr>
              <a:t>To eliminate underlying causes of health inequities, transform systems, and enable individuals and communities to thrive.</a:t>
            </a:r>
          </a:p>
        </p:txBody>
      </p:sp>
      <p:sp>
        <p:nvSpPr>
          <p:cNvPr id="5" name="Rectangle 4">
            <a:extLst>
              <a:ext uri="{FF2B5EF4-FFF2-40B4-BE49-F238E27FC236}">
                <a16:creationId xmlns:a16="http://schemas.microsoft.com/office/drawing/2014/main" id="{B08C768F-0928-D286-7967-FF2F97410E6D}"/>
              </a:ext>
            </a:extLst>
          </p:cNvPr>
          <p:cNvSpPr/>
          <p:nvPr userDrawn="1"/>
        </p:nvSpPr>
        <p:spPr>
          <a:xfrm>
            <a:off x="1353670" y="3030071"/>
            <a:ext cx="9484660" cy="80682"/>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833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re Valu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6D18FB3-1A37-592A-F8A1-6D35046A6576}"/>
              </a:ext>
            </a:extLst>
          </p:cNvPr>
          <p:cNvSpPr txBox="1"/>
          <p:nvPr userDrawn="1"/>
        </p:nvSpPr>
        <p:spPr>
          <a:xfrm>
            <a:off x="2801473" y="1914000"/>
            <a:ext cx="6490447" cy="830997"/>
          </a:xfrm>
          <a:prstGeom prst="rect">
            <a:avLst/>
          </a:prstGeom>
          <a:noFill/>
        </p:spPr>
        <p:txBody>
          <a:bodyPr wrap="square" rtlCol="0">
            <a:spAutoFit/>
          </a:bodyPr>
          <a:lstStyle/>
          <a:p>
            <a:pPr algn="ctr"/>
            <a:r>
              <a:rPr lang="en-US" sz="4800" b="1">
                <a:solidFill>
                  <a:schemeClr val="bg1"/>
                </a:solidFill>
              </a:rPr>
              <a:t>Core Values</a:t>
            </a:r>
          </a:p>
        </p:txBody>
      </p:sp>
      <p:sp>
        <p:nvSpPr>
          <p:cNvPr id="4" name="TextBox 3">
            <a:extLst>
              <a:ext uri="{FF2B5EF4-FFF2-40B4-BE49-F238E27FC236}">
                <a16:creationId xmlns:a16="http://schemas.microsoft.com/office/drawing/2014/main" id="{6CDDF431-3BE3-4437-16D6-7D974F707D3C}"/>
              </a:ext>
            </a:extLst>
          </p:cNvPr>
          <p:cNvSpPr txBox="1"/>
          <p:nvPr userDrawn="1"/>
        </p:nvSpPr>
        <p:spPr>
          <a:xfrm>
            <a:off x="865080" y="5370185"/>
            <a:ext cx="1704144" cy="4247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chemeClr val="bg1"/>
                </a:solidFill>
                <a:effectLst/>
                <a:uLnTx/>
                <a:uFillTx/>
                <a:latin typeface="Trebuchet MS" panose="020B0603020202020204"/>
                <a:ea typeface="+mn-ea"/>
                <a:cs typeface="+mn-cs"/>
              </a:rPr>
              <a:t>Equity</a:t>
            </a:r>
          </a:p>
        </p:txBody>
      </p:sp>
      <p:sp>
        <p:nvSpPr>
          <p:cNvPr id="5" name="Rectangle 4">
            <a:extLst>
              <a:ext uri="{FF2B5EF4-FFF2-40B4-BE49-F238E27FC236}">
                <a16:creationId xmlns:a16="http://schemas.microsoft.com/office/drawing/2014/main" id="{B08C768F-0928-D286-7967-FF2F97410E6D}"/>
              </a:ext>
            </a:extLst>
          </p:cNvPr>
          <p:cNvSpPr/>
          <p:nvPr userDrawn="1"/>
        </p:nvSpPr>
        <p:spPr>
          <a:xfrm>
            <a:off x="1353670" y="3030071"/>
            <a:ext cx="9484660" cy="80682"/>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DEC1015-CE95-7A56-8BEB-F75A47124DCE}"/>
              </a:ext>
            </a:extLst>
          </p:cNvPr>
          <p:cNvSpPr txBox="1"/>
          <p:nvPr userDrawn="1"/>
        </p:nvSpPr>
        <p:spPr>
          <a:xfrm>
            <a:off x="3682150" y="5370185"/>
            <a:ext cx="1781830" cy="4247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chemeClr val="bg1"/>
                </a:solidFill>
                <a:effectLst/>
                <a:uLnTx/>
                <a:uFillTx/>
                <a:latin typeface="Trebuchet MS" panose="020B0603020202020204"/>
                <a:ea typeface="+mn-ea"/>
                <a:cs typeface="+mn-cs"/>
              </a:rPr>
              <a:t>Integrity</a:t>
            </a:r>
          </a:p>
        </p:txBody>
      </p:sp>
      <p:sp>
        <p:nvSpPr>
          <p:cNvPr id="15" name="TextBox 14">
            <a:extLst>
              <a:ext uri="{FF2B5EF4-FFF2-40B4-BE49-F238E27FC236}">
                <a16:creationId xmlns:a16="http://schemas.microsoft.com/office/drawing/2014/main" id="{997DB74F-8D4F-04D4-D5DC-DAC25ED2F8D6}"/>
              </a:ext>
            </a:extLst>
          </p:cNvPr>
          <p:cNvSpPr txBox="1"/>
          <p:nvPr userDrawn="1"/>
        </p:nvSpPr>
        <p:spPr>
          <a:xfrm>
            <a:off x="6508707" y="5370511"/>
            <a:ext cx="1781830" cy="4247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chemeClr val="bg1"/>
                </a:solidFill>
                <a:effectLst/>
                <a:uLnTx/>
                <a:uFillTx/>
                <a:latin typeface="Trebuchet MS" panose="020B0603020202020204"/>
                <a:ea typeface="+mn-ea"/>
                <a:cs typeface="+mn-cs"/>
              </a:rPr>
              <a:t>Humility</a:t>
            </a:r>
          </a:p>
        </p:txBody>
      </p:sp>
      <p:sp>
        <p:nvSpPr>
          <p:cNvPr id="16" name="TextBox 15">
            <a:extLst>
              <a:ext uri="{FF2B5EF4-FFF2-40B4-BE49-F238E27FC236}">
                <a16:creationId xmlns:a16="http://schemas.microsoft.com/office/drawing/2014/main" id="{68031A1E-274C-614E-09DA-6D8E4CC01D7A}"/>
              </a:ext>
            </a:extLst>
          </p:cNvPr>
          <p:cNvSpPr txBox="1"/>
          <p:nvPr userDrawn="1"/>
        </p:nvSpPr>
        <p:spPr>
          <a:xfrm>
            <a:off x="8985050" y="5370511"/>
            <a:ext cx="2542013" cy="4247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chemeClr val="bg1"/>
                </a:solidFill>
                <a:effectLst/>
                <a:uLnTx/>
                <a:uFillTx/>
                <a:latin typeface="Trebuchet MS" panose="020B0603020202020204"/>
                <a:ea typeface="+mn-ea"/>
                <a:cs typeface="+mn-cs"/>
              </a:rPr>
              <a:t>Commitment</a:t>
            </a:r>
          </a:p>
        </p:txBody>
      </p:sp>
      <p:pic>
        <p:nvPicPr>
          <p:cNvPr id="18" name="Picture 17" descr="A yellow circle with black lines&#10;&#10;Description automatically generated">
            <a:extLst>
              <a:ext uri="{FF2B5EF4-FFF2-40B4-BE49-F238E27FC236}">
                <a16:creationId xmlns:a16="http://schemas.microsoft.com/office/drawing/2014/main" id="{96781AC7-C55D-4875-EF54-2AF30A56A0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8156" y="3713584"/>
            <a:ext cx="1578265" cy="1578265"/>
          </a:xfrm>
          <a:prstGeom prst="rect">
            <a:avLst/>
          </a:prstGeom>
        </p:spPr>
      </p:pic>
      <p:pic>
        <p:nvPicPr>
          <p:cNvPr id="20" name="Picture 19" descr="A yellow circle with a black background&#10;&#10;Description automatically generated">
            <a:extLst>
              <a:ext uri="{FF2B5EF4-FFF2-40B4-BE49-F238E27FC236}">
                <a16:creationId xmlns:a16="http://schemas.microsoft.com/office/drawing/2014/main" id="{BF9A803B-67B2-C36C-C2AE-912781DAA6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49833" y="3702147"/>
            <a:ext cx="1578265" cy="1578265"/>
          </a:xfrm>
          <a:prstGeom prst="rect">
            <a:avLst/>
          </a:prstGeom>
        </p:spPr>
      </p:pic>
      <p:pic>
        <p:nvPicPr>
          <p:cNvPr id="22" name="Picture 21" descr="A group of people in a circle&#10;&#10;Description automatically generated">
            <a:extLst>
              <a:ext uri="{FF2B5EF4-FFF2-40B4-BE49-F238E27FC236}">
                <a16:creationId xmlns:a16="http://schemas.microsoft.com/office/drawing/2014/main" id="{BA343ACE-B2A2-3133-E011-52FAC14C552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76906" y="3711235"/>
            <a:ext cx="1578265" cy="1578265"/>
          </a:xfrm>
          <a:prstGeom prst="rect">
            <a:avLst/>
          </a:prstGeom>
        </p:spPr>
      </p:pic>
      <p:pic>
        <p:nvPicPr>
          <p:cNvPr id="24" name="Picture 23" descr="A yellow circle with a flag on top of a mountain&#10;&#10;Description automatically generated">
            <a:extLst>
              <a:ext uri="{FF2B5EF4-FFF2-40B4-BE49-F238E27FC236}">
                <a16:creationId xmlns:a16="http://schemas.microsoft.com/office/drawing/2014/main" id="{18CEF18E-A359-4514-6B31-E27E308C6F3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466923" y="3708961"/>
            <a:ext cx="1578265" cy="1578265"/>
          </a:xfrm>
          <a:prstGeom prst="rect">
            <a:avLst/>
          </a:prstGeom>
        </p:spPr>
      </p:pic>
    </p:spTree>
    <p:extLst>
      <p:ext uri="{BB962C8B-B14F-4D97-AF65-F5344CB8AC3E}">
        <p14:creationId xmlns:p14="http://schemas.microsoft.com/office/powerpoint/2010/main" val="3317146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6D18FB3-1A37-592A-F8A1-6D35046A6576}"/>
              </a:ext>
            </a:extLst>
          </p:cNvPr>
          <p:cNvSpPr txBox="1"/>
          <p:nvPr userDrawn="1"/>
        </p:nvSpPr>
        <p:spPr>
          <a:xfrm>
            <a:off x="2801473" y="1914000"/>
            <a:ext cx="6490447" cy="830997"/>
          </a:xfrm>
          <a:prstGeom prst="rect">
            <a:avLst/>
          </a:prstGeom>
          <a:noFill/>
        </p:spPr>
        <p:txBody>
          <a:bodyPr wrap="square" rtlCol="0">
            <a:spAutoFit/>
          </a:bodyPr>
          <a:lstStyle/>
          <a:p>
            <a:pPr algn="ctr"/>
            <a:r>
              <a:rPr lang="en-US" sz="4800" b="1">
                <a:solidFill>
                  <a:schemeClr val="bg1"/>
                </a:solidFill>
              </a:rPr>
              <a:t>Vision</a:t>
            </a:r>
          </a:p>
        </p:txBody>
      </p:sp>
      <p:sp>
        <p:nvSpPr>
          <p:cNvPr id="4" name="TextBox 3">
            <a:extLst>
              <a:ext uri="{FF2B5EF4-FFF2-40B4-BE49-F238E27FC236}">
                <a16:creationId xmlns:a16="http://schemas.microsoft.com/office/drawing/2014/main" id="{6CDDF431-3BE3-4437-16D6-7D974F707D3C}"/>
              </a:ext>
            </a:extLst>
          </p:cNvPr>
          <p:cNvSpPr txBox="1"/>
          <p:nvPr userDrawn="1"/>
        </p:nvSpPr>
        <p:spPr>
          <a:xfrm>
            <a:off x="2115671" y="3446898"/>
            <a:ext cx="7906870" cy="1421928"/>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chemeClr val="bg1"/>
                </a:solidFill>
                <a:effectLst/>
                <a:uLnTx/>
                <a:uFillTx/>
                <a:latin typeface="Trebuchet MS" panose="020B0603020202020204"/>
                <a:ea typeface="+mn-ea"/>
                <a:cs typeface="+mn-cs"/>
              </a:rPr>
              <a:t>Missourians from all backgrounds will have a fair and just opportunity to live their healthiest lives.</a:t>
            </a:r>
          </a:p>
        </p:txBody>
      </p:sp>
      <p:sp>
        <p:nvSpPr>
          <p:cNvPr id="5" name="Rectangle 4">
            <a:extLst>
              <a:ext uri="{FF2B5EF4-FFF2-40B4-BE49-F238E27FC236}">
                <a16:creationId xmlns:a16="http://schemas.microsoft.com/office/drawing/2014/main" id="{B08C768F-0928-D286-7967-FF2F97410E6D}"/>
              </a:ext>
            </a:extLst>
          </p:cNvPr>
          <p:cNvSpPr/>
          <p:nvPr userDrawn="1"/>
        </p:nvSpPr>
        <p:spPr>
          <a:xfrm>
            <a:off x="1353670" y="3030071"/>
            <a:ext cx="9484660" cy="80682"/>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0111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b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6D18FB3-1A37-592A-F8A1-6D35046A6576}"/>
              </a:ext>
            </a:extLst>
          </p:cNvPr>
          <p:cNvSpPr txBox="1"/>
          <p:nvPr userDrawn="1"/>
        </p:nvSpPr>
        <p:spPr>
          <a:xfrm>
            <a:off x="1065465" y="1483695"/>
            <a:ext cx="9792127" cy="2308324"/>
          </a:xfrm>
          <a:prstGeom prst="rect">
            <a:avLst/>
          </a:prstGeom>
          <a:noFill/>
        </p:spPr>
        <p:txBody>
          <a:bodyPr wrap="square" rtlCol="0">
            <a:spAutoFit/>
          </a:bodyPr>
          <a:lstStyle/>
          <a:p>
            <a:pPr algn="ctr"/>
            <a:r>
              <a:rPr lang="en-US" sz="2400" b="1">
                <a:solidFill>
                  <a:schemeClr val="bg1"/>
                </a:solidFill>
              </a:rPr>
              <a:t>Working in partnership with communities and nonprofits, Missouri Foundation for Health is transforming systems to eliminate inequities within all aspects of health and addressing the social and economic factors that shape health outcomes.</a:t>
            </a:r>
          </a:p>
          <a:p>
            <a:pPr algn="ctr"/>
            <a:endParaRPr lang="en-US" sz="2400" b="1">
              <a:solidFill>
                <a:schemeClr val="bg1"/>
              </a:solidFill>
            </a:endParaRPr>
          </a:p>
          <a:p>
            <a:pPr algn="ctr"/>
            <a:r>
              <a:rPr lang="en-US" sz="2400" b="0">
                <a:solidFill>
                  <a:schemeClr val="bg1"/>
                </a:solidFill>
              </a:rPr>
              <a:t>The Foundation is building a more equitable future through:</a:t>
            </a:r>
          </a:p>
        </p:txBody>
      </p:sp>
      <p:sp>
        <p:nvSpPr>
          <p:cNvPr id="4" name="TextBox 3">
            <a:extLst>
              <a:ext uri="{FF2B5EF4-FFF2-40B4-BE49-F238E27FC236}">
                <a16:creationId xmlns:a16="http://schemas.microsoft.com/office/drawing/2014/main" id="{6CDDF431-3BE3-4437-16D6-7D974F707D3C}"/>
              </a:ext>
            </a:extLst>
          </p:cNvPr>
          <p:cNvSpPr txBox="1"/>
          <p:nvPr userDrawn="1"/>
        </p:nvSpPr>
        <p:spPr>
          <a:xfrm>
            <a:off x="294714" y="5704107"/>
            <a:ext cx="2408144" cy="3693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chemeClr val="bg1"/>
                </a:solidFill>
                <a:effectLst/>
                <a:uLnTx/>
                <a:uFillTx/>
                <a:latin typeface="Trebuchet MS" panose="020B0603020202020204"/>
                <a:ea typeface="+mn-ea"/>
                <a:cs typeface="+mn-cs"/>
              </a:rPr>
              <a:t>collaboration</a:t>
            </a:r>
          </a:p>
        </p:txBody>
      </p:sp>
      <p:sp>
        <p:nvSpPr>
          <p:cNvPr id="14" name="TextBox 13">
            <a:extLst>
              <a:ext uri="{FF2B5EF4-FFF2-40B4-BE49-F238E27FC236}">
                <a16:creationId xmlns:a16="http://schemas.microsoft.com/office/drawing/2014/main" id="{BDEC1015-CE95-7A56-8BEB-F75A47124DCE}"/>
              </a:ext>
            </a:extLst>
          </p:cNvPr>
          <p:cNvSpPr txBox="1"/>
          <p:nvPr userDrawn="1"/>
        </p:nvSpPr>
        <p:spPr>
          <a:xfrm>
            <a:off x="3363896" y="5704108"/>
            <a:ext cx="1970102" cy="3693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chemeClr val="bg1"/>
                </a:solidFill>
                <a:effectLst/>
                <a:uLnTx/>
                <a:uFillTx/>
                <a:latin typeface="Trebuchet MS" panose="020B0603020202020204"/>
                <a:ea typeface="+mn-ea"/>
                <a:cs typeface="+mn-cs"/>
              </a:rPr>
              <a:t>convening</a:t>
            </a:r>
          </a:p>
        </p:txBody>
      </p:sp>
      <p:sp>
        <p:nvSpPr>
          <p:cNvPr id="15" name="TextBox 14">
            <a:extLst>
              <a:ext uri="{FF2B5EF4-FFF2-40B4-BE49-F238E27FC236}">
                <a16:creationId xmlns:a16="http://schemas.microsoft.com/office/drawing/2014/main" id="{997DB74F-8D4F-04D4-D5DC-DAC25ED2F8D6}"/>
              </a:ext>
            </a:extLst>
          </p:cNvPr>
          <p:cNvSpPr txBox="1"/>
          <p:nvPr userDrawn="1"/>
        </p:nvSpPr>
        <p:spPr>
          <a:xfrm>
            <a:off x="5919791" y="5704107"/>
            <a:ext cx="2745862" cy="3693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chemeClr val="bg1"/>
                </a:solidFill>
                <a:effectLst/>
                <a:uLnTx/>
                <a:uFillTx/>
                <a:latin typeface="Trebuchet MS" panose="020B0603020202020204"/>
                <a:ea typeface="+mn-ea"/>
                <a:cs typeface="+mn-cs"/>
              </a:rPr>
              <a:t>knowledge sharing</a:t>
            </a:r>
          </a:p>
        </p:txBody>
      </p:sp>
      <p:sp>
        <p:nvSpPr>
          <p:cNvPr id="16" name="TextBox 15">
            <a:extLst>
              <a:ext uri="{FF2B5EF4-FFF2-40B4-BE49-F238E27FC236}">
                <a16:creationId xmlns:a16="http://schemas.microsoft.com/office/drawing/2014/main" id="{68031A1E-274C-614E-09DA-6D8E4CC01D7A}"/>
              </a:ext>
            </a:extLst>
          </p:cNvPr>
          <p:cNvSpPr txBox="1"/>
          <p:nvPr userDrawn="1"/>
        </p:nvSpPr>
        <p:spPr>
          <a:xfrm>
            <a:off x="8700833" y="5685484"/>
            <a:ext cx="3139719" cy="3693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chemeClr val="bg1"/>
                </a:solidFill>
                <a:effectLst/>
                <a:uLnTx/>
                <a:uFillTx/>
                <a:latin typeface="Trebuchet MS" panose="020B0603020202020204"/>
                <a:ea typeface="+mn-ea"/>
                <a:cs typeface="+mn-cs"/>
              </a:rPr>
              <a:t>strategic investments</a:t>
            </a:r>
          </a:p>
        </p:txBody>
      </p:sp>
      <p:pic>
        <p:nvPicPr>
          <p:cNvPr id="12" name="Picture 11" descr="A yellow circle with black and white hands shaking&#10;&#10;Description automatically generated">
            <a:extLst>
              <a:ext uri="{FF2B5EF4-FFF2-40B4-BE49-F238E27FC236}">
                <a16:creationId xmlns:a16="http://schemas.microsoft.com/office/drawing/2014/main" id="{2B53DD9A-0649-8179-F471-FA463FF9E7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9447" y="4003367"/>
            <a:ext cx="1624450" cy="1624450"/>
          </a:xfrm>
          <a:prstGeom prst="rect">
            <a:avLst/>
          </a:prstGeom>
        </p:spPr>
      </p:pic>
      <p:pic>
        <p:nvPicPr>
          <p:cNvPr id="18" name="Picture 17" descr="A yellow circle with black lines on it&#10;&#10;Description automatically generated">
            <a:extLst>
              <a:ext uri="{FF2B5EF4-FFF2-40B4-BE49-F238E27FC236}">
                <a16:creationId xmlns:a16="http://schemas.microsoft.com/office/drawing/2014/main" id="{7F2334D2-D3ED-0509-85F4-ED06E60ADEA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36722" y="3991722"/>
            <a:ext cx="1624450" cy="1624450"/>
          </a:xfrm>
          <a:prstGeom prst="rect">
            <a:avLst/>
          </a:prstGeom>
        </p:spPr>
      </p:pic>
      <p:pic>
        <p:nvPicPr>
          <p:cNvPr id="20" name="Picture 19" descr="A yellow circle with a person pointing at a white board&#10;&#10;Description automatically generated">
            <a:extLst>
              <a:ext uri="{FF2B5EF4-FFF2-40B4-BE49-F238E27FC236}">
                <a16:creationId xmlns:a16="http://schemas.microsoft.com/office/drawing/2014/main" id="{86513FDF-DBCB-8834-4BF1-989A8CA4BA6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457735" y="4003367"/>
            <a:ext cx="1624450" cy="1624450"/>
          </a:xfrm>
          <a:prstGeom prst="rect">
            <a:avLst/>
          </a:prstGeom>
        </p:spPr>
      </p:pic>
      <p:pic>
        <p:nvPicPr>
          <p:cNvPr id="22" name="Picture 21" descr="A yellow circle with a black and white piggy bank&#10;&#10;Description automatically generated">
            <a:extLst>
              <a:ext uri="{FF2B5EF4-FFF2-40B4-BE49-F238E27FC236}">
                <a16:creationId xmlns:a16="http://schemas.microsoft.com/office/drawing/2014/main" id="{A407D808-BCAA-8083-2163-3B5E48B4DF3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78748" y="3991722"/>
            <a:ext cx="1624450" cy="1624450"/>
          </a:xfrm>
          <a:prstGeom prst="rect">
            <a:avLst/>
          </a:prstGeom>
        </p:spPr>
      </p:pic>
    </p:spTree>
    <p:extLst>
      <p:ext uri="{BB962C8B-B14F-4D97-AF65-F5344CB8AC3E}">
        <p14:creationId xmlns:p14="http://schemas.microsoft.com/office/powerpoint/2010/main" val="371317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Issu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47636-4D1F-AE6B-F6C6-16FA55C5BC53}"/>
              </a:ext>
            </a:extLst>
          </p:cNvPr>
          <p:cNvSpPr>
            <a:spLocks noGrp="1"/>
          </p:cNvSpPr>
          <p:nvPr>
            <p:ph type="title"/>
          </p:nvPr>
        </p:nvSpPr>
        <p:spPr/>
        <p:txBody>
          <a:bodyPr/>
          <a:lstStyle/>
          <a:p>
            <a:r>
              <a:rPr lang="en-US"/>
              <a:t>Click to edit Master title style</a:t>
            </a:r>
          </a:p>
        </p:txBody>
      </p:sp>
      <p:sp>
        <p:nvSpPr>
          <p:cNvPr id="12" name="TextBox 11">
            <a:extLst>
              <a:ext uri="{FF2B5EF4-FFF2-40B4-BE49-F238E27FC236}">
                <a16:creationId xmlns:a16="http://schemas.microsoft.com/office/drawing/2014/main" id="{F1F2C1D9-217E-2B51-B091-5143116A9D6A}"/>
              </a:ext>
            </a:extLst>
          </p:cNvPr>
          <p:cNvSpPr txBox="1"/>
          <p:nvPr userDrawn="1"/>
        </p:nvSpPr>
        <p:spPr>
          <a:xfrm>
            <a:off x="842275" y="2608327"/>
            <a:ext cx="4148533" cy="3108543"/>
          </a:xfrm>
          <a:prstGeom prst="rect">
            <a:avLst/>
          </a:prstGeom>
          <a:noFill/>
        </p:spPr>
        <p:txBody>
          <a:bodyPr wrap="square" rtlCol="0">
            <a:spAutoFit/>
          </a:bodyPr>
          <a:lstStyle/>
          <a:p>
            <a:r>
              <a:rPr lang="en-US" sz="2800"/>
              <a:t>At any given time, we’re committed to addressing a diverse mix of pressing issues in our region, never losing sight of the equity lens that shapes all our work.</a:t>
            </a:r>
          </a:p>
        </p:txBody>
      </p:sp>
      <p:pic>
        <p:nvPicPr>
          <p:cNvPr id="6" name="Picture 5" descr="A collage of people in the shape of a state&#10;&#10;Description automatically generated">
            <a:extLst>
              <a:ext uri="{FF2B5EF4-FFF2-40B4-BE49-F238E27FC236}">
                <a16:creationId xmlns:a16="http://schemas.microsoft.com/office/drawing/2014/main" id="{D361111D-5E39-49AF-974F-27E1A30A9E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68789" y="833649"/>
            <a:ext cx="6480935" cy="5968511"/>
          </a:xfrm>
          <a:prstGeom prst="rect">
            <a:avLst/>
          </a:prstGeom>
        </p:spPr>
      </p:pic>
    </p:spTree>
    <p:extLst>
      <p:ext uri="{BB962C8B-B14F-4D97-AF65-F5344CB8AC3E}">
        <p14:creationId xmlns:p14="http://schemas.microsoft.com/office/powerpoint/2010/main" val="1139211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72E519-B57E-4381-4CC5-459E02AD6602}"/>
              </a:ext>
            </a:extLst>
          </p:cNvPr>
          <p:cNvSpPr>
            <a:spLocks noGrp="1"/>
          </p:cNvSpPr>
          <p:nvPr>
            <p:ph type="title"/>
          </p:nvPr>
        </p:nvSpPr>
        <p:spPr>
          <a:xfrm>
            <a:off x="1561672" y="365126"/>
            <a:ext cx="9792127" cy="54927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8450A849-305D-D549-F1D6-E3E74BC58A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0324604"/>
      </p:ext>
    </p:extLst>
  </p:cSld>
  <p:clrMap bg1="lt1" tx1="dk1" bg2="lt2" tx2="dk2" accent1="accent1" accent2="accent2" accent3="accent3" accent4="accent4" accent5="accent5" accent6="accent6" hlink="hlink" folHlink="folHlink"/>
  <p:sldLayoutIdLst>
    <p:sldLayoutId id="2147483673" r:id="rId1"/>
    <p:sldLayoutId id="2147483649" r:id="rId2"/>
    <p:sldLayoutId id="2147483661" r:id="rId3"/>
    <p:sldLayoutId id="2147483650" r:id="rId4"/>
    <p:sldLayoutId id="2147483663" r:id="rId5"/>
    <p:sldLayoutId id="2147483665" r:id="rId6"/>
    <p:sldLayoutId id="2147483664" r:id="rId7"/>
    <p:sldLayoutId id="2147483666" r:id="rId8"/>
    <p:sldLayoutId id="2147483668" r:id="rId9"/>
    <p:sldLayoutId id="2147483669" r:id="rId10"/>
    <p:sldLayoutId id="2147483674" r:id="rId11"/>
    <p:sldLayoutId id="2147483675" r:id="rId12"/>
    <p:sldLayoutId id="2147483652" r:id="rId13"/>
    <p:sldLayoutId id="2147483672" r:id="rId14"/>
    <p:sldLayoutId id="2147483670" r:id="rId15"/>
    <p:sldLayoutId id="2147483676" r:id="rId16"/>
    <p:sldLayoutId id="2147483677" r:id="rId17"/>
    <p:sldLayoutId id="2147483678" r:id="rId18"/>
    <p:sldLayoutId id="2147483679" r:id="rId19"/>
    <p:sldLayoutId id="2147483680" r:id="rId20"/>
    <p:sldLayoutId id="2147483681" r:id="rId21"/>
    <p:sldLayoutId id="2147483682" r:id="rId22"/>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microsoft.com/office/2018/10/relationships/comments" Target="../comments/modernComment_163_27BF5EC.xml"/><Relationship Id="rId1" Type="http://schemas.openxmlformats.org/officeDocument/2006/relationships/slideLayout" Target="../slideLayouts/slideLayout17.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www.mihnetwork.org/" TargetMode="External"/><Relationship Id="rId1" Type="http://schemas.openxmlformats.org/officeDocument/2006/relationships/slideLayout" Target="../slideLayouts/slideLayout20.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1.xml"/><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svg"/><Relationship Id="rId2" Type="http://schemas.openxmlformats.org/officeDocument/2006/relationships/image" Target="../media/image36.jpeg"/><Relationship Id="rId1" Type="http://schemas.openxmlformats.org/officeDocument/2006/relationships/slideLayout" Target="../slideLayouts/slideLayout22.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43.sv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mailto:acurran@mffh.org"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44.jpeg"/><Relationship Id="rId5" Type="http://schemas.openxmlformats.org/officeDocument/2006/relationships/hyperlink" Target="mailto:mocap@mffh.org" TargetMode="External"/><Relationship Id="rId4" Type="http://schemas.openxmlformats.org/officeDocument/2006/relationships/hyperlink" Target="https://mffh.org/our-focus/change-making-tools/mocap/" TargetMode="External"/></Relationships>
</file>

<file path=ppt/slides/_rels/slide3.xml.rels><?xml version="1.0" encoding="UTF-8" standalone="yes"?>
<Relationships xmlns="http://schemas.openxmlformats.org/package/2006/relationships"><Relationship Id="rId3" Type="http://schemas.microsoft.com/office/2018/10/relationships/comments" Target="../comments/modernComment_147_B5AF500A.xm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4B_52F44F02.xml"/><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microsoft.com/office/2018/10/relationships/comments" Target="../comments/modernComment_12F_6EF0B42E.xm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18/10/relationships/comments" Target="../comments/modernComment_149_DEB2BBE5.xml"/><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8" Type="http://schemas.openxmlformats.org/officeDocument/2006/relationships/hyperlink" Target="https://youthbridge.org/partnership-merger-grant-program/" TargetMode="External"/><Relationship Id="rId13" Type="http://schemas.openxmlformats.org/officeDocument/2006/relationships/hyperlink" Target="https://www.rd.usda.gov/files/MO-OfficeMap.pdf" TargetMode="External"/><Relationship Id="rId3" Type="http://schemas.openxmlformats.org/officeDocument/2006/relationships/image" Target="../media/image25.png"/><Relationship Id="rId7" Type="http://schemas.openxmlformats.org/officeDocument/2006/relationships/hyperlink" Target="https://nscnow.org/" TargetMode="External"/><Relationship Id="rId12" Type="http://schemas.openxmlformats.org/officeDocument/2006/relationships/hyperlink" Target="https://heartlandej.org/"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hyperlink" Target="https://asselgrantservices.com/professional-development/federal-grant-development-bootcamp/" TargetMode="External"/><Relationship Id="rId11" Type="http://schemas.openxmlformats.org/officeDocument/2006/relationships/hyperlink" Target="https://heartlandfoodbusiness.org/" TargetMode="External"/><Relationship Id="rId5" Type="http://schemas.openxmlformats.org/officeDocument/2006/relationships/hyperlink" Target="https://unitedwayhouston.org/for-nonprofits/nonprofit-connection/" TargetMode="External"/><Relationship Id="rId15" Type="http://schemas.openxmlformats.org/officeDocument/2006/relationships/hyperlink" Target="https://www.environmentalprotectionnetwork.org/" TargetMode="External"/><Relationship Id="rId10" Type="http://schemas.openxmlformats.org/officeDocument/2006/relationships/hyperlink" Target="https://www.newgrowthmo.org/" TargetMode="External"/><Relationship Id="rId4" Type="http://schemas.openxmlformats.org/officeDocument/2006/relationships/hyperlink" Target="https://nevadagrantlab.org/" TargetMode="External"/><Relationship Id="rId9" Type="http://schemas.openxmlformats.org/officeDocument/2006/relationships/hyperlink" Target="https://www.catchafire.org/volunteer?name_filter=&amp;type_filter=1&amp;type_filter=2&amp;type_filter=5&amp;page=1&amp;init=true" TargetMode="External"/><Relationship Id="rId14" Type="http://schemas.openxmlformats.org/officeDocument/2006/relationships/hyperlink" Target="https://kindsight.io/engage/"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52E52-636B-2BB9-735D-5698BA8250D6}"/>
              </a:ext>
            </a:extLst>
          </p:cNvPr>
          <p:cNvSpPr>
            <a:spLocks noGrp="1"/>
          </p:cNvSpPr>
          <p:nvPr>
            <p:ph type="ctrTitle"/>
          </p:nvPr>
        </p:nvSpPr>
        <p:spPr>
          <a:xfrm>
            <a:off x="3044094" y="2508335"/>
            <a:ext cx="8716870" cy="992336"/>
          </a:xfrm>
        </p:spPr>
        <p:txBody>
          <a:bodyPr>
            <a:normAutofit fontScale="90000"/>
          </a:bodyPr>
          <a:lstStyle/>
          <a:p>
            <a:pPr lvl="1"/>
            <a:r>
              <a:rPr lang="en-US" sz="3200">
                <a:latin typeface="+mj-lt"/>
                <a:ea typeface="+mj-lt"/>
                <a:cs typeface="+mj-lt"/>
              </a:rPr>
              <a:t>Accessing Public Funding: </a:t>
            </a:r>
            <a:br>
              <a:rPr lang="en-US" sz="3200">
                <a:latin typeface="+mj-lt"/>
                <a:ea typeface="+mj-lt"/>
                <a:cs typeface="+mj-lt"/>
              </a:rPr>
            </a:br>
            <a:r>
              <a:rPr lang="en-US" sz="3200">
                <a:latin typeface="+mj-lt"/>
                <a:ea typeface="+mj-lt"/>
                <a:cs typeface="+mj-lt"/>
              </a:rPr>
              <a:t>Opportunities for Rural Missouri</a:t>
            </a:r>
            <a:endParaRPr lang="en-US" sz="3200"/>
          </a:p>
          <a:p>
            <a:endParaRPr lang="en-US"/>
          </a:p>
        </p:txBody>
      </p:sp>
      <p:sp>
        <p:nvSpPr>
          <p:cNvPr id="4" name="Text Placeholder 3">
            <a:extLst>
              <a:ext uri="{FF2B5EF4-FFF2-40B4-BE49-F238E27FC236}">
                <a16:creationId xmlns:a16="http://schemas.microsoft.com/office/drawing/2014/main" id="{E9CA4409-EEE9-F779-6558-32EF5FD18DD2}"/>
              </a:ext>
            </a:extLst>
          </p:cNvPr>
          <p:cNvSpPr>
            <a:spLocks noGrp="1"/>
          </p:cNvSpPr>
          <p:nvPr>
            <p:ph type="body" sz="quarter" idx="10"/>
          </p:nvPr>
        </p:nvSpPr>
        <p:spPr>
          <a:xfrm>
            <a:off x="3044093" y="3500119"/>
            <a:ext cx="6868767" cy="1155628"/>
          </a:xfrm>
        </p:spPr>
        <p:txBody>
          <a:bodyPr vert="horz" lIns="91440" tIns="45720" rIns="91440" bIns="45720" rtlCol="0" anchor="t">
            <a:normAutofit/>
          </a:bodyPr>
          <a:lstStyle/>
          <a:p>
            <a:r>
              <a:rPr lang="en-US" sz="1400" b="1" i="0"/>
              <a:t>Alyssa Curran, </a:t>
            </a:r>
            <a:r>
              <a:rPr lang="en-US" sz="1400"/>
              <a:t>Strategist, MFH - MoCAP Coordinator</a:t>
            </a:r>
            <a:endParaRPr lang="en-US"/>
          </a:p>
          <a:p>
            <a:r>
              <a:rPr lang="en-US" sz="1400" b="1" i="0"/>
              <a:t>Doris Boeckman,</a:t>
            </a:r>
            <a:r>
              <a:rPr lang="en-US" sz="1400"/>
              <a:t> Community Asset Builders – </a:t>
            </a:r>
            <a:r>
              <a:rPr lang="en-US" sz="1400" err="1"/>
              <a:t>MoCAP</a:t>
            </a:r>
            <a:r>
              <a:rPr lang="en-US" sz="1400"/>
              <a:t> Consultant</a:t>
            </a:r>
          </a:p>
          <a:p>
            <a:r>
              <a:rPr lang="en-US" sz="1400" b="1" i="0"/>
              <a:t>Maile Auterson,</a:t>
            </a:r>
            <a:r>
              <a:rPr lang="en-US" sz="1400"/>
              <a:t> Springfield Community Gardens – </a:t>
            </a:r>
            <a:r>
              <a:rPr lang="en-US" sz="1400" err="1"/>
              <a:t>MoCAP</a:t>
            </a:r>
            <a:r>
              <a:rPr lang="en-US" sz="1400"/>
              <a:t> Customer Organization</a:t>
            </a:r>
          </a:p>
        </p:txBody>
      </p:sp>
    </p:spTree>
    <p:extLst>
      <p:ext uri="{BB962C8B-B14F-4D97-AF65-F5344CB8AC3E}">
        <p14:creationId xmlns:p14="http://schemas.microsoft.com/office/powerpoint/2010/main" val="3234454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DFBB8-C765-B3BC-88BB-B796FC623A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713544-0771-E919-E9B5-A2B8FA5C9B8D}"/>
              </a:ext>
            </a:extLst>
          </p:cNvPr>
          <p:cNvSpPr>
            <a:spLocks noGrp="1"/>
          </p:cNvSpPr>
          <p:nvPr>
            <p:ph type="title"/>
          </p:nvPr>
        </p:nvSpPr>
        <p:spPr>
          <a:xfrm>
            <a:off x="6769367" y="558752"/>
            <a:ext cx="4578337" cy="682219"/>
          </a:xfrm>
        </p:spPr>
        <p:txBody>
          <a:bodyPr vert="horz" lIns="91440" tIns="45720" rIns="91440" bIns="45720" rtlCol="0" anchor="b">
            <a:noAutofit/>
          </a:bodyPr>
          <a:lstStyle/>
          <a:p>
            <a:r>
              <a:rPr lang="en-US" sz="4000">
                <a:latin typeface="Trebuchet MS"/>
                <a:ea typeface="Calibri" panose="020F0502020204030204" pitchFamily="34" charset="0"/>
                <a:cs typeface="Calibri" panose="020F0502020204030204" pitchFamily="34" charset="0"/>
              </a:rPr>
              <a:t>How it began…</a:t>
            </a:r>
          </a:p>
        </p:txBody>
      </p:sp>
      <p:pic>
        <p:nvPicPr>
          <p:cNvPr id="23" name="Picture Placeholder 22" descr="Two women smiling at the camera&#10;&#10;AI-generated content may be incorrect.">
            <a:extLst>
              <a:ext uri="{FF2B5EF4-FFF2-40B4-BE49-F238E27FC236}">
                <a16:creationId xmlns:a16="http://schemas.microsoft.com/office/drawing/2014/main" id="{1E8766E5-D4BB-8831-E343-C36F843294B4}"/>
              </a:ext>
            </a:extLst>
          </p:cNvPr>
          <p:cNvPicPr>
            <a:picLocks noGrp="1" noChangeAspect="1"/>
          </p:cNvPicPr>
          <p:nvPr>
            <p:ph type="pic" sz="quarter" idx="17"/>
          </p:nvPr>
        </p:nvPicPr>
        <p:blipFill>
          <a:blip r:embed="rId2"/>
          <a:srcRect l="7546" r="19268" b="-2"/>
          <a:stretch/>
        </p:blipFill>
        <p:spPr>
          <a:xfrm rot="10800000">
            <a:off x="1459991" y="558752"/>
            <a:ext cx="5157216" cy="5285232"/>
          </a:xfrm>
          <a:prstGeom prst="rect">
            <a:avLst/>
          </a:prstGeom>
        </p:spPr>
      </p:pic>
      <p:sp>
        <p:nvSpPr>
          <p:cNvPr id="3" name="Content Placeholder 2">
            <a:extLst>
              <a:ext uri="{FF2B5EF4-FFF2-40B4-BE49-F238E27FC236}">
                <a16:creationId xmlns:a16="http://schemas.microsoft.com/office/drawing/2014/main" id="{273D9A52-4AE8-EEDA-BE82-F54C945BBFD9}"/>
              </a:ext>
            </a:extLst>
          </p:cNvPr>
          <p:cNvSpPr>
            <a:spLocks noGrp="1"/>
          </p:cNvSpPr>
          <p:nvPr>
            <p:ph idx="1"/>
          </p:nvPr>
        </p:nvSpPr>
        <p:spPr>
          <a:xfrm>
            <a:off x="6775704" y="1342572"/>
            <a:ext cx="4572000" cy="4633244"/>
          </a:xfrm>
        </p:spPr>
        <p:txBody>
          <a:bodyPr vert="horz" lIns="91440" tIns="45720" rIns="91440" bIns="45720" rtlCol="0">
            <a:normAutofit/>
          </a:bodyPr>
          <a:lstStyle/>
          <a:p>
            <a:pPr marL="228600" indent="-228600">
              <a:buFont typeface="Arial" panose="020B0604020202020204" pitchFamily="34" charset="0"/>
              <a:buChar char="•"/>
            </a:pPr>
            <a:r>
              <a:rPr lang="en-US" sz="2400">
                <a:latin typeface="Calibri" panose="020F0502020204030204" pitchFamily="34" charset="0"/>
                <a:ea typeface="Calibri" panose="020F0502020204030204" pitchFamily="34" charset="0"/>
                <a:cs typeface="Calibri" panose="020F0502020204030204" pitchFamily="34" charset="0"/>
              </a:rPr>
              <a:t>Formed in 2001 by Doris Boeckman and Suzanne Alewine out of a desire to improve access to care.</a:t>
            </a:r>
          </a:p>
          <a:p>
            <a:pPr marL="228600" indent="-228600">
              <a:buFont typeface="Arial" panose="020B0604020202020204" pitchFamily="34" charset="0"/>
              <a:buChar char="•"/>
            </a:pPr>
            <a:r>
              <a:rPr lang="en-US" sz="2400">
                <a:latin typeface="Calibri" panose="020F0502020204030204" pitchFamily="34" charset="0"/>
                <a:ea typeface="Calibri" panose="020F0502020204030204" pitchFamily="34" charset="0"/>
                <a:cs typeface="Calibri" panose="020F0502020204030204" pitchFamily="34" charset="0"/>
              </a:rPr>
              <a:t>Grew from two consultants to a team of 25 over the years.</a:t>
            </a:r>
          </a:p>
          <a:p>
            <a:pPr marL="228600" indent="-228600">
              <a:buFont typeface="Arial" panose="020B0604020202020204" pitchFamily="34" charset="0"/>
              <a:buChar char="•"/>
            </a:pPr>
            <a:r>
              <a:rPr lang="en-US" sz="2400">
                <a:latin typeface="Calibri" panose="020F0502020204030204" pitchFamily="34" charset="0"/>
                <a:ea typeface="Calibri" panose="020F0502020204030204" pitchFamily="34" charset="0"/>
                <a:cs typeface="Calibri" panose="020F0502020204030204" pitchFamily="34" charset="0"/>
              </a:rPr>
              <a:t>Started with community assessments and planning, which led to resource development, program evaluation, post-award compliance, and more.</a:t>
            </a:r>
          </a:p>
        </p:txBody>
      </p:sp>
    </p:spTree>
    <p:extLst>
      <p:ext uri="{BB962C8B-B14F-4D97-AF65-F5344CB8AC3E}">
        <p14:creationId xmlns:p14="http://schemas.microsoft.com/office/powerpoint/2010/main" val="1152776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4A85B-2AC6-4E29-B074-AB92F8FA9BB1}"/>
              </a:ext>
            </a:extLst>
          </p:cNvPr>
          <p:cNvSpPr>
            <a:spLocks noGrp="1"/>
          </p:cNvSpPr>
          <p:nvPr>
            <p:ph type="title"/>
          </p:nvPr>
        </p:nvSpPr>
        <p:spPr>
          <a:xfrm>
            <a:off x="1222248" y="832037"/>
            <a:ext cx="4873752" cy="1342664"/>
          </a:xfrm>
        </p:spPr>
        <p:txBody>
          <a:bodyPr vert="horz" lIns="91440" tIns="45720" rIns="91440" bIns="45720" rtlCol="0" anchor="b">
            <a:noAutofit/>
          </a:bodyPr>
          <a:lstStyle/>
          <a:p>
            <a:r>
              <a:rPr lang="en-US" sz="4000">
                <a:ea typeface="Calibri"/>
                <a:cs typeface="Calibri"/>
              </a:rPr>
              <a:t>CAB Mission and Priorities</a:t>
            </a:r>
          </a:p>
        </p:txBody>
      </p:sp>
      <p:sp>
        <p:nvSpPr>
          <p:cNvPr id="6" name="Slide Number Placeholder 5">
            <a:extLst>
              <a:ext uri="{FF2B5EF4-FFF2-40B4-BE49-F238E27FC236}">
                <a16:creationId xmlns:a16="http://schemas.microsoft.com/office/drawing/2014/main" id="{B49FA539-2DA6-4197-AA13-56E0C33955F2}"/>
              </a:ext>
            </a:extLst>
          </p:cNvPr>
          <p:cNvSpPr>
            <a:spLocks noGrp="1"/>
          </p:cNvSpPr>
          <p:nvPr>
            <p:ph type="sldNum" sz="quarter" idx="12"/>
          </p:nvPr>
        </p:nvSpPr>
        <p:spPr>
          <a:xfrm>
            <a:off x="9037321" y="6356350"/>
            <a:ext cx="2743200" cy="365125"/>
          </a:xfrm>
        </p:spPr>
        <p:txBody>
          <a:bodyPr vert="horz" lIns="91440" tIns="45720" rIns="91440" bIns="45720" rtlCol="0" anchor="ctr">
            <a:normAutofit lnSpcReduction="10000"/>
          </a:bodyPr>
          <a:lstStyle/>
          <a:p>
            <a:pPr>
              <a:spcAft>
                <a:spcPts val="600"/>
              </a:spcAft>
            </a:pPr>
            <a:fld id="{A65A5C87-DF58-40C8-B092-1DE63DB4547E}" type="slidenum">
              <a:rPr lang="en-US"/>
              <a:pPr>
                <a:spcAft>
                  <a:spcPts val="600"/>
                </a:spcAft>
              </a:pPr>
              <a:t>11</a:t>
            </a:fld>
            <a:endParaRPr lang="en-US"/>
          </a:p>
        </p:txBody>
      </p:sp>
      <p:graphicFrame>
        <p:nvGraphicFramePr>
          <p:cNvPr id="201" name="Content Placeholder 2">
            <a:extLst>
              <a:ext uri="{FF2B5EF4-FFF2-40B4-BE49-F238E27FC236}">
                <a16:creationId xmlns:a16="http://schemas.microsoft.com/office/drawing/2014/main" id="{844B7596-5EFC-B5DB-CA93-D8FB7529A967}"/>
              </a:ext>
            </a:extLst>
          </p:cNvPr>
          <p:cNvGraphicFramePr>
            <a:graphicFrameLocks noGrp="1"/>
          </p:cNvGraphicFramePr>
          <p:nvPr>
            <p:ph idx="1"/>
            <p:extLst>
              <p:ext uri="{D42A27DB-BD31-4B8C-83A1-F6EECF244321}">
                <p14:modId xmlns:p14="http://schemas.microsoft.com/office/powerpoint/2010/main" val="2265478327"/>
              </p:ext>
            </p:extLst>
          </p:nvPr>
        </p:nvGraphicFramePr>
        <p:xfrm>
          <a:off x="1222248" y="2285540"/>
          <a:ext cx="4443154" cy="36913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5BA7E040-F727-2EDA-0508-6538711B13D1}"/>
              </a:ext>
            </a:extLst>
          </p:cNvPr>
          <p:cNvSpPr txBox="1">
            <a:spLocks/>
          </p:cNvSpPr>
          <p:nvPr/>
        </p:nvSpPr>
        <p:spPr>
          <a:xfrm>
            <a:off x="6600445" y="832037"/>
            <a:ext cx="4873752" cy="134266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200" kern="1200">
                <a:solidFill>
                  <a:schemeClr val="tx1"/>
                </a:solidFill>
                <a:latin typeface="+mj-lt"/>
                <a:ea typeface="+mj-ea"/>
                <a:cs typeface="+mj-cs"/>
              </a:defRPr>
            </a:lvl1pPr>
          </a:lstStyle>
          <a:p>
            <a:r>
              <a:rPr lang="en-US" sz="4000">
                <a:ea typeface="Calibri" panose="020F0502020204030204" pitchFamily="34" charset="0"/>
                <a:cs typeface="Calibri" panose="020F0502020204030204" pitchFamily="34" charset="0"/>
              </a:rPr>
              <a:t>MoCAP</a:t>
            </a:r>
          </a:p>
          <a:p>
            <a:r>
              <a:rPr lang="en-US" sz="4000">
                <a:ea typeface="Calibri" panose="020F0502020204030204" pitchFamily="34" charset="0"/>
                <a:cs typeface="Calibri" panose="020F0502020204030204" pitchFamily="34" charset="0"/>
              </a:rPr>
              <a:t>Relationship</a:t>
            </a:r>
          </a:p>
        </p:txBody>
      </p:sp>
      <p:graphicFrame>
        <p:nvGraphicFramePr>
          <p:cNvPr id="4" name="Content Placeholder 2">
            <a:extLst>
              <a:ext uri="{FF2B5EF4-FFF2-40B4-BE49-F238E27FC236}">
                <a16:creationId xmlns:a16="http://schemas.microsoft.com/office/drawing/2014/main" id="{479040EC-483F-7E36-4461-0E10B59BFE4B}"/>
              </a:ext>
            </a:extLst>
          </p:cNvPr>
          <p:cNvGraphicFramePr>
            <a:graphicFrameLocks/>
          </p:cNvGraphicFramePr>
          <p:nvPr>
            <p:extLst>
              <p:ext uri="{D42A27DB-BD31-4B8C-83A1-F6EECF244321}">
                <p14:modId xmlns:p14="http://schemas.microsoft.com/office/powerpoint/2010/main" val="2977297699"/>
              </p:ext>
            </p:extLst>
          </p:nvPr>
        </p:nvGraphicFramePr>
        <p:xfrm>
          <a:off x="6600445" y="2285540"/>
          <a:ext cx="4443154" cy="369139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1678316"/>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49795-E7C3-9D51-5757-EFD7EBDC68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42EA6A-9EB7-3EAB-CB7D-6F90CA7AF988}"/>
              </a:ext>
            </a:extLst>
          </p:cNvPr>
          <p:cNvSpPr>
            <a:spLocks noGrp="1"/>
          </p:cNvSpPr>
          <p:nvPr>
            <p:ph type="title"/>
          </p:nvPr>
        </p:nvSpPr>
        <p:spPr>
          <a:xfrm>
            <a:off x="1200913" y="630936"/>
            <a:ext cx="4059936" cy="1106424"/>
          </a:xfrm>
        </p:spPr>
        <p:txBody>
          <a:bodyPr vert="horz" lIns="91440" tIns="45720" rIns="91440" bIns="45720" rtlCol="0" anchor="ctr">
            <a:normAutofit/>
          </a:bodyPr>
          <a:lstStyle/>
          <a:p>
            <a:r>
              <a:rPr lang="en-US" sz="4000" kern="1200">
                <a:latin typeface="+mj-lt"/>
                <a:ea typeface="+mj-ea"/>
                <a:cs typeface="+mj-cs"/>
              </a:rPr>
              <a:t>How We Help</a:t>
            </a:r>
          </a:p>
        </p:txBody>
      </p:sp>
      <p:sp>
        <p:nvSpPr>
          <p:cNvPr id="22" name="Content Placeholder 11">
            <a:extLst>
              <a:ext uri="{FF2B5EF4-FFF2-40B4-BE49-F238E27FC236}">
                <a16:creationId xmlns:a16="http://schemas.microsoft.com/office/drawing/2014/main" id="{76B75CB7-8025-AE92-7881-5921395A1392}"/>
              </a:ext>
            </a:extLst>
          </p:cNvPr>
          <p:cNvSpPr txBox="1">
            <a:spLocks/>
          </p:cNvSpPr>
          <p:nvPr/>
        </p:nvSpPr>
        <p:spPr>
          <a:xfrm>
            <a:off x="866435" y="2503531"/>
            <a:ext cx="9925892" cy="4148488"/>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en-US" sz="1800" b="1" kern="1200">
                <a:latin typeface="Calibri" panose="020F0502020204030204" pitchFamily="34" charset="0"/>
                <a:ea typeface="Calibri" panose="020F0502020204030204" pitchFamily="34" charset="0"/>
                <a:cs typeface="Calibri" panose="020F0502020204030204" pitchFamily="34" charset="0"/>
              </a:rPr>
              <a:t>Resource development/grant-writing, </a:t>
            </a:r>
            <a:r>
              <a:rPr lang="en-US" sz="1800" kern="1200">
                <a:latin typeface="Calibri" panose="020F0502020204030204" pitchFamily="34" charset="0"/>
                <a:ea typeface="Calibri" panose="020F0502020204030204" pitchFamily="34" charset="0"/>
                <a:cs typeface="Calibri" panose="020F0502020204030204" pitchFamily="34" charset="0"/>
              </a:rPr>
              <a:t>post-award grant administration/compliance, </a:t>
            </a:r>
            <a:r>
              <a:rPr lang="en-US" sz="1800" b="1" kern="1200">
                <a:latin typeface="Calibri" panose="020F0502020204030204" pitchFamily="34" charset="0"/>
                <a:ea typeface="Calibri" panose="020F0502020204030204" pitchFamily="34" charset="0"/>
                <a:cs typeface="Calibri" panose="020F0502020204030204" pitchFamily="34" charset="0"/>
              </a:rPr>
              <a:t>relationship development, community needs assessment, strategic planning, program evaluation,</a:t>
            </a:r>
            <a:r>
              <a:rPr lang="en-US" sz="1800" kern="1200">
                <a:latin typeface="Calibri" panose="020F0502020204030204" pitchFamily="34" charset="0"/>
                <a:ea typeface="Calibri" panose="020F0502020204030204" pitchFamily="34" charset="0"/>
                <a:cs typeface="Calibri" panose="020F0502020204030204" pitchFamily="34" charset="0"/>
              </a:rPr>
              <a:t> procurement</a:t>
            </a:r>
          </a:p>
          <a:p>
            <a:pPr>
              <a:lnSpc>
                <a:spcPct val="90000"/>
              </a:lnSpc>
            </a:pPr>
            <a:r>
              <a:rPr lang="en-US" sz="1800" kern="1200">
                <a:latin typeface="Calibri" panose="020F0502020204030204" pitchFamily="34" charset="0"/>
                <a:ea typeface="Calibri" panose="020F0502020204030204" pitchFamily="34" charset="0"/>
                <a:cs typeface="Calibri" panose="020F0502020204030204" pitchFamily="34" charset="0"/>
              </a:rPr>
              <a:t>Not always easy – there is a lot of </a:t>
            </a:r>
            <a:r>
              <a:rPr lang="en-US" sz="1800" b="1" kern="1200">
                <a:latin typeface="Calibri" panose="020F0502020204030204" pitchFamily="34" charset="0"/>
                <a:ea typeface="Calibri" panose="020F0502020204030204" pitchFamily="34" charset="0"/>
                <a:cs typeface="Calibri" panose="020F0502020204030204" pitchFamily="34" charset="0"/>
              </a:rPr>
              <a:t>organizational prep </a:t>
            </a:r>
            <a:r>
              <a:rPr lang="en-US" sz="1800" kern="1200">
                <a:latin typeface="Calibri" panose="020F0502020204030204" pitchFamily="34" charset="0"/>
                <a:ea typeface="Calibri" panose="020F0502020204030204" pitchFamily="34" charset="0"/>
                <a:cs typeface="Calibri" panose="020F0502020204030204" pitchFamily="34" charset="0"/>
              </a:rPr>
              <a:t>needed for a first-time federal applicant</a:t>
            </a:r>
          </a:p>
          <a:p>
            <a:pPr lvl="1">
              <a:lnSpc>
                <a:spcPct val="90000"/>
              </a:lnSpc>
            </a:pPr>
            <a:r>
              <a:rPr lang="en-US" sz="1800" kern="1200">
                <a:latin typeface="Calibri" panose="020F0502020204030204" pitchFamily="34" charset="0"/>
                <a:ea typeface="Calibri" panose="020F0502020204030204" pitchFamily="34" charset="0"/>
                <a:cs typeface="Calibri" panose="020F0502020204030204" pitchFamily="34" charset="0"/>
              </a:rPr>
              <a:t>Federal systems (UEI, SAM, PMS, post award systems, etc.) </a:t>
            </a:r>
          </a:p>
          <a:p>
            <a:pPr lvl="1">
              <a:lnSpc>
                <a:spcPct val="90000"/>
              </a:lnSpc>
            </a:pPr>
            <a:r>
              <a:rPr lang="en-US" sz="1800" b="1" kern="1200">
                <a:latin typeface="Calibri" panose="020F0502020204030204" pitchFamily="34" charset="0"/>
                <a:ea typeface="Calibri" panose="020F0502020204030204" pitchFamily="34" charset="0"/>
                <a:cs typeface="Calibri" panose="020F0502020204030204" pitchFamily="34" charset="0"/>
              </a:rPr>
              <a:t>Understanding financial management requirements (budgeting, funds tracking, required documentation, subcontracts, etc.)</a:t>
            </a:r>
          </a:p>
          <a:p>
            <a:pPr lvl="1">
              <a:lnSpc>
                <a:spcPct val="90000"/>
              </a:lnSpc>
            </a:pPr>
            <a:r>
              <a:rPr lang="en-US" sz="1800" b="1" kern="1200">
                <a:latin typeface="Calibri" panose="020F0502020204030204" pitchFamily="34" charset="0"/>
                <a:ea typeface="Calibri" panose="020F0502020204030204" pitchFamily="34" charset="0"/>
                <a:cs typeface="Calibri" panose="020F0502020204030204" pitchFamily="34" charset="0"/>
              </a:rPr>
              <a:t>Mission-related </a:t>
            </a:r>
            <a:r>
              <a:rPr lang="en-US" sz="1800" kern="1200">
                <a:latin typeface="Calibri" panose="020F0502020204030204" pitchFamily="34" charset="0"/>
                <a:ea typeface="Calibri" panose="020F0502020204030204" pitchFamily="34" charset="0"/>
                <a:cs typeface="Calibri" panose="020F0502020204030204" pitchFamily="34" charset="0"/>
              </a:rPr>
              <a:t>– don’t chase resources, apply for resources that meet established mission</a:t>
            </a:r>
          </a:p>
          <a:p>
            <a:pPr>
              <a:lnSpc>
                <a:spcPct val="90000"/>
              </a:lnSpc>
            </a:pPr>
            <a:r>
              <a:rPr lang="en-US" sz="1800" b="1" kern="1200">
                <a:latin typeface="Calibri" panose="020F0502020204030204" pitchFamily="34" charset="0"/>
                <a:ea typeface="Calibri" panose="020F0502020204030204" pitchFamily="34" charset="0"/>
                <a:cs typeface="Calibri" panose="020F0502020204030204" pitchFamily="34" charset="0"/>
              </a:rPr>
              <a:t>Need to understand capacity pre- and post-award</a:t>
            </a:r>
          </a:p>
          <a:p>
            <a:pPr>
              <a:lnSpc>
                <a:spcPct val="90000"/>
              </a:lnSpc>
            </a:pPr>
            <a:r>
              <a:rPr lang="en-US" sz="1800" kern="1200">
                <a:latin typeface="Calibri" panose="020F0502020204030204" pitchFamily="34" charset="0"/>
                <a:ea typeface="Calibri" panose="020F0502020204030204" pitchFamily="34" charset="0"/>
                <a:cs typeface="Calibri" panose="020F0502020204030204" pitchFamily="34" charset="0"/>
              </a:rPr>
              <a:t>It isn’t always just about getting the funding</a:t>
            </a:r>
          </a:p>
          <a:p>
            <a:pPr lvl="1">
              <a:lnSpc>
                <a:spcPct val="90000"/>
              </a:lnSpc>
            </a:pPr>
            <a:r>
              <a:rPr lang="en-US" sz="1800" b="1" kern="1200">
                <a:latin typeface="Calibri" panose="020F0502020204030204" pitchFamily="34" charset="0"/>
                <a:ea typeface="Calibri" panose="020F0502020204030204" pitchFamily="34" charset="0"/>
                <a:cs typeface="Calibri" panose="020F0502020204030204" pitchFamily="34" charset="0"/>
              </a:rPr>
              <a:t>Partnership endurance </a:t>
            </a:r>
          </a:p>
          <a:p>
            <a:pPr lvl="1">
              <a:lnSpc>
                <a:spcPct val="90000"/>
              </a:lnSpc>
            </a:pPr>
            <a:r>
              <a:rPr lang="en-US" sz="1800" b="1" kern="1200">
                <a:latin typeface="Calibri" panose="020F0502020204030204" pitchFamily="34" charset="0"/>
                <a:ea typeface="Calibri" panose="020F0502020204030204" pitchFamily="34" charset="0"/>
                <a:cs typeface="Calibri" panose="020F0502020204030204" pitchFamily="34" charset="0"/>
              </a:rPr>
              <a:t>Post-award sustainability</a:t>
            </a:r>
          </a:p>
          <a:p>
            <a:pPr lvl="1">
              <a:lnSpc>
                <a:spcPct val="90000"/>
              </a:lnSpc>
            </a:pPr>
            <a:r>
              <a:rPr lang="en-US" sz="1800" b="1" kern="1200">
                <a:latin typeface="Calibri" panose="020F0502020204030204" pitchFamily="34" charset="0"/>
                <a:ea typeface="Calibri" panose="020F0502020204030204" pitchFamily="34" charset="0"/>
                <a:cs typeface="Calibri" panose="020F0502020204030204" pitchFamily="34" charset="0"/>
              </a:rPr>
              <a:t>Evaluation</a:t>
            </a:r>
          </a:p>
          <a:p>
            <a:pPr marL="0" indent="0">
              <a:lnSpc>
                <a:spcPct val="90000"/>
              </a:lnSpc>
              <a:buNone/>
            </a:pPr>
            <a:endParaRPr lang="en-US" sz="1000" kern="1200">
              <a:latin typeface="+mn-lt"/>
              <a:ea typeface="+mn-ea"/>
              <a:cs typeface="+mn-cs"/>
            </a:endParaRPr>
          </a:p>
          <a:p>
            <a:pPr marL="0" indent="0">
              <a:lnSpc>
                <a:spcPct val="90000"/>
              </a:lnSpc>
              <a:buNone/>
            </a:pPr>
            <a:endParaRPr lang="en-US" sz="1000" kern="1200">
              <a:latin typeface="+mn-lt"/>
              <a:ea typeface="+mn-ea"/>
              <a:cs typeface="+mn-cs"/>
            </a:endParaRPr>
          </a:p>
        </p:txBody>
      </p:sp>
      <p:pic>
        <p:nvPicPr>
          <p:cNvPr id="30" name="Picture 29" descr="A group of people posing for a photo&#10;&#10;Description automatically generated">
            <a:extLst>
              <a:ext uri="{FF2B5EF4-FFF2-40B4-BE49-F238E27FC236}">
                <a16:creationId xmlns:a16="http://schemas.microsoft.com/office/drawing/2014/main" id="{8673DE25-59CA-5711-2B18-1F2B2ED8CDD0}"/>
              </a:ext>
            </a:extLst>
          </p:cNvPr>
          <p:cNvPicPr>
            <a:picLocks noChangeAspect="1"/>
          </p:cNvPicPr>
          <p:nvPr/>
        </p:nvPicPr>
        <p:blipFill rotWithShape="1">
          <a:blip r:embed="rId2"/>
          <a:srcRect l="19120" r="19550" b="-3"/>
          <a:stretch/>
        </p:blipFill>
        <p:spPr>
          <a:xfrm>
            <a:off x="9028496" y="162667"/>
            <a:ext cx="2871216" cy="2340864"/>
          </a:xfrm>
          <a:prstGeom prst="rect">
            <a:avLst/>
          </a:prstGeom>
          <a:noFill/>
        </p:spPr>
      </p:pic>
    </p:spTree>
    <p:extLst>
      <p:ext uri="{BB962C8B-B14F-4D97-AF65-F5344CB8AC3E}">
        <p14:creationId xmlns:p14="http://schemas.microsoft.com/office/powerpoint/2010/main" val="1266752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65EC4-4949-E307-6802-C7721AE645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BC3812-4CAA-B1C8-42C4-494AE49EAA2D}"/>
              </a:ext>
            </a:extLst>
          </p:cNvPr>
          <p:cNvSpPr>
            <a:spLocks noGrp="1"/>
          </p:cNvSpPr>
          <p:nvPr>
            <p:ph type="title"/>
          </p:nvPr>
        </p:nvSpPr>
        <p:spPr>
          <a:xfrm>
            <a:off x="1271876" y="324475"/>
            <a:ext cx="10616184" cy="823912"/>
          </a:xfrm>
        </p:spPr>
        <p:txBody>
          <a:bodyPr>
            <a:normAutofit/>
          </a:bodyPr>
          <a:lstStyle/>
          <a:p>
            <a:r>
              <a:rPr lang="en-US" sz="3600">
                <a:ea typeface="Calibri" panose="020F0502020204030204" pitchFamily="34" charset="0"/>
                <a:cs typeface="Calibri" panose="020F0502020204030204" pitchFamily="34" charset="0"/>
              </a:rPr>
              <a:t>Collaboration to Leverage Grant Resources</a:t>
            </a:r>
          </a:p>
        </p:txBody>
      </p:sp>
      <p:sp>
        <p:nvSpPr>
          <p:cNvPr id="3" name="Text Placeholder 2">
            <a:extLst>
              <a:ext uri="{FF2B5EF4-FFF2-40B4-BE49-F238E27FC236}">
                <a16:creationId xmlns:a16="http://schemas.microsoft.com/office/drawing/2014/main" id="{452AFD06-0C06-93F4-35D5-2FB85B9A980E}"/>
              </a:ext>
            </a:extLst>
          </p:cNvPr>
          <p:cNvSpPr>
            <a:spLocks noGrp="1"/>
          </p:cNvSpPr>
          <p:nvPr>
            <p:ph type="body" idx="1"/>
          </p:nvPr>
        </p:nvSpPr>
        <p:spPr>
          <a:xfrm>
            <a:off x="911179" y="1148387"/>
            <a:ext cx="3291840" cy="823912"/>
          </a:xfrm>
        </p:spPr>
        <p:txBody>
          <a:bodyPr>
            <a:normAutofit/>
          </a:bodyPr>
          <a:lstStyle/>
          <a:p>
            <a:r>
              <a:rPr lang="en-US" sz="2400" b="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Great Mines Health Center</a:t>
            </a:r>
            <a:r>
              <a:rPr lang="en-US" sz="2400" b="0">
                <a:solidFill>
                  <a:schemeClr val="accent1">
                    <a:lumMod val="75000"/>
                  </a:schemeClr>
                </a:solidFill>
              </a:rPr>
              <a:t>	</a:t>
            </a:r>
          </a:p>
        </p:txBody>
      </p:sp>
      <p:sp>
        <p:nvSpPr>
          <p:cNvPr id="5" name="Text Placeholder 4">
            <a:extLst>
              <a:ext uri="{FF2B5EF4-FFF2-40B4-BE49-F238E27FC236}">
                <a16:creationId xmlns:a16="http://schemas.microsoft.com/office/drawing/2014/main" id="{75381043-73EF-1643-E384-52F4957C96B1}"/>
              </a:ext>
            </a:extLst>
          </p:cNvPr>
          <p:cNvSpPr>
            <a:spLocks noGrp="1"/>
          </p:cNvSpPr>
          <p:nvPr>
            <p:ph type="body" sz="quarter" idx="3"/>
          </p:nvPr>
        </p:nvSpPr>
        <p:spPr>
          <a:xfrm>
            <a:off x="4718146" y="1148387"/>
            <a:ext cx="3291840" cy="823912"/>
          </a:xfrm>
        </p:spPr>
        <p:txBody>
          <a:bodyPr>
            <a:normAutofit/>
          </a:bodyPr>
          <a:lstStyle/>
          <a:p>
            <a:r>
              <a:rPr lang="en-US" sz="2400" b="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Washington County Ambulance District</a:t>
            </a:r>
          </a:p>
        </p:txBody>
      </p:sp>
      <p:sp>
        <p:nvSpPr>
          <p:cNvPr id="10" name="Text Placeholder 9">
            <a:extLst>
              <a:ext uri="{FF2B5EF4-FFF2-40B4-BE49-F238E27FC236}">
                <a16:creationId xmlns:a16="http://schemas.microsoft.com/office/drawing/2014/main" id="{CE613777-564F-A44B-86B7-1D7A41A18FC3}"/>
              </a:ext>
            </a:extLst>
          </p:cNvPr>
          <p:cNvSpPr>
            <a:spLocks noGrp="1"/>
          </p:cNvSpPr>
          <p:nvPr>
            <p:ph type="body" sz="quarter" idx="13"/>
          </p:nvPr>
        </p:nvSpPr>
        <p:spPr>
          <a:xfrm>
            <a:off x="8439912" y="1148387"/>
            <a:ext cx="3291840" cy="823912"/>
          </a:xfrm>
        </p:spPr>
        <p:txBody>
          <a:bodyPr>
            <a:normAutofit/>
          </a:bodyPr>
          <a:lstStyle/>
          <a:p>
            <a:r>
              <a:rPr lang="en-US" sz="2400" b="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Washington County Memorial Hospital</a:t>
            </a:r>
          </a:p>
        </p:txBody>
      </p:sp>
      <p:sp>
        <p:nvSpPr>
          <p:cNvPr id="4" name="Content Placeholder 3">
            <a:extLst>
              <a:ext uri="{FF2B5EF4-FFF2-40B4-BE49-F238E27FC236}">
                <a16:creationId xmlns:a16="http://schemas.microsoft.com/office/drawing/2014/main" id="{792182DB-708A-B40A-AFEF-50209F15BD8D}"/>
              </a:ext>
            </a:extLst>
          </p:cNvPr>
          <p:cNvSpPr>
            <a:spLocks noGrp="1"/>
          </p:cNvSpPr>
          <p:nvPr>
            <p:ph sz="half" idx="2"/>
          </p:nvPr>
        </p:nvSpPr>
        <p:spPr>
          <a:xfrm>
            <a:off x="950939" y="2166885"/>
            <a:ext cx="3291840" cy="4181778"/>
          </a:xfrm>
        </p:spPr>
        <p:txBody>
          <a:bodyPr>
            <a:normAutofit/>
          </a:bodyPr>
          <a:lstStyle/>
          <a:p>
            <a:pPr lvl="0"/>
            <a:r>
              <a:rPr lang="en-US" sz="1400" b="0" i="0" u="none">
                <a:latin typeface="Calibri" panose="020F0502020204030204" pitchFamily="34" charset="0"/>
                <a:ea typeface="Calibri" panose="020F0502020204030204" pitchFamily="34" charset="0"/>
                <a:cs typeface="Calibri" panose="020F0502020204030204" pitchFamily="34" charset="0"/>
              </a:rPr>
              <a:t>HRSA – School-based Health Center Capital (2018)*</a:t>
            </a:r>
          </a:p>
          <a:p>
            <a:pPr lvl="0"/>
            <a:r>
              <a:rPr lang="en-US" sz="1400" b="0" i="0" u="none">
                <a:latin typeface="Calibri" panose="020F0502020204030204" pitchFamily="34" charset="0"/>
                <a:ea typeface="Calibri" panose="020F0502020204030204" pitchFamily="34" charset="0"/>
                <a:cs typeface="Calibri" panose="020F0502020204030204" pitchFamily="34" charset="0"/>
              </a:rPr>
              <a:t>HRSA – Rural Health Care Outreach Program-HRHI (2021)*</a:t>
            </a:r>
          </a:p>
          <a:p>
            <a:pPr lvl="0"/>
            <a:r>
              <a:rPr lang="en-US" sz="1400" b="0" i="0" u="none">
                <a:latin typeface="Calibri" panose="020F0502020204030204" pitchFamily="34" charset="0"/>
                <a:ea typeface="Calibri" panose="020F0502020204030204" pitchFamily="34" charset="0"/>
                <a:cs typeface="Calibri" panose="020F0502020204030204" pitchFamily="34" charset="0"/>
              </a:rPr>
              <a:t>HRSA Primary Care Challenge Award (2023)</a:t>
            </a:r>
          </a:p>
          <a:p>
            <a:pPr lvl="0"/>
            <a:r>
              <a:rPr lang="en-US" sz="1400" b="0" i="0" u="none">
                <a:latin typeface="Calibri" panose="020F0502020204030204" pitchFamily="34" charset="0"/>
                <a:ea typeface="Calibri" panose="020F0502020204030204" pitchFamily="34" charset="0"/>
                <a:cs typeface="Calibri" panose="020F0502020204030204" pitchFamily="34" charset="0"/>
              </a:rPr>
              <a:t>HRSA Delta Region Community Health Systems Development</a:t>
            </a:r>
          </a:p>
          <a:p>
            <a:pPr lvl="0"/>
            <a:r>
              <a:rPr lang="en-US" sz="1400">
                <a:latin typeface="Calibri" panose="020F0502020204030204" pitchFamily="34" charset="0"/>
                <a:ea typeface="Calibri" panose="020F0502020204030204" pitchFamily="34" charset="0"/>
                <a:cs typeface="Calibri" panose="020F0502020204030204" pitchFamily="34" charset="0"/>
              </a:rPr>
              <a:t>Two Rural Community Access to Telehealth Grants (RCAT) (2024)</a:t>
            </a:r>
          </a:p>
          <a:p>
            <a:pPr lvl="0"/>
            <a:r>
              <a:rPr lang="en-US" sz="1400">
                <a:latin typeface="Calibri" panose="020F0502020204030204" pitchFamily="34" charset="0"/>
                <a:ea typeface="Calibri" panose="020F0502020204030204" pitchFamily="34" charset="0"/>
                <a:cs typeface="Calibri" panose="020F0502020204030204" pitchFamily="34" charset="0"/>
              </a:rPr>
              <a:t>HRSA Rural Public Health Workforce Training (2022)</a:t>
            </a:r>
          </a:p>
          <a:p>
            <a:pPr lvl="0"/>
            <a:r>
              <a:rPr lang="en-US" sz="1400" b="0" i="0" u="none">
                <a:latin typeface="Calibri" panose="020F0502020204030204" pitchFamily="34" charset="0"/>
                <a:ea typeface="Calibri" panose="020F0502020204030204" pitchFamily="34" charset="0"/>
                <a:cs typeface="Calibri" panose="020F0502020204030204" pitchFamily="34" charset="0"/>
              </a:rPr>
              <a:t>HRSA Behavioral Health Expansion (2024)</a:t>
            </a:r>
          </a:p>
          <a:p>
            <a:pPr lvl="0"/>
            <a:r>
              <a:rPr lang="en-US" sz="1400">
                <a:latin typeface="Calibri" panose="020F0502020204030204" pitchFamily="34" charset="0"/>
                <a:ea typeface="Calibri" panose="020F0502020204030204" pitchFamily="34" charset="0"/>
                <a:cs typeface="Calibri" panose="020F0502020204030204" pitchFamily="34" charset="0"/>
              </a:rPr>
              <a:t>HRSA Rural Health Care Outreach Program (2025) - PENDING</a:t>
            </a:r>
            <a:endParaRPr lang="en-US" sz="1400" b="0" i="0" u="none">
              <a:latin typeface="Calibri" panose="020F0502020204030204" pitchFamily="34" charset="0"/>
              <a:ea typeface="Calibri" panose="020F0502020204030204" pitchFamily="34" charset="0"/>
              <a:cs typeface="Calibri" panose="020F0502020204030204" pitchFamily="34" charset="0"/>
            </a:endParaRPr>
          </a:p>
        </p:txBody>
      </p:sp>
      <p:sp>
        <p:nvSpPr>
          <p:cNvPr id="6" name="Content Placeholder 5">
            <a:extLst>
              <a:ext uri="{FF2B5EF4-FFF2-40B4-BE49-F238E27FC236}">
                <a16:creationId xmlns:a16="http://schemas.microsoft.com/office/drawing/2014/main" id="{12D46D05-57AA-F826-DCC3-822DE744D175}"/>
              </a:ext>
            </a:extLst>
          </p:cNvPr>
          <p:cNvSpPr>
            <a:spLocks noGrp="1"/>
          </p:cNvSpPr>
          <p:nvPr>
            <p:ph sz="quarter" idx="4"/>
          </p:nvPr>
        </p:nvSpPr>
        <p:spPr>
          <a:xfrm>
            <a:off x="4757906" y="2166883"/>
            <a:ext cx="3291840" cy="3828314"/>
          </a:xfrm>
        </p:spPr>
        <p:txBody>
          <a:bodyPr>
            <a:normAutofit/>
          </a:bodyPr>
          <a:lstStyle/>
          <a:p>
            <a:pPr>
              <a:lnSpc>
                <a:spcPct val="100000"/>
              </a:lnSpc>
              <a:spcBef>
                <a:spcPts val="600"/>
              </a:spcBef>
            </a:pPr>
            <a:r>
              <a:rPr lang="en-US" sz="1400">
                <a:latin typeface="Calibri" panose="020F0502020204030204" pitchFamily="34" charset="0"/>
                <a:ea typeface="Calibri" panose="020F0502020204030204" pitchFamily="34" charset="0"/>
                <a:cs typeface="Calibri" panose="020F0502020204030204" pitchFamily="34" charset="0"/>
              </a:rPr>
              <a:t>UnitedHealthcare</a:t>
            </a:r>
          </a:p>
          <a:p>
            <a:pPr>
              <a:lnSpc>
                <a:spcPct val="100000"/>
              </a:lnSpc>
              <a:spcBef>
                <a:spcPts val="600"/>
              </a:spcBef>
            </a:pPr>
            <a:r>
              <a:rPr lang="en-US" sz="1400">
                <a:latin typeface="Calibri" panose="020F0502020204030204" pitchFamily="34" charset="0"/>
                <a:ea typeface="Calibri" panose="020F0502020204030204" pitchFamily="34" charset="0"/>
                <a:cs typeface="Calibri" panose="020F0502020204030204" pitchFamily="34" charset="0"/>
              </a:rPr>
              <a:t>SAMHSA-First Responder-Comprehensive Addiction &amp; Recovery* </a:t>
            </a:r>
          </a:p>
          <a:p>
            <a:r>
              <a:rPr lang="en-US" sz="1400">
                <a:latin typeface="Calibri" panose="020F0502020204030204" pitchFamily="34" charset="0"/>
                <a:ea typeface="Calibri" panose="020F0502020204030204" pitchFamily="34" charset="0"/>
                <a:cs typeface="Calibri" panose="020F0502020204030204" pitchFamily="34" charset="0"/>
              </a:rPr>
              <a:t>SAMSHSA EMS Training (2020*,2021*, 2022*, 2023*, 2024, 2025)</a:t>
            </a:r>
          </a:p>
          <a:p>
            <a:r>
              <a:rPr lang="en-US" sz="1400">
                <a:latin typeface="Calibri" panose="020F0502020204030204" pitchFamily="34" charset="0"/>
                <a:ea typeface="Calibri" panose="020F0502020204030204" pitchFamily="34" charset="0"/>
                <a:cs typeface="Calibri" panose="020F0502020204030204" pitchFamily="34" charset="0"/>
              </a:rPr>
              <a:t>Centers for Disease Control- COVID Community Response (2021)*</a:t>
            </a:r>
          </a:p>
          <a:p>
            <a:r>
              <a:rPr lang="en-US" sz="1400">
                <a:latin typeface="Calibri" panose="020F0502020204030204" pitchFamily="34" charset="0"/>
                <a:ea typeface="Calibri" panose="020F0502020204030204" pitchFamily="34" charset="0"/>
                <a:cs typeface="Calibri" panose="020F0502020204030204" pitchFamily="34" charset="0"/>
              </a:rPr>
              <a:t>HRSA Rural Health Network Development for Reynolds County (2023)</a:t>
            </a:r>
          </a:p>
        </p:txBody>
      </p:sp>
      <p:sp>
        <p:nvSpPr>
          <p:cNvPr id="11" name="Content Placeholder 10">
            <a:extLst>
              <a:ext uri="{FF2B5EF4-FFF2-40B4-BE49-F238E27FC236}">
                <a16:creationId xmlns:a16="http://schemas.microsoft.com/office/drawing/2014/main" id="{FCC537CA-3A00-8D38-EF00-6F932D3AA2DA}"/>
              </a:ext>
            </a:extLst>
          </p:cNvPr>
          <p:cNvSpPr>
            <a:spLocks noGrp="1"/>
          </p:cNvSpPr>
          <p:nvPr>
            <p:ph sz="quarter" idx="14"/>
          </p:nvPr>
        </p:nvSpPr>
        <p:spPr>
          <a:xfrm>
            <a:off x="8479672" y="2240716"/>
            <a:ext cx="3291840" cy="1760649"/>
          </a:xfrm>
        </p:spPr>
        <p:txBody>
          <a:bodyPr>
            <a:normAutofit/>
          </a:bodyPr>
          <a:lstStyle/>
          <a:p>
            <a:r>
              <a:rPr lang="en-US" sz="1400">
                <a:latin typeface="Calibri" panose="020F0502020204030204" pitchFamily="34" charset="0"/>
                <a:ea typeface="Calibri" panose="020F0502020204030204" pitchFamily="34" charset="0"/>
                <a:cs typeface="Calibri" panose="020F0502020204030204" pitchFamily="34" charset="0"/>
              </a:rPr>
              <a:t>RCORP – Behavioral Health*</a:t>
            </a:r>
          </a:p>
          <a:p>
            <a:r>
              <a:rPr lang="en-US" sz="1400">
                <a:latin typeface="Calibri" panose="020F0502020204030204" pitchFamily="34" charset="0"/>
                <a:ea typeface="Calibri" panose="020F0502020204030204" pitchFamily="34" charset="0"/>
                <a:cs typeface="Calibri" panose="020F0502020204030204" pitchFamily="34" charset="0"/>
              </a:rPr>
              <a:t>RCORP – Psychostimulant*</a:t>
            </a:r>
          </a:p>
          <a:p>
            <a:r>
              <a:rPr lang="en-US" sz="1400">
                <a:latin typeface="Calibri" panose="020F0502020204030204" pitchFamily="34" charset="0"/>
                <a:ea typeface="Calibri" panose="020F0502020204030204" pitchFamily="34" charset="0"/>
                <a:cs typeface="Calibri" panose="020F0502020204030204" pitchFamily="34" charset="0"/>
              </a:rPr>
              <a:t>RCORP – Implementation (Rounds 1 and 4)*</a:t>
            </a:r>
          </a:p>
          <a:p>
            <a:endParaRPr lang="en-US" sz="1300">
              <a:latin typeface="Calibri" panose="020F0502020204030204" pitchFamily="34" charset="0"/>
              <a:ea typeface="Calibri" panose="020F0502020204030204" pitchFamily="34" charset="0"/>
              <a:cs typeface="Calibri" panose="020F0502020204030204" pitchFamily="34" charset="0"/>
            </a:endParaRPr>
          </a:p>
          <a:p>
            <a:endParaRPr lang="en-US" sz="1300"/>
          </a:p>
          <a:p>
            <a:pPr marL="0" indent="0">
              <a:buNone/>
            </a:pPr>
            <a:endParaRPr lang="en-US" sz="1300"/>
          </a:p>
        </p:txBody>
      </p:sp>
      <p:sp>
        <p:nvSpPr>
          <p:cNvPr id="12" name="Content Placeholder 10">
            <a:extLst>
              <a:ext uri="{FF2B5EF4-FFF2-40B4-BE49-F238E27FC236}">
                <a16:creationId xmlns:a16="http://schemas.microsoft.com/office/drawing/2014/main" id="{A482D48A-C164-511C-D911-503105CE62CA}"/>
              </a:ext>
            </a:extLst>
          </p:cNvPr>
          <p:cNvSpPr txBox="1">
            <a:spLocks/>
          </p:cNvSpPr>
          <p:nvPr/>
        </p:nvSpPr>
        <p:spPr>
          <a:xfrm>
            <a:off x="8479672" y="4248935"/>
            <a:ext cx="2981571" cy="1191746"/>
          </a:xfrm>
          <a:prstGeom prst="rect">
            <a:avLst/>
          </a:prstGeom>
          <a:ln w="19050">
            <a:solidFill>
              <a:schemeClr val="accent2">
                <a:lumMod val="75000"/>
              </a:schemeClr>
            </a:solidFill>
          </a:ln>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Calibri" panose="020F0502020204030204" pitchFamily="34" charset="0"/>
                <a:ea typeface="Calibri" panose="020F0502020204030204" pitchFamily="34" charset="0"/>
                <a:cs typeface="Calibri" panose="020F0502020204030204" pitchFamily="34" charset="0"/>
              </a:rPr>
              <a:t>*MoCAP funded the application development and submission.</a:t>
            </a:r>
          </a:p>
          <a:p>
            <a:pPr marL="0" indent="0">
              <a:buNone/>
            </a:pPr>
            <a:r>
              <a:rPr lang="en-US" sz="1400" i="1">
                <a:latin typeface="Calibri" panose="020F0502020204030204" pitchFamily="34" charset="0"/>
                <a:ea typeface="Calibri" panose="020F0502020204030204" pitchFamily="34" charset="0"/>
                <a:cs typeface="Calibri" panose="020F0502020204030204" pitchFamily="34" charset="0"/>
              </a:rPr>
              <a:t>This table only reflects 22 grants (does not include contracts)</a:t>
            </a:r>
          </a:p>
          <a:p>
            <a:pPr marL="0" indent="0">
              <a:buNone/>
            </a:pPr>
            <a:endParaRPr lang="en-US" sz="130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1300"/>
          </a:p>
          <a:p>
            <a:pPr marL="0" indent="0">
              <a:buNone/>
            </a:pPr>
            <a:endParaRPr lang="en-US" sz="1300"/>
          </a:p>
          <a:p>
            <a:endParaRPr lang="en-US" sz="1300"/>
          </a:p>
          <a:p>
            <a:pPr marL="0" indent="0">
              <a:buFont typeface="Arial" panose="020B0604020202020204" pitchFamily="34" charset="0"/>
              <a:buNone/>
            </a:pPr>
            <a:endParaRPr lang="en-US" sz="1300"/>
          </a:p>
        </p:txBody>
      </p:sp>
    </p:spTree>
    <p:extLst>
      <p:ext uri="{BB962C8B-B14F-4D97-AF65-F5344CB8AC3E}">
        <p14:creationId xmlns:p14="http://schemas.microsoft.com/office/powerpoint/2010/main" val="2484223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F6EA5-1EEF-4F8D-A202-227127F37230}"/>
              </a:ext>
            </a:extLst>
          </p:cNvPr>
          <p:cNvSpPr>
            <a:spLocks noGrp="1"/>
          </p:cNvSpPr>
          <p:nvPr>
            <p:ph type="title"/>
          </p:nvPr>
        </p:nvSpPr>
        <p:spPr/>
        <p:txBody>
          <a:bodyPr>
            <a:noAutofit/>
          </a:bodyPr>
          <a:lstStyle/>
          <a:p>
            <a:r>
              <a:rPr lang="en-US" sz="3600"/>
              <a:t>Summary of Funding Opportunities/ Awards</a:t>
            </a:r>
          </a:p>
        </p:txBody>
      </p:sp>
      <p:graphicFrame>
        <p:nvGraphicFramePr>
          <p:cNvPr id="25" name="Content Placeholder 24">
            <a:extLst>
              <a:ext uri="{FF2B5EF4-FFF2-40B4-BE49-F238E27FC236}">
                <a16:creationId xmlns:a16="http://schemas.microsoft.com/office/drawing/2014/main" id="{3C4AE29B-CFA5-8F0C-19F2-C029F93CEA78}"/>
              </a:ext>
            </a:extLst>
          </p:cNvPr>
          <p:cNvGraphicFramePr>
            <a:graphicFrameLocks noGrp="1"/>
          </p:cNvGraphicFramePr>
          <p:nvPr>
            <p:ph sz="half" idx="2"/>
            <p:extLst>
              <p:ext uri="{D42A27DB-BD31-4B8C-83A1-F6EECF244321}">
                <p14:modId xmlns:p14="http://schemas.microsoft.com/office/powerpoint/2010/main" val="3825548614"/>
              </p:ext>
            </p:extLst>
          </p:nvPr>
        </p:nvGraphicFramePr>
        <p:xfrm>
          <a:off x="494609" y="2555240"/>
          <a:ext cx="11247272" cy="2495731"/>
        </p:xfrm>
        <a:graphic>
          <a:graphicData uri="http://schemas.openxmlformats.org/drawingml/2006/table">
            <a:tbl>
              <a:tblPr firstRow="1" bandRow="1">
                <a:tableStyleId>{5C22544A-7EE6-4342-B048-85BDC9FD1C3A}</a:tableStyleId>
              </a:tblPr>
              <a:tblGrid>
                <a:gridCol w="4222534">
                  <a:extLst>
                    <a:ext uri="{9D8B030D-6E8A-4147-A177-3AD203B41FA5}">
                      <a16:colId xmlns:a16="http://schemas.microsoft.com/office/drawing/2014/main" val="3586647292"/>
                    </a:ext>
                  </a:extLst>
                </a:gridCol>
                <a:gridCol w="1756228">
                  <a:extLst>
                    <a:ext uri="{9D8B030D-6E8A-4147-A177-3AD203B41FA5}">
                      <a16:colId xmlns:a16="http://schemas.microsoft.com/office/drawing/2014/main" val="1368107179"/>
                    </a:ext>
                  </a:extLst>
                </a:gridCol>
                <a:gridCol w="1204686">
                  <a:extLst>
                    <a:ext uri="{9D8B030D-6E8A-4147-A177-3AD203B41FA5}">
                      <a16:colId xmlns:a16="http://schemas.microsoft.com/office/drawing/2014/main" val="1169711611"/>
                    </a:ext>
                  </a:extLst>
                </a:gridCol>
                <a:gridCol w="1386114">
                  <a:extLst>
                    <a:ext uri="{9D8B030D-6E8A-4147-A177-3AD203B41FA5}">
                      <a16:colId xmlns:a16="http://schemas.microsoft.com/office/drawing/2014/main" val="3073975192"/>
                    </a:ext>
                  </a:extLst>
                </a:gridCol>
                <a:gridCol w="1240972">
                  <a:extLst>
                    <a:ext uri="{9D8B030D-6E8A-4147-A177-3AD203B41FA5}">
                      <a16:colId xmlns:a16="http://schemas.microsoft.com/office/drawing/2014/main" val="3655496150"/>
                    </a:ext>
                  </a:extLst>
                </a:gridCol>
                <a:gridCol w="1436738">
                  <a:extLst>
                    <a:ext uri="{9D8B030D-6E8A-4147-A177-3AD203B41FA5}">
                      <a16:colId xmlns:a16="http://schemas.microsoft.com/office/drawing/2014/main" val="3566274512"/>
                    </a:ext>
                  </a:extLst>
                </a:gridCol>
              </a:tblGrid>
              <a:tr h="478971">
                <a:tc>
                  <a:txBody>
                    <a:bodyPr/>
                    <a:lstStyle/>
                    <a:p>
                      <a:endParaRPr lang="en-US">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a:latin typeface="Calibri" panose="020F0502020204030204" pitchFamily="34" charset="0"/>
                          <a:ea typeface="Calibri" panose="020F0502020204030204" pitchFamily="34" charset="0"/>
                          <a:cs typeface="Calibri" panose="020F0502020204030204" pitchFamily="34" charset="0"/>
                        </a:rPr>
                        <a:t># of Applications Submitted</a:t>
                      </a:r>
                    </a:p>
                  </a:txBody>
                  <a:tcPr/>
                </a:tc>
                <a:tc>
                  <a:txBody>
                    <a:bodyPr/>
                    <a:lstStyle/>
                    <a:p>
                      <a:pPr algn="ctr"/>
                      <a:endParaRPr lang="en-US">
                        <a:latin typeface="Calibri" panose="020F0502020204030204" pitchFamily="34" charset="0"/>
                        <a:ea typeface="Calibri" panose="020F0502020204030204" pitchFamily="34" charset="0"/>
                        <a:cs typeface="Calibri" panose="020F0502020204030204" pitchFamily="34" charset="0"/>
                      </a:endParaRPr>
                    </a:p>
                    <a:p>
                      <a:pPr algn="ctr"/>
                      <a:r>
                        <a:rPr lang="en-US">
                          <a:latin typeface="Calibri" panose="020F0502020204030204" pitchFamily="34" charset="0"/>
                          <a:ea typeface="Calibri" panose="020F0502020204030204" pitchFamily="34" charset="0"/>
                          <a:cs typeface="Calibri" panose="020F0502020204030204" pitchFamily="34" charset="0"/>
                        </a:rPr>
                        <a:t># Awarded</a:t>
                      </a:r>
                    </a:p>
                  </a:txBody>
                  <a:tcPr/>
                </a:tc>
                <a:tc>
                  <a:txBody>
                    <a:bodyPr/>
                    <a:lstStyle/>
                    <a:p>
                      <a:pPr algn="ctr"/>
                      <a:r>
                        <a:rPr lang="en-US">
                          <a:latin typeface="Calibri" panose="020F0502020204030204" pitchFamily="34" charset="0"/>
                          <a:ea typeface="Calibri" panose="020F0502020204030204" pitchFamily="34" charset="0"/>
                          <a:cs typeface="Calibri" panose="020F0502020204030204" pitchFamily="34" charset="0"/>
                        </a:rPr>
                        <a:t># MoCAP Supported &amp; Funded</a:t>
                      </a:r>
                    </a:p>
                  </a:txBody>
                  <a:tcPr anchor="b"/>
                </a:tc>
                <a:tc>
                  <a:txBody>
                    <a:bodyPr/>
                    <a:lstStyle/>
                    <a:p>
                      <a:pPr algn="ctr"/>
                      <a:endParaRPr lang="en-US">
                        <a:latin typeface="Calibri" panose="020F0502020204030204" pitchFamily="34" charset="0"/>
                        <a:ea typeface="Calibri" panose="020F0502020204030204" pitchFamily="34" charset="0"/>
                        <a:cs typeface="Calibri" panose="020F0502020204030204" pitchFamily="34" charset="0"/>
                      </a:endParaRPr>
                    </a:p>
                    <a:p>
                      <a:pPr algn="ctr"/>
                      <a:r>
                        <a:rPr lang="en-US">
                          <a:latin typeface="Calibri" panose="020F0502020204030204" pitchFamily="34" charset="0"/>
                          <a:ea typeface="Calibri" panose="020F0502020204030204" pitchFamily="34" charset="0"/>
                          <a:cs typeface="Calibri" panose="020F0502020204030204" pitchFamily="34" charset="0"/>
                        </a:rPr>
                        <a:t># Not Awarded</a:t>
                      </a:r>
                    </a:p>
                  </a:txBody>
                  <a:tcPr/>
                </a:tc>
                <a:tc>
                  <a:txBody>
                    <a:bodyPr/>
                    <a:lstStyle/>
                    <a:p>
                      <a:pPr algn="ctr"/>
                      <a:endParaRPr lang="en-US">
                        <a:latin typeface="Calibri" panose="020F0502020204030204" pitchFamily="34" charset="0"/>
                        <a:ea typeface="Calibri" panose="020F0502020204030204" pitchFamily="34" charset="0"/>
                        <a:cs typeface="Calibri" panose="020F0502020204030204" pitchFamily="34" charset="0"/>
                      </a:endParaRPr>
                    </a:p>
                    <a:p>
                      <a:pPr algn="ctr"/>
                      <a:r>
                        <a:rPr lang="en-US">
                          <a:latin typeface="Calibri" panose="020F0502020204030204" pitchFamily="34" charset="0"/>
                          <a:ea typeface="Calibri" panose="020F0502020204030204" pitchFamily="34" charset="0"/>
                          <a:cs typeface="Calibri" panose="020F0502020204030204" pitchFamily="34" charset="0"/>
                        </a:rPr>
                        <a:t>Percentage Successful</a:t>
                      </a:r>
                    </a:p>
                  </a:txBody>
                  <a:tcPr/>
                </a:tc>
                <a:extLst>
                  <a:ext uri="{0D108BD9-81ED-4DB2-BD59-A6C34878D82A}">
                    <a16:rowId xmlns:a16="http://schemas.microsoft.com/office/drawing/2014/main" val="3910977981"/>
                  </a:ext>
                </a:extLst>
              </a:tr>
              <a:tr h="362131">
                <a:tc>
                  <a:txBody>
                    <a:bodyPr/>
                    <a:lstStyle/>
                    <a:p>
                      <a:r>
                        <a:rPr lang="en-US">
                          <a:latin typeface="Calibri" panose="020F0502020204030204" pitchFamily="34" charset="0"/>
                          <a:ea typeface="Calibri" panose="020F0502020204030204" pitchFamily="34" charset="0"/>
                          <a:cs typeface="Calibri" panose="020F0502020204030204" pitchFamily="34" charset="0"/>
                        </a:rPr>
                        <a:t>Great Mines Health Center</a:t>
                      </a:r>
                    </a:p>
                  </a:txBody>
                  <a:tcPr/>
                </a:tc>
                <a:tc>
                  <a:txBody>
                    <a:bodyPr/>
                    <a:lstStyle/>
                    <a:p>
                      <a:pPr algn="ctr"/>
                      <a:r>
                        <a:rPr lang="en-US">
                          <a:latin typeface="Calibri" panose="020F0502020204030204" pitchFamily="34" charset="0"/>
                          <a:ea typeface="Calibri" panose="020F0502020204030204" pitchFamily="34" charset="0"/>
                          <a:cs typeface="Calibri" panose="020F0502020204030204" pitchFamily="34" charset="0"/>
                        </a:rPr>
                        <a:t>12</a:t>
                      </a:r>
                    </a:p>
                  </a:txBody>
                  <a:tcPr anchor="ctr"/>
                </a:tc>
                <a:tc>
                  <a:txBody>
                    <a:bodyPr/>
                    <a:lstStyle/>
                    <a:p>
                      <a:pPr algn="ctr"/>
                      <a:r>
                        <a:rPr lang="en-US">
                          <a:latin typeface="Calibri" panose="020F0502020204030204" pitchFamily="34" charset="0"/>
                          <a:ea typeface="Calibri" panose="020F0502020204030204" pitchFamily="34" charset="0"/>
                          <a:cs typeface="Calibri" panose="020F0502020204030204" pitchFamily="34" charset="0"/>
                        </a:rPr>
                        <a:t>7</a:t>
                      </a:r>
                    </a:p>
                  </a:txBody>
                  <a:tcPr anchor="ctr"/>
                </a:tc>
                <a:tc>
                  <a:txBody>
                    <a:bodyPr/>
                    <a:lstStyle/>
                    <a:p>
                      <a:pPr algn="ctr"/>
                      <a:r>
                        <a:rPr lang="en-US">
                          <a:latin typeface="Calibri" panose="020F0502020204030204" pitchFamily="34" charset="0"/>
                          <a:ea typeface="Calibri" panose="020F0502020204030204" pitchFamily="34" charset="0"/>
                          <a:cs typeface="Calibri" panose="020F0502020204030204" pitchFamily="34" charset="0"/>
                        </a:rPr>
                        <a:t>2</a:t>
                      </a:r>
                    </a:p>
                  </a:txBody>
                  <a:tcPr anchor="ctr"/>
                </a:tc>
                <a:tc>
                  <a:txBody>
                    <a:bodyPr/>
                    <a:lstStyle/>
                    <a:p>
                      <a:pPr algn="ctr"/>
                      <a:r>
                        <a:rPr lang="en-US">
                          <a:latin typeface="Calibri" panose="020F0502020204030204" pitchFamily="34" charset="0"/>
                          <a:ea typeface="Calibri" panose="020F0502020204030204" pitchFamily="34" charset="0"/>
                          <a:cs typeface="Calibri" panose="020F0502020204030204" pitchFamily="34" charset="0"/>
                        </a:rPr>
                        <a:t>4</a:t>
                      </a:r>
                    </a:p>
                  </a:txBody>
                  <a:tcPr anchor="ctr"/>
                </a:tc>
                <a:tc>
                  <a:txBody>
                    <a:bodyPr/>
                    <a:lstStyle/>
                    <a:p>
                      <a:pPr algn="ctr"/>
                      <a:r>
                        <a:rPr lang="en-US">
                          <a:latin typeface="Calibri" panose="020F0502020204030204" pitchFamily="34" charset="0"/>
                          <a:ea typeface="Calibri" panose="020F0502020204030204" pitchFamily="34" charset="0"/>
                          <a:cs typeface="Calibri" panose="020F0502020204030204" pitchFamily="34" charset="0"/>
                        </a:rPr>
                        <a:t>65%</a:t>
                      </a:r>
                    </a:p>
                  </a:txBody>
                  <a:tcPr anchor="ctr"/>
                </a:tc>
                <a:extLst>
                  <a:ext uri="{0D108BD9-81ED-4DB2-BD59-A6C34878D82A}">
                    <a16:rowId xmlns:a16="http://schemas.microsoft.com/office/drawing/2014/main" val="772246303"/>
                  </a:ext>
                </a:extLst>
              </a:tr>
              <a:tr h="370840">
                <a:tc>
                  <a:txBody>
                    <a:bodyPr/>
                    <a:lstStyle/>
                    <a:p>
                      <a:r>
                        <a:rPr lang="en-US">
                          <a:latin typeface="Calibri" panose="020F0502020204030204" pitchFamily="34" charset="0"/>
                          <a:ea typeface="Calibri" panose="020F0502020204030204" pitchFamily="34" charset="0"/>
                          <a:cs typeface="Calibri" panose="020F0502020204030204" pitchFamily="34" charset="0"/>
                        </a:rPr>
                        <a:t>Washington County Ambulance District</a:t>
                      </a:r>
                    </a:p>
                  </a:txBody>
                  <a:tcPr/>
                </a:tc>
                <a:tc>
                  <a:txBody>
                    <a:bodyPr/>
                    <a:lstStyle/>
                    <a:p>
                      <a:pPr algn="ctr"/>
                      <a:r>
                        <a:rPr lang="en-US">
                          <a:latin typeface="Calibri" panose="020F0502020204030204" pitchFamily="34" charset="0"/>
                          <a:ea typeface="Calibri" panose="020F0502020204030204" pitchFamily="34" charset="0"/>
                          <a:cs typeface="Calibri" panose="020F0502020204030204" pitchFamily="34" charset="0"/>
                        </a:rPr>
                        <a:t>13</a:t>
                      </a:r>
                    </a:p>
                  </a:txBody>
                  <a:tcPr anchor="ctr"/>
                </a:tc>
                <a:tc>
                  <a:txBody>
                    <a:bodyPr/>
                    <a:lstStyle/>
                    <a:p>
                      <a:pPr algn="ctr"/>
                      <a:r>
                        <a:rPr lang="en-US">
                          <a:latin typeface="Calibri" panose="020F0502020204030204" pitchFamily="34" charset="0"/>
                          <a:ea typeface="Calibri" panose="020F0502020204030204" pitchFamily="34" charset="0"/>
                          <a:cs typeface="Calibri" panose="020F0502020204030204" pitchFamily="34" charset="0"/>
                        </a:rPr>
                        <a:t>13</a:t>
                      </a:r>
                    </a:p>
                  </a:txBody>
                  <a:tcPr anchor="ctr"/>
                </a:tc>
                <a:tc>
                  <a:txBody>
                    <a:bodyPr/>
                    <a:lstStyle/>
                    <a:p>
                      <a:pPr algn="ctr"/>
                      <a:r>
                        <a:rPr lang="en-US">
                          <a:latin typeface="Calibri" panose="020F0502020204030204" pitchFamily="34" charset="0"/>
                          <a:ea typeface="Calibri" panose="020F0502020204030204" pitchFamily="34" charset="0"/>
                          <a:cs typeface="Calibri" panose="020F0502020204030204" pitchFamily="34" charset="0"/>
                        </a:rPr>
                        <a:t>5</a:t>
                      </a:r>
                    </a:p>
                  </a:txBody>
                  <a:tcPr anchor="ctr"/>
                </a:tc>
                <a:tc>
                  <a:txBody>
                    <a:bodyPr/>
                    <a:lstStyle/>
                    <a:p>
                      <a:pPr algn="ctr"/>
                      <a:r>
                        <a:rPr lang="en-US">
                          <a:latin typeface="Calibri" panose="020F0502020204030204" pitchFamily="34" charset="0"/>
                          <a:ea typeface="Calibri" panose="020F0502020204030204" pitchFamily="34" charset="0"/>
                          <a:cs typeface="Calibri" panose="020F0502020204030204" pitchFamily="34" charset="0"/>
                        </a:rPr>
                        <a:t>0</a:t>
                      </a:r>
                    </a:p>
                  </a:txBody>
                  <a:tcPr anchor="ctr"/>
                </a:tc>
                <a:tc>
                  <a:txBody>
                    <a:bodyPr/>
                    <a:lstStyle/>
                    <a:p>
                      <a:pPr algn="ctr"/>
                      <a:r>
                        <a:rPr lang="en-US">
                          <a:latin typeface="Calibri" panose="020F0502020204030204" pitchFamily="34" charset="0"/>
                          <a:ea typeface="Calibri" panose="020F0502020204030204" pitchFamily="34" charset="0"/>
                          <a:cs typeface="Calibri" panose="020F0502020204030204" pitchFamily="34" charset="0"/>
                        </a:rPr>
                        <a:t>100%</a:t>
                      </a:r>
                    </a:p>
                  </a:txBody>
                  <a:tcPr anchor="ctr"/>
                </a:tc>
                <a:extLst>
                  <a:ext uri="{0D108BD9-81ED-4DB2-BD59-A6C34878D82A}">
                    <a16:rowId xmlns:a16="http://schemas.microsoft.com/office/drawing/2014/main" val="1394608075"/>
                  </a:ext>
                </a:extLst>
              </a:tr>
              <a:tr h="473891">
                <a:tc>
                  <a:txBody>
                    <a:bodyPr/>
                    <a:lstStyle/>
                    <a:p>
                      <a:r>
                        <a:rPr lang="en-US">
                          <a:latin typeface="Calibri" panose="020F0502020204030204" pitchFamily="34" charset="0"/>
                          <a:ea typeface="Calibri" panose="020F0502020204030204" pitchFamily="34" charset="0"/>
                          <a:cs typeface="Calibri" panose="020F0502020204030204" pitchFamily="34" charset="0"/>
                        </a:rPr>
                        <a:t>Washington County Memorial Hospital</a:t>
                      </a:r>
                    </a:p>
                  </a:txBody>
                  <a:tcPr/>
                </a:tc>
                <a:tc>
                  <a:txBody>
                    <a:bodyPr/>
                    <a:lstStyle/>
                    <a:p>
                      <a:pPr algn="ctr"/>
                      <a:r>
                        <a:rPr lang="en-US">
                          <a:latin typeface="Calibri" panose="020F0502020204030204" pitchFamily="34" charset="0"/>
                          <a:ea typeface="Calibri" panose="020F0502020204030204" pitchFamily="34" charset="0"/>
                          <a:cs typeface="Calibri" panose="020F0502020204030204" pitchFamily="34" charset="0"/>
                        </a:rPr>
                        <a:t>4</a:t>
                      </a:r>
                    </a:p>
                  </a:txBody>
                  <a:tcPr anchor="ctr"/>
                </a:tc>
                <a:tc>
                  <a:txBody>
                    <a:bodyPr/>
                    <a:lstStyle/>
                    <a:p>
                      <a:pPr algn="ctr"/>
                      <a:r>
                        <a:rPr lang="en-US">
                          <a:latin typeface="Calibri" panose="020F0502020204030204" pitchFamily="34" charset="0"/>
                          <a:ea typeface="Calibri" panose="020F0502020204030204" pitchFamily="34" charset="0"/>
                          <a:cs typeface="Calibri" panose="020F0502020204030204" pitchFamily="34" charset="0"/>
                        </a:rPr>
                        <a:t>4</a:t>
                      </a:r>
                    </a:p>
                  </a:txBody>
                  <a:tcPr anchor="ctr"/>
                </a:tc>
                <a:tc>
                  <a:txBody>
                    <a:bodyPr/>
                    <a:lstStyle/>
                    <a:p>
                      <a:pPr algn="ctr"/>
                      <a:r>
                        <a:rPr lang="en-US">
                          <a:latin typeface="Calibri" panose="020F0502020204030204" pitchFamily="34" charset="0"/>
                          <a:ea typeface="Calibri" panose="020F0502020204030204" pitchFamily="34" charset="0"/>
                          <a:cs typeface="Calibri" panose="020F0502020204030204" pitchFamily="34" charset="0"/>
                        </a:rPr>
                        <a:t>4</a:t>
                      </a:r>
                    </a:p>
                  </a:txBody>
                  <a:tcPr anchor="ctr"/>
                </a:tc>
                <a:tc>
                  <a:txBody>
                    <a:bodyPr/>
                    <a:lstStyle/>
                    <a:p>
                      <a:pPr algn="ctr"/>
                      <a:r>
                        <a:rPr lang="en-US">
                          <a:latin typeface="Calibri" panose="020F0502020204030204" pitchFamily="34" charset="0"/>
                          <a:ea typeface="Calibri" panose="020F0502020204030204" pitchFamily="34" charset="0"/>
                          <a:cs typeface="Calibri" panose="020F0502020204030204" pitchFamily="34" charset="0"/>
                        </a:rPr>
                        <a:t>0</a:t>
                      </a:r>
                    </a:p>
                  </a:txBody>
                  <a:tcPr anchor="ctr"/>
                </a:tc>
                <a:tc>
                  <a:txBody>
                    <a:bodyPr/>
                    <a:lstStyle/>
                    <a:p>
                      <a:pPr algn="ctr"/>
                      <a:r>
                        <a:rPr lang="en-US">
                          <a:latin typeface="Calibri" panose="020F0502020204030204" pitchFamily="34" charset="0"/>
                          <a:ea typeface="Calibri" panose="020F0502020204030204" pitchFamily="34" charset="0"/>
                          <a:cs typeface="Calibri" panose="020F0502020204030204" pitchFamily="34" charset="0"/>
                        </a:rPr>
                        <a:t>100%</a:t>
                      </a:r>
                    </a:p>
                  </a:txBody>
                  <a:tcPr anchor="ctr"/>
                </a:tc>
                <a:extLst>
                  <a:ext uri="{0D108BD9-81ED-4DB2-BD59-A6C34878D82A}">
                    <a16:rowId xmlns:a16="http://schemas.microsoft.com/office/drawing/2014/main" val="556157105"/>
                  </a:ext>
                </a:extLst>
              </a:tr>
              <a:tr h="370840">
                <a:tc>
                  <a:txBody>
                    <a:bodyPr/>
                    <a:lstStyle/>
                    <a:p>
                      <a:pPr algn="r"/>
                      <a:r>
                        <a:rPr lang="en-US" b="1">
                          <a:latin typeface="Calibri" panose="020F0502020204030204" pitchFamily="34" charset="0"/>
                          <a:ea typeface="Calibri" panose="020F0502020204030204" pitchFamily="34" charset="0"/>
                          <a:cs typeface="Calibri" panose="020F0502020204030204" pitchFamily="34" charset="0"/>
                        </a:rPr>
                        <a:t>TOTAL</a:t>
                      </a:r>
                    </a:p>
                  </a:txBody>
                  <a:tcPr/>
                </a:tc>
                <a:tc>
                  <a:txBody>
                    <a:bodyPr/>
                    <a:lstStyle/>
                    <a:p>
                      <a:pPr algn="ctr"/>
                      <a:r>
                        <a:rPr lang="en-US" b="1">
                          <a:latin typeface="Calibri" panose="020F0502020204030204" pitchFamily="34" charset="0"/>
                          <a:ea typeface="Calibri" panose="020F0502020204030204" pitchFamily="34" charset="0"/>
                          <a:cs typeface="Calibri" panose="020F0502020204030204" pitchFamily="34" charset="0"/>
                        </a:rPr>
                        <a:t>28</a:t>
                      </a:r>
                    </a:p>
                  </a:txBody>
                  <a:tcPr anchor="ctr"/>
                </a:tc>
                <a:tc>
                  <a:txBody>
                    <a:bodyPr/>
                    <a:lstStyle/>
                    <a:p>
                      <a:pPr algn="ctr"/>
                      <a:r>
                        <a:rPr lang="en-US" b="1">
                          <a:latin typeface="Calibri" panose="020F0502020204030204" pitchFamily="34" charset="0"/>
                          <a:ea typeface="Calibri" panose="020F0502020204030204" pitchFamily="34" charset="0"/>
                          <a:cs typeface="Calibri" panose="020F0502020204030204" pitchFamily="34" charset="0"/>
                        </a:rPr>
                        <a:t>24</a:t>
                      </a:r>
                    </a:p>
                  </a:txBody>
                  <a:tcPr anchor="ctr"/>
                </a:tc>
                <a:tc>
                  <a:txBody>
                    <a:bodyPr/>
                    <a:lstStyle/>
                    <a:p>
                      <a:pPr algn="ctr"/>
                      <a:r>
                        <a:rPr lang="en-US" b="1">
                          <a:latin typeface="Calibri" panose="020F0502020204030204" pitchFamily="34" charset="0"/>
                          <a:ea typeface="Calibri" panose="020F0502020204030204" pitchFamily="34" charset="0"/>
                          <a:cs typeface="Calibri" panose="020F0502020204030204" pitchFamily="34" charset="0"/>
                        </a:rPr>
                        <a:t>11*</a:t>
                      </a:r>
                    </a:p>
                  </a:txBody>
                  <a:tcPr anchor="ctr"/>
                </a:tc>
                <a:tc>
                  <a:txBody>
                    <a:bodyPr/>
                    <a:lstStyle/>
                    <a:p>
                      <a:pPr algn="ctr"/>
                      <a:r>
                        <a:rPr lang="en-US" b="1">
                          <a:latin typeface="Calibri" panose="020F0502020204030204" pitchFamily="34" charset="0"/>
                          <a:ea typeface="Calibri" panose="020F0502020204030204" pitchFamily="34" charset="0"/>
                          <a:cs typeface="Calibri" panose="020F0502020204030204" pitchFamily="34" charset="0"/>
                        </a:rPr>
                        <a:t>4</a:t>
                      </a:r>
                    </a:p>
                  </a:txBody>
                  <a:tcPr anchor="ctr"/>
                </a:tc>
                <a:tc>
                  <a:txBody>
                    <a:bodyPr/>
                    <a:lstStyle/>
                    <a:p>
                      <a:pPr algn="ctr"/>
                      <a:r>
                        <a:rPr lang="en-US" b="1">
                          <a:latin typeface="Calibri" panose="020F0502020204030204" pitchFamily="34" charset="0"/>
                          <a:ea typeface="Calibri" panose="020F0502020204030204" pitchFamily="34" charset="0"/>
                          <a:cs typeface="Calibri" panose="020F0502020204030204" pitchFamily="34" charset="0"/>
                        </a:rPr>
                        <a:t>86%</a:t>
                      </a:r>
                    </a:p>
                  </a:txBody>
                  <a:tcPr anchor="ctr"/>
                </a:tc>
                <a:extLst>
                  <a:ext uri="{0D108BD9-81ED-4DB2-BD59-A6C34878D82A}">
                    <a16:rowId xmlns:a16="http://schemas.microsoft.com/office/drawing/2014/main" val="3611000202"/>
                  </a:ext>
                </a:extLst>
              </a:tr>
            </a:tbl>
          </a:graphicData>
        </a:graphic>
      </p:graphicFrame>
      <p:sp>
        <p:nvSpPr>
          <p:cNvPr id="26" name="Title 1">
            <a:extLst>
              <a:ext uri="{FF2B5EF4-FFF2-40B4-BE49-F238E27FC236}">
                <a16:creationId xmlns:a16="http://schemas.microsoft.com/office/drawing/2014/main" id="{22270547-D9D7-42D9-AFCE-1C53A8438CEC}"/>
              </a:ext>
            </a:extLst>
          </p:cNvPr>
          <p:cNvSpPr txBox="1">
            <a:spLocks/>
          </p:cNvSpPr>
          <p:nvPr/>
        </p:nvSpPr>
        <p:spPr>
          <a:xfrm>
            <a:off x="450120" y="1948070"/>
            <a:ext cx="10168128" cy="76673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2000" i="1">
                <a:latin typeface="Calibri" panose="020F0502020204030204" pitchFamily="34" charset="0"/>
                <a:ea typeface="Calibri" panose="020F0502020204030204" pitchFamily="34" charset="0"/>
                <a:cs typeface="Calibri" panose="020F0502020204030204" pitchFamily="34" charset="0"/>
              </a:rPr>
              <a:t>Inclusive of CAB-assisted grants/contracts supported by MoCAP</a:t>
            </a:r>
          </a:p>
        </p:txBody>
      </p:sp>
      <p:sp>
        <p:nvSpPr>
          <p:cNvPr id="28" name="Title 1">
            <a:extLst>
              <a:ext uri="{FF2B5EF4-FFF2-40B4-BE49-F238E27FC236}">
                <a16:creationId xmlns:a16="http://schemas.microsoft.com/office/drawing/2014/main" id="{E627791B-A79C-FBFC-29C9-13BFA5010439}"/>
              </a:ext>
            </a:extLst>
          </p:cNvPr>
          <p:cNvSpPr txBox="1">
            <a:spLocks/>
          </p:cNvSpPr>
          <p:nvPr/>
        </p:nvSpPr>
        <p:spPr>
          <a:xfrm>
            <a:off x="494609" y="5077911"/>
            <a:ext cx="11247272" cy="12314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1600" i="1">
                <a:latin typeface="Calibri" panose="020F0502020204030204" pitchFamily="34" charset="0"/>
                <a:ea typeface="Calibri" panose="020F0502020204030204" pitchFamily="34" charset="0"/>
                <a:cs typeface="Calibri" panose="020F0502020204030204" pitchFamily="34" charset="0"/>
              </a:rPr>
              <a:t>*Totaled $</a:t>
            </a:r>
            <a:r>
              <a:rPr lang="en-US" sz="16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9.5 million</a:t>
            </a:r>
            <a:r>
              <a:rPr lang="en-US" sz="1600" b="1">
                <a:latin typeface="Calibri" panose="020F0502020204030204" pitchFamily="34" charset="0"/>
                <a:ea typeface="Calibri" panose="020F0502020204030204" pitchFamily="34" charset="0"/>
                <a:cs typeface="Calibri" panose="020F0502020204030204" pitchFamily="34" charset="0"/>
              </a:rPr>
              <a:t> </a:t>
            </a:r>
            <a:r>
              <a:rPr lang="en-US" sz="1600">
                <a:latin typeface="Calibri" panose="020F0502020204030204" pitchFamily="34" charset="0"/>
                <a:ea typeface="Calibri" panose="020F0502020204030204" pitchFamily="34" charset="0"/>
                <a:cs typeface="Calibri" panose="020F0502020204030204" pitchFamily="34" charset="0"/>
              </a:rPr>
              <a:t>in federal funds for grants written between 2019 to 2023.  MoCAP support was </a:t>
            </a:r>
            <a:r>
              <a:rPr lang="en-US" sz="1600" b="1">
                <a:latin typeface="Calibri" panose="020F0502020204030204" pitchFamily="34" charset="0"/>
                <a:ea typeface="Calibri" panose="020F0502020204030204" pitchFamily="34" charset="0"/>
                <a:cs typeface="Calibri" panose="020F0502020204030204" pitchFamily="34" charset="0"/>
              </a:rPr>
              <a:t>1.8% </a:t>
            </a:r>
            <a:r>
              <a:rPr lang="en-US" sz="1600">
                <a:latin typeface="Calibri" panose="020F0502020204030204" pitchFamily="34" charset="0"/>
                <a:ea typeface="Calibri" panose="020F0502020204030204" pitchFamily="34" charset="0"/>
                <a:cs typeface="Calibri" panose="020F0502020204030204" pitchFamily="34" charset="0"/>
              </a:rPr>
              <a:t>of the total award amount.  </a:t>
            </a:r>
            <a:endParaRPr lang="en-US" sz="1600" i="1">
              <a:latin typeface="Calibri" panose="020F0502020204030204" pitchFamily="34" charset="0"/>
              <a:ea typeface="Calibri" panose="020F0502020204030204" pitchFamily="34" charset="0"/>
              <a:cs typeface="Calibri" panose="020F0502020204030204" pitchFamily="34" charset="0"/>
            </a:endParaRPr>
          </a:p>
          <a:p>
            <a:endParaRPr lang="en-US" sz="1600" i="1">
              <a:latin typeface="Calibri" panose="020F0502020204030204" pitchFamily="34" charset="0"/>
              <a:ea typeface="Calibri" panose="020F0502020204030204" pitchFamily="34" charset="0"/>
              <a:cs typeface="Calibri" panose="020F0502020204030204" pitchFamily="34" charset="0"/>
            </a:endParaRPr>
          </a:p>
          <a:p>
            <a:r>
              <a:rPr lang="en-US" sz="1600" i="1">
                <a:latin typeface="Calibri" panose="020F0502020204030204" pitchFamily="34" charset="0"/>
                <a:ea typeface="Calibri" panose="020F0502020204030204" pitchFamily="34" charset="0"/>
                <a:cs typeface="Calibri" panose="020F0502020204030204" pitchFamily="34" charset="0"/>
              </a:rPr>
              <a:t>*One recent grant is not included for Great Mines Health Center as it is still pending notice of award (or rejection).</a:t>
            </a:r>
          </a:p>
          <a:p>
            <a:endParaRPr lang="en-US" sz="1600" i="1">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09090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DE4B4-EEE6-DAFC-7514-78DA23806783}"/>
              </a:ext>
            </a:extLst>
          </p:cNvPr>
          <p:cNvSpPr>
            <a:spLocks noGrp="1"/>
          </p:cNvSpPr>
          <p:nvPr>
            <p:ph type="title"/>
          </p:nvPr>
        </p:nvSpPr>
        <p:spPr>
          <a:xfrm>
            <a:off x="1443814" y="522884"/>
            <a:ext cx="10168128" cy="1179576"/>
          </a:xfrm>
        </p:spPr>
        <p:txBody>
          <a:bodyPr/>
          <a:lstStyle/>
          <a:p>
            <a:r>
              <a:rPr lang="en-US">
                <a:ea typeface="Calibri" panose="020F0502020204030204" pitchFamily="34" charset="0"/>
                <a:cs typeface="Calibri" panose="020F0502020204030204" pitchFamily="34" charset="0"/>
              </a:rPr>
              <a:t>MoCAP Value</a:t>
            </a:r>
          </a:p>
        </p:txBody>
      </p:sp>
      <p:sp>
        <p:nvSpPr>
          <p:cNvPr id="3" name="Text Placeholder 2">
            <a:extLst>
              <a:ext uri="{FF2B5EF4-FFF2-40B4-BE49-F238E27FC236}">
                <a16:creationId xmlns:a16="http://schemas.microsoft.com/office/drawing/2014/main" id="{E7087D82-E496-738A-2E33-0A24C8CF0FD7}"/>
              </a:ext>
            </a:extLst>
          </p:cNvPr>
          <p:cNvSpPr>
            <a:spLocks noGrp="1"/>
          </p:cNvSpPr>
          <p:nvPr>
            <p:ph type="body" idx="1"/>
          </p:nvPr>
        </p:nvSpPr>
        <p:spPr>
          <a:xfrm>
            <a:off x="1115568" y="1702460"/>
            <a:ext cx="4937760" cy="823912"/>
          </a:xfrm>
        </p:spPr>
        <p:txBody>
          <a:bodyPr/>
          <a:lstStyle/>
          <a:p>
            <a:r>
              <a:rPr lang="en-US">
                <a:solidFill>
                  <a:srgbClr val="59BEC9"/>
                </a:solidFill>
                <a:latin typeface="Calibri"/>
                <a:ea typeface="Calibri"/>
                <a:cs typeface="Calibri"/>
              </a:rPr>
              <a:t>Applicants</a:t>
            </a:r>
          </a:p>
        </p:txBody>
      </p:sp>
      <p:sp>
        <p:nvSpPr>
          <p:cNvPr id="4" name="Content Placeholder 3">
            <a:extLst>
              <a:ext uri="{FF2B5EF4-FFF2-40B4-BE49-F238E27FC236}">
                <a16:creationId xmlns:a16="http://schemas.microsoft.com/office/drawing/2014/main" id="{029DE25E-AC69-874A-CC25-783265D97AA2}"/>
              </a:ext>
            </a:extLst>
          </p:cNvPr>
          <p:cNvSpPr>
            <a:spLocks noGrp="1"/>
          </p:cNvSpPr>
          <p:nvPr>
            <p:ph sz="half" idx="2"/>
          </p:nvPr>
        </p:nvSpPr>
        <p:spPr>
          <a:xfrm>
            <a:off x="1115568" y="2533498"/>
            <a:ext cx="4937760" cy="2968512"/>
          </a:xfrm>
        </p:spPr>
        <p:txBody>
          <a:bodyPr>
            <a:normAutofit fontScale="92500" lnSpcReduction="10000"/>
          </a:bodyPr>
          <a:lstStyle/>
          <a:p>
            <a:pPr marL="285750" indent="-285750">
              <a:buFont typeface="Arial" panose="020B0604020202020204" pitchFamily="34" charset="0"/>
              <a:buChar char="•"/>
            </a:pPr>
            <a:r>
              <a:rPr lang="en-US" sz="2000">
                <a:latin typeface="Calibri" panose="020F0502020204030204" pitchFamily="34" charset="0"/>
                <a:ea typeface="Calibri" panose="020F0502020204030204" pitchFamily="34" charset="0"/>
                <a:cs typeface="Calibri" panose="020F0502020204030204" pitchFamily="34" charset="0"/>
              </a:rPr>
              <a:t>Apprehensive - don’t know what they don’t know</a:t>
            </a:r>
          </a:p>
          <a:p>
            <a:pPr marL="285750" indent="-285750">
              <a:buFont typeface="Arial" panose="020B0604020202020204" pitchFamily="34" charset="0"/>
              <a:buChar char="•"/>
            </a:pPr>
            <a:r>
              <a:rPr lang="en-US" sz="2000">
                <a:latin typeface="Calibri" panose="020F0502020204030204" pitchFamily="34" charset="0"/>
                <a:ea typeface="Calibri" panose="020F0502020204030204" pitchFamily="34" charset="0"/>
                <a:cs typeface="Calibri" panose="020F0502020204030204" pitchFamily="34" charset="0"/>
              </a:rPr>
              <a:t>Limited resources and knowledge of what to expect</a:t>
            </a:r>
          </a:p>
          <a:p>
            <a:pPr marL="285750" indent="-285750">
              <a:buFont typeface="Arial" panose="020B0604020202020204" pitchFamily="34" charset="0"/>
              <a:buChar char="•"/>
            </a:pPr>
            <a:r>
              <a:rPr lang="en-US" sz="2000">
                <a:latin typeface="Calibri" panose="020F0502020204030204" pitchFamily="34" charset="0"/>
                <a:ea typeface="Calibri" panose="020F0502020204030204" pitchFamily="34" charset="0"/>
                <a:cs typeface="Calibri" panose="020F0502020204030204" pitchFamily="34" charset="0"/>
              </a:rPr>
              <a:t>Funders seek low-risk / high return projects</a:t>
            </a:r>
          </a:p>
          <a:p>
            <a:pPr marL="285750" indent="-285750"/>
            <a:r>
              <a:rPr lang="en-US" sz="2000">
                <a:latin typeface="Calibri" panose="020F0502020204030204" pitchFamily="34" charset="0"/>
                <a:ea typeface="Calibri" panose="020F0502020204030204" pitchFamily="34" charset="0"/>
                <a:cs typeface="Calibri" panose="020F0502020204030204" pitchFamily="34" charset="0"/>
              </a:rPr>
              <a:t>Applications need to:</a:t>
            </a:r>
          </a:p>
          <a:p>
            <a:pPr marL="742950" lvl="1" indent="-285750"/>
            <a:r>
              <a:rPr lang="en-US" sz="2000">
                <a:latin typeface="Calibri" panose="020F0502020204030204" pitchFamily="34" charset="0"/>
                <a:ea typeface="Calibri" panose="020F0502020204030204" pitchFamily="34" charset="0"/>
                <a:cs typeface="Calibri" panose="020F0502020204030204" pitchFamily="34" charset="0"/>
              </a:rPr>
              <a:t>Reflect capacity and ability</a:t>
            </a:r>
          </a:p>
          <a:p>
            <a:pPr marL="742950" lvl="1" indent="-285750"/>
            <a:r>
              <a:rPr lang="en-US" sz="2000">
                <a:latin typeface="Calibri" panose="020F0502020204030204" pitchFamily="34" charset="0"/>
                <a:ea typeface="Calibri" panose="020F0502020204030204" pitchFamily="34" charset="0"/>
                <a:cs typeface="Calibri" panose="020F0502020204030204" pitchFamily="34" charset="0"/>
              </a:rPr>
              <a:t>Communicate post-award capacity</a:t>
            </a:r>
          </a:p>
          <a:p>
            <a:pPr marL="742950" lvl="1" indent="-285750"/>
            <a:r>
              <a:rPr lang="en-US" sz="2000">
                <a:latin typeface="Calibri" panose="020F0502020204030204" pitchFamily="34" charset="0"/>
                <a:ea typeface="Calibri" panose="020F0502020204030204" pitchFamily="34" charset="0"/>
                <a:cs typeface="Calibri" panose="020F0502020204030204" pitchFamily="34" charset="0"/>
              </a:rPr>
              <a:t>Elaborate on post-grant sustainability</a:t>
            </a:r>
          </a:p>
          <a:p>
            <a:endParaRPr lang="en-US"/>
          </a:p>
        </p:txBody>
      </p:sp>
      <p:sp>
        <p:nvSpPr>
          <p:cNvPr id="5" name="Text Placeholder 4">
            <a:extLst>
              <a:ext uri="{FF2B5EF4-FFF2-40B4-BE49-F238E27FC236}">
                <a16:creationId xmlns:a16="http://schemas.microsoft.com/office/drawing/2014/main" id="{4151BF88-9CAD-BFCB-8FD6-B092D15809E8}"/>
              </a:ext>
            </a:extLst>
          </p:cNvPr>
          <p:cNvSpPr>
            <a:spLocks noGrp="1"/>
          </p:cNvSpPr>
          <p:nvPr>
            <p:ph type="body" sz="quarter" idx="3"/>
          </p:nvPr>
        </p:nvSpPr>
        <p:spPr>
          <a:xfrm>
            <a:off x="6345936" y="1702460"/>
            <a:ext cx="4937760" cy="823912"/>
          </a:xfrm>
        </p:spPr>
        <p:txBody>
          <a:bodyPr/>
          <a:lstStyle/>
          <a:p>
            <a:r>
              <a:rPr lang="en-US">
                <a:solidFill>
                  <a:srgbClr val="59BEC9"/>
                </a:solidFill>
                <a:latin typeface="Calibri"/>
                <a:ea typeface="Calibri"/>
                <a:cs typeface="Calibri"/>
              </a:rPr>
              <a:t>MoCAP</a:t>
            </a:r>
          </a:p>
        </p:txBody>
      </p:sp>
      <p:sp>
        <p:nvSpPr>
          <p:cNvPr id="6" name="Content Placeholder 5">
            <a:extLst>
              <a:ext uri="{FF2B5EF4-FFF2-40B4-BE49-F238E27FC236}">
                <a16:creationId xmlns:a16="http://schemas.microsoft.com/office/drawing/2014/main" id="{8A0B93E8-687F-5A3A-1915-A686C627A1F1}"/>
              </a:ext>
            </a:extLst>
          </p:cNvPr>
          <p:cNvSpPr>
            <a:spLocks noGrp="1"/>
          </p:cNvSpPr>
          <p:nvPr>
            <p:ph sz="quarter" idx="4"/>
          </p:nvPr>
        </p:nvSpPr>
        <p:spPr>
          <a:xfrm>
            <a:off x="6345936" y="2533497"/>
            <a:ext cx="4937760" cy="3651482"/>
          </a:xfrm>
        </p:spPr>
        <p:txBody>
          <a:bodyPr>
            <a:noAutofit/>
          </a:bodyPr>
          <a:lstStyle/>
          <a:p>
            <a:r>
              <a:rPr lang="en-US" sz="1700">
                <a:latin typeface="Calibri" panose="020F0502020204030204" pitchFamily="34" charset="0"/>
                <a:ea typeface="Calibri" panose="020F0502020204030204" pitchFamily="34" charset="0"/>
                <a:cs typeface="Calibri" panose="020F0502020204030204" pitchFamily="34" charset="0"/>
              </a:rPr>
              <a:t>Link to grant-writer(s) with subject matter expertise</a:t>
            </a:r>
          </a:p>
          <a:p>
            <a:r>
              <a:rPr lang="en-US" sz="1700">
                <a:latin typeface="Calibri" panose="020F0502020204030204" pitchFamily="34" charset="0"/>
                <a:ea typeface="Calibri" panose="020F0502020204030204" pitchFamily="34" charset="0"/>
                <a:cs typeface="Calibri" panose="020F0502020204030204" pitchFamily="34" charset="0"/>
              </a:rPr>
              <a:t>Increases chance for a successful (funded) application</a:t>
            </a:r>
          </a:p>
          <a:p>
            <a:r>
              <a:rPr lang="en-US" sz="1700">
                <a:latin typeface="Calibri" panose="020F0502020204030204" pitchFamily="34" charset="0"/>
                <a:ea typeface="Calibri" panose="020F0502020204030204" pitchFamily="34" charset="0"/>
                <a:cs typeface="Calibri" panose="020F0502020204030204" pitchFamily="34" charset="0"/>
              </a:rPr>
              <a:t>Connects potential applicants to consultants who can connect them to other funded programs to gain better understanding of grant expectations</a:t>
            </a:r>
          </a:p>
          <a:p>
            <a:r>
              <a:rPr lang="en-US" sz="1700">
                <a:latin typeface="Calibri" panose="020F0502020204030204" pitchFamily="34" charset="0"/>
                <a:ea typeface="Calibri" panose="020F0502020204030204" pitchFamily="34" charset="0"/>
                <a:cs typeface="Calibri" panose="020F0502020204030204" pitchFamily="34" charset="0"/>
              </a:rPr>
              <a:t>Consultant funding allows for consultants to coach / educate on grant development while assisting with writing</a:t>
            </a:r>
          </a:p>
        </p:txBody>
      </p:sp>
    </p:spTree>
    <p:extLst>
      <p:ext uri="{BB962C8B-B14F-4D97-AF65-F5344CB8AC3E}">
        <p14:creationId xmlns:p14="http://schemas.microsoft.com/office/powerpoint/2010/main" val="3445467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80292-E305-4353-7107-17610A106C94}"/>
              </a:ext>
            </a:extLst>
          </p:cNvPr>
          <p:cNvSpPr>
            <a:spLocks noGrp="1"/>
          </p:cNvSpPr>
          <p:nvPr>
            <p:ph type="title"/>
          </p:nvPr>
        </p:nvSpPr>
        <p:spPr>
          <a:xfrm>
            <a:off x="1310952" y="587717"/>
            <a:ext cx="10168128" cy="1179576"/>
          </a:xfrm>
        </p:spPr>
        <p:txBody>
          <a:bodyPr vert="horz" lIns="91440" tIns="45720" rIns="91440" bIns="45720" rtlCol="0" anchor="ctr">
            <a:normAutofit/>
          </a:bodyPr>
          <a:lstStyle/>
          <a:p>
            <a:r>
              <a:rPr lang="en-US" sz="3700">
                <a:ea typeface="Calibri" panose="020F0502020204030204" pitchFamily="34" charset="0"/>
                <a:cs typeface="Calibri" panose="020F0502020204030204" pitchFamily="34" charset="0"/>
              </a:rPr>
              <a:t>Case Study: </a:t>
            </a:r>
            <a:br>
              <a:rPr lang="en-US" sz="3700">
                <a:ea typeface="Calibri" panose="020F0502020204030204" pitchFamily="34" charset="0"/>
                <a:cs typeface="Calibri" panose="020F0502020204030204" pitchFamily="34" charset="0"/>
              </a:rPr>
            </a:br>
            <a:r>
              <a:rPr lang="en-US" sz="3700">
                <a:ea typeface="Calibri" panose="020F0502020204030204" pitchFamily="34" charset="0"/>
                <a:cs typeface="Calibri" panose="020F0502020204030204" pitchFamily="34" charset="0"/>
              </a:rPr>
              <a:t>Great Mines Health Center</a:t>
            </a:r>
          </a:p>
        </p:txBody>
      </p:sp>
      <p:pic>
        <p:nvPicPr>
          <p:cNvPr id="1026" name="Picture 2" descr="Great Mines Health Center Entrance ...">
            <a:extLst>
              <a:ext uri="{FF2B5EF4-FFF2-40B4-BE49-F238E27FC236}">
                <a16:creationId xmlns:a16="http://schemas.microsoft.com/office/drawing/2014/main" id="{414D95E4-3FE2-C710-0867-59D98BAC2A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5294" b="1"/>
          <a:stretch/>
        </p:blipFill>
        <p:spPr bwMode="auto">
          <a:xfrm>
            <a:off x="880872" y="2249500"/>
            <a:ext cx="6009855" cy="369417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C20B78E-3300-1B48-FBD7-D4581BB0987E}"/>
              </a:ext>
            </a:extLst>
          </p:cNvPr>
          <p:cNvSpPr>
            <a:spLocks noGrp="1"/>
          </p:cNvSpPr>
          <p:nvPr>
            <p:ph idx="1"/>
          </p:nvPr>
        </p:nvSpPr>
        <p:spPr>
          <a:xfrm>
            <a:off x="7020831" y="1434071"/>
            <a:ext cx="4941168" cy="5325035"/>
          </a:xfrm>
        </p:spPr>
        <p:txBody>
          <a:bodyPr vert="horz" lIns="91440" tIns="45720" rIns="91440" bIns="45720" rtlCol="0" anchor="ctr">
            <a:normAutofit/>
          </a:bodyPr>
          <a:lstStyle/>
          <a:p>
            <a:pPr marL="0">
              <a:lnSpc>
                <a:spcPct val="100000"/>
              </a:lnSpc>
              <a:buFont typeface="Arial" panose="020B0604020202020204" pitchFamily="34" charset="0"/>
              <a:buChar char="•"/>
              <a:tabLst>
                <a:tab pos="2689225" algn="l"/>
              </a:tabLst>
            </a:pPr>
            <a:r>
              <a:rPr lang="en-US">
                <a:latin typeface="Calibri" panose="020F0502020204030204" pitchFamily="34" charset="0"/>
                <a:ea typeface="Calibri" panose="020F0502020204030204" pitchFamily="34" charset="0"/>
                <a:cs typeface="Calibri" panose="020F0502020204030204" pitchFamily="34" charset="0"/>
              </a:rPr>
              <a:t>FQHC, formed in 2003</a:t>
            </a:r>
          </a:p>
          <a:p>
            <a:pPr marL="0">
              <a:lnSpc>
                <a:spcPct val="100000"/>
              </a:lnSpc>
              <a:buFont typeface="Arial" panose="020B0604020202020204" pitchFamily="34" charset="0"/>
              <a:buChar char="•"/>
              <a:tabLst>
                <a:tab pos="2689225" algn="l"/>
              </a:tabLst>
            </a:pPr>
            <a:r>
              <a:rPr lang="en-US">
                <a:latin typeface="Calibri" panose="020F0502020204030204" pitchFamily="34" charset="0"/>
                <a:ea typeface="Calibri" panose="020F0502020204030204" pitchFamily="34" charset="0"/>
                <a:cs typeface="Calibri" panose="020F0502020204030204" pitchFamily="34" charset="0"/>
              </a:rPr>
              <a:t>Located in Potosi, MO</a:t>
            </a:r>
          </a:p>
          <a:p>
            <a:pPr marL="285750">
              <a:lnSpc>
                <a:spcPct val="100000"/>
              </a:lnSpc>
              <a:buFont typeface="Arial" panose="020B0604020202020204" pitchFamily="34" charset="0"/>
              <a:buChar char="•"/>
              <a:tabLst>
                <a:tab pos="2689225" algn="l"/>
              </a:tabLst>
            </a:pPr>
            <a:r>
              <a:rPr lang="en-US">
                <a:latin typeface="Calibri" panose="020F0502020204030204" pitchFamily="34" charset="0"/>
                <a:ea typeface="Calibri" panose="020F0502020204030204" pitchFamily="34" charset="0"/>
                <a:cs typeface="Calibri" panose="020F0502020204030204" pitchFamily="34" charset="0"/>
              </a:rPr>
              <a:t>Serves St. Francois and Washington Counties</a:t>
            </a:r>
          </a:p>
          <a:p>
            <a:pPr marL="285750">
              <a:lnSpc>
                <a:spcPct val="100000"/>
              </a:lnSpc>
              <a:buFont typeface="Arial" panose="020B0604020202020204" pitchFamily="34" charset="0"/>
              <a:buChar char="•"/>
              <a:tabLst>
                <a:tab pos="2689225" algn="l"/>
              </a:tabLst>
            </a:pPr>
            <a:r>
              <a:rPr lang="en-US">
                <a:latin typeface="Calibri" panose="020F0502020204030204" pitchFamily="34" charset="0"/>
                <a:ea typeface="Calibri" panose="020F0502020204030204" pitchFamily="34" charset="0"/>
                <a:cs typeface="Calibri" panose="020F0502020204030204" pitchFamily="34" charset="0"/>
              </a:rPr>
              <a:t>Socio-economically disadvantaged area with limited resources</a:t>
            </a:r>
          </a:p>
          <a:p>
            <a:pPr marL="285750">
              <a:lnSpc>
                <a:spcPct val="100000"/>
              </a:lnSpc>
              <a:buFont typeface="Arial" panose="020B0604020202020204" pitchFamily="34" charset="0"/>
              <a:buChar char="•"/>
              <a:tabLst>
                <a:tab pos="2689225" algn="l"/>
              </a:tabLst>
            </a:pPr>
            <a:r>
              <a:rPr lang="en-US">
                <a:latin typeface="Calibri" panose="020F0502020204030204" pitchFamily="34" charset="0"/>
                <a:ea typeface="Calibri" panose="020F0502020204030204" pitchFamily="34" charset="0"/>
                <a:cs typeface="Calibri" panose="020F0502020204030204" pitchFamily="34" charset="0"/>
              </a:rPr>
              <a:t>Underserved populations with  poor health outcomes and many access barriers</a:t>
            </a:r>
          </a:p>
          <a:p>
            <a:pPr marL="285750">
              <a:lnSpc>
                <a:spcPct val="100000"/>
              </a:lnSpc>
              <a:buFont typeface="Arial" panose="020B0604020202020204" pitchFamily="34" charset="0"/>
              <a:buChar char="•"/>
              <a:tabLst>
                <a:tab pos="2689225" algn="l"/>
              </a:tabLst>
            </a:pPr>
            <a:r>
              <a:rPr lang="en-US">
                <a:latin typeface="Calibri" panose="020F0502020204030204" pitchFamily="34" charset="0"/>
                <a:ea typeface="Calibri" panose="020F0502020204030204" pitchFamily="34" charset="0"/>
                <a:cs typeface="Calibri" panose="020F0502020204030204" pitchFamily="34" charset="0"/>
              </a:rPr>
              <a:t>Partnered with CAB in 2018</a:t>
            </a:r>
          </a:p>
          <a:p>
            <a:pPr marL="285750">
              <a:lnSpc>
                <a:spcPct val="100000"/>
              </a:lnSpc>
              <a:buFont typeface="Arial" panose="020B0604020202020204" pitchFamily="34" charset="0"/>
              <a:buChar char="•"/>
              <a:tabLst>
                <a:tab pos="2689225" algn="l"/>
              </a:tabLst>
            </a:pPr>
            <a:r>
              <a:rPr lang="en-US">
                <a:latin typeface="Calibri" panose="020F0502020204030204" pitchFamily="34" charset="0"/>
                <a:ea typeface="Calibri" panose="020F0502020204030204" pitchFamily="34" charset="0"/>
                <a:cs typeface="Calibri" panose="020F0502020204030204" pitchFamily="34" charset="0"/>
              </a:rPr>
              <a:t>Local Partnership: hospital, health center, ambulance district, health department and community partnership</a:t>
            </a:r>
          </a:p>
        </p:txBody>
      </p:sp>
    </p:spTree>
    <p:extLst>
      <p:ext uri="{BB962C8B-B14F-4D97-AF65-F5344CB8AC3E}">
        <p14:creationId xmlns:p14="http://schemas.microsoft.com/office/powerpoint/2010/main" val="3185070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E9372-10C9-4FE2-AA18-D3757770284E}"/>
              </a:ext>
            </a:extLst>
          </p:cNvPr>
          <p:cNvSpPr>
            <a:spLocks noGrp="1"/>
          </p:cNvSpPr>
          <p:nvPr>
            <p:ph type="title"/>
          </p:nvPr>
        </p:nvSpPr>
        <p:spPr>
          <a:xfrm>
            <a:off x="446934" y="927371"/>
            <a:ext cx="4983264" cy="1221548"/>
          </a:xfrm>
        </p:spPr>
        <p:txBody>
          <a:bodyPr>
            <a:normAutofit/>
          </a:bodyPr>
          <a:lstStyle/>
          <a:p>
            <a:r>
              <a:rPr lang="en-US" sz="4000"/>
              <a:t>MIH Network Growth</a:t>
            </a:r>
          </a:p>
        </p:txBody>
      </p:sp>
      <p:sp>
        <p:nvSpPr>
          <p:cNvPr id="3" name="Content Placeholder 2">
            <a:extLst>
              <a:ext uri="{FF2B5EF4-FFF2-40B4-BE49-F238E27FC236}">
                <a16:creationId xmlns:a16="http://schemas.microsoft.com/office/drawing/2014/main" id="{593CCB26-C7B5-4926-8F38-01AA28C00B75}"/>
              </a:ext>
            </a:extLst>
          </p:cNvPr>
          <p:cNvSpPr>
            <a:spLocks noGrp="1"/>
          </p:cNvSpPr>
          <p:nvPr>
            <p:ph idx="1"/>
          </p:nvPr>
        </p:nvSpPr>
        <p:spPr>
          <a:xfrm>
            <a:off x="530568" y="2249878"/>
            <a:ext cx="4531562" cy="3913178"/>
          </a:xfrm>
        </p:spPr>
        <p:txBody>
          <a:bodyPr>
            <a:normAutofit fontScale="92500"/>
          </a:bodyPr>
          <a:lstStyle/>
          <a:p>
            <a:pPr marL="285750" indent="-285750">
              <a:buFont typeface="Arial" panose="020B0604020202020204" pitchFamily="34" charset="0"/>
              <a:buChar char="•"/>
            </a:pPr>
            <a:r>
              <a:rPr lang="en-US" sz="1600">
                <a:latin typeface="Calibri" panose="020F0502020204030204" pitchFamily="34" charset="0"/>
                <a:ea typeface="Calibri" panose="020F0502020204030204" pitchFamily="34" charset="0"/>
                <a:cs typeface="Calibri" panose="020F0502020204030204" pitchFamily="34" charset="0"/>
              </a:rPr>
              <a:t>CAB is also a co-founding partner of The Mobile Integrated Healthcare Network® dba Sho-Me MIH Network.</a:t>
            </a:r>
          </a:p>
          <a:p>
            <a:pPr marL="285750" indent="-285750">
              <a:buFont typeface="Arial" panose="020B0604020202020204" pitchFamily="34" charset="0"/>
              <a:buChar char="•"/>
            </a:pPr>
            <a:r>
              <a:rPr lang="en-US" sz="1600">
                <a:latin typeface="Calibri" panose="020F0502020204030204" pitchFamily="34" charset="0"/>
                <a:ea typeface="Calibri" panose="020F0502020204030204" pitchFamily="34" charset="0"/>
                <a:cs typeface="Calibri" panose="020F0502020204030204" pitchFamily="34" charset="0"/>
              </a:rPr>
              <a:t>This nonprofit is focused on expanding a new healthcare delivery model in Missouri, particularly rural Missouri.</a:t>
            </a:r>
          </a:p>
          <a:p>
            <a:pPr marL="285750" indent="-285750">
              <a:buFont typeface="Arial" panose="020B0604020202020204" pitchFamily="34" charset="0"/>
              <a:buChar char="•"/>
            </a:pPr>
            <a:r>
              <a:rPr lang="en-US" sz="1600">
                <a:latin typeface="Calibri" panose="020F0502020204030204" pitchFamily="34" charset="0"/>
                <a:ea typeface="Calibri" panose="020F0502020204030204" pitchFamily="34" charset="0"/>
                <a:cs typeface="Calibri" panose="020F0502020204030204" pitchFamily="34" charset="0"/>
              </a:rPr>
              <a:t>Mobile Integrated Healthcare (MIH) provides the right care in the right place at the right time with community paramedics serving as physician extenders. The model increases access to care while lowering overall costs to the healthcare system. </a:t>
            </a:r>
            <a:r>
              <a:rPr lang="en-US" sz="1600">
                <a:latin typeface="Calibri" panose="020F0502020204030204" pitchFamily="34" charset="0"/>
                <a:ea typeface="Calibri" panose="020F0502020204030204" pitchFamily="34" charset="0"/>
                <a:cs typeface="Calibri" panose="020F0502020204030204" pitchFamily="34" charset="0"/>
                <a:hlinkClick r:id="rId2"/>
              </a:rPr>
              <a:t>www.mihnetwork.org</a:t>
            </a:r>
            <a:endParaRPr lang="en-US" sz="16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a:latin typeface="Calibri" panose="020F0502020204030204" pitchFamily="34" charset="0"/>
                <a:ea typeface="Calibri" panose="020F0502020204030204" pitchFamily="34" charset="0"/>
                <a:cs typeface="Calibri" panose="020F0502020204030204" pitchFamily="34" charset="0"/>
              </a:rPr>
              <a:t>MoCAP has supported an additional 9 MIH-related applications (2022-2024). 78% were awarded for a total of</a:t>
            </a:r>
            <a:r>
              <a:rPr lang="en-US" sz="1600" b="1">
                <a:latin typeface="Calibri" panose="020F0502020204030204" pitchFamily="34" charset="0"/>
                <a:ea typeface="Calibri" panose="020F0502020204030204" pitchFamily="34" charset="0"/>
                <a:cs typeface="Calibri" panose="020F0502020204030204" pitchFamily="34" charset="0"/>
              </a:rPr>
              <a:t> $6.6 million </a:t>
            </a:r>
            <a:r>
              <a:rPr lang="en-US" sz="1600">
                <a:latin typeface="Calibri" panose="020F0502020204030204" pitchFamily="34" charset="0"/>
                <a:ea typeface="Calibri" panose="020F0502020204030204" pitchFamily="34" charset="0"/>
                <a:cs typeface="Calibri" panose="020F0502020204030204" pitchFamily="34" charset="0"/>
              </a:rPr>
              <a:t>(MoCAP = 1% of award amount)</a:t>
            </a:r>
          </a:p>
          <a:p>
            <a:r>
              <a:rPr lang="en-US" sz="1600">
                <a:latin typeface="Calibri" panose="020F0502020204030204" pitchFamily="34" charset="0"/>
                <a:ea typeface="Calibri" panose="020F0502020204030204" pitchFamily="34" charset="0"/>
                <a:cs typeface="Calibri" panose="020F0502020204030204" pitchFamily="34" charset="0"/>
              </a:rPr>
              <a:t> </a:t>
            </a:r>
            <a:endParaRPr lang="en-US"/>
          </a:p>
        </p:txBody>
      </p:sp>
      <p:pic>
        <p:nvPicPr>
          <p:cNvPr id="19" name="Picture Placeholder 18">
            <a:extLst>
              <a:ext uri="{FF2B5EF4-FFF2-40B4-BE49-F238E27FC236}">
                <a16:creationId xmlns:a16="http://schemas.microsoft.com/office/drawing/2014/main" id="{B9DA24F4-B703-4FC0-9F8E-A952502DA90F}"/>
              </a:ext>
            </a:extLst>
          </p:cNvPr>
          <p:cNvPicPr>
            <a:picLocks noGrp="1" noChangeAspect="1"/>
          </p:cNvPicPr>
          <p:nvPr>
            <p:ph type="pic" sz="quarter" idx="14"/>
          </p:nvPr>
        </p:nvPicPr>
        <p:blipFill>
          <a:blip r:embed="rId3"/>
          <a:srcRect t="19427" b="19427"/>
          <a:stretch/>
        </p:blipFill>
        <p:spPr/>
      </p:pic>
      <p:pic>
        <p:nvPicPr>
          <p:cNvPr id="21" name="Picture Placeholder 20">
            <a:extLst>
              <a:ext uri="{FF2B5EF4-FFF2-40B4-BE49-F238E27FC236}">
                <a16:creationId xmlns:a16="http://schemas.microsoft.com/office/drawing/2014/main" id="{87A22160-1F99-4B20-87AD-2F9117F992C9}"/>
              </a:ext>
            </a:extLst>
          </p:cNvPr>
          <p:cNvPicPr>
            <a:picLocks noGrp="1" noChangeAspect="1"/>
          </p:cNvPicPr>
          <p:nvPr>
            <p:ph type="pic" sz="quarter" idx="13"/>
          </p:nvPr>
        </p:nvPicPr>
        <p:blipFill>
          <a:blip r:embed="rId4"/>
          <a:srcRect t="19427" b="19427"/>
          <a:stretch/>
        </p:blipFill>
        <p:spPr/>
      </p:pic>
      <p:pic>
        <p:nvPicPr>
          <p:cNvPr id="23" name="Picture Placeholder 22">
            <a:extLst>
              <a:ext uri="{FF2B5EF4-FFF2-40B4-BE49-F238E27FC236}">
                <a16:creationId xmlns:a16="http://schemas.microsoft.com/office/drawing/2014/main" id="{0006A4E5-E551-4887-9767-4EBBCDF54EB8}"/>
              </a:ext>
            </a:extLst>
          </p:cNvPr>
          <p:cNvPicPr>
            <a:picLocks noGrp="1" noChangeAspect="1"/>
          </p:cNvPicPr>
          <p:nvPr>
            <p:ph type="pic" sz="quarter" idx="17"/>
          </p:nvPr>
        </p:nvPicPr>
        <p:blipFill>
          <a:blip r:embed="rId5"/>
          <a:srcRect l="52061" t="13285" b="13285"/>
          <a:stretch/>
        </p:blipFill>
        <p:spPr>
          <a:xfrm>
            <a:off x="5843016" y="3108960"/>
            <a:ext cx="2871216" cy="3054096"/>
          </a:xfrm>
        </p:spPr>
      </p:pic>
      <p:pic>
        <p:nvPicPr>
          <p:cNvPr id="5" name="Picture 4" descr="A logo for a network&#10;&#10;AI-generated content may be incorrect.">
            <a:extLst>
              <a:ext uri="{FF2B5EF4-FFF2-40B4-BE49-F238E27FC236}">
                <a16:creationId xmlns:a16="http://schemas.microsoft.com/office/drawing/2014/main" id="{2951FF07-B11E-C58C-9CAC-29E69789A420}"/>
              </a:ext>
            </a:extLst>
          </p:cNvPr>
          <p:cNvPicPr>
            <a:picLocks noChangeAspect="1"/>
          </p:cNvPicPr>
          <p:nvPr/>
        </p:nvPicPr>
        <p:blipFill>
          <a:blip r:embed="rId6"/>
          <a:stretch>
            <a:fillRect/>
          </a:stretch>
        </p:blipFill>
        <p:spPr>
          <a:xfrm>
            <a:off x="8769361" y="3533068"/>
            <a:ext cx="3254734" cy="2349004"/>
          </a:xfrm>
          <a:prstGeom prst="rect">
            <a:avLst/>
          </a:prstGeom>
        </p:spPr>
      </p:pic>
    </p:spTree>
    <p:extLst>
      <p:ext uri="{BB962C8B-B14F-4D97-AF65-F5344CB8AC3E}">
        <p14:creationId xmlns:p14="http://schemas.microsoft.com/office/powerpoint/2010/main" val="1185792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3B0FAD77-BC9B-4F5F-94D5-AA246F14F9D9}"/>
              </a:ext>
            </a:extLst>
          </p:cNvPr>
          <p:cNvSpPr>
            <a:spLocks noGrp="1"/>
          </p:cNvSpPr>
          <p:nvPr>
            <p:ph type="title"/>
          </p:nvPr>
        </p:nvSpPr>
        <p:spPr>
          <a:xfrm>
            <a:off x="1269127" y="546180"/>
            <a:ext cx="10168128" cy="1179576"/>
          </a:xfrm>
        </p:spPr>
        <p:txBody>
          <a:bodyPr>
            <a:normAutofit/>
          </a:bodyPr>
          <a:lstStyle/>
          <a:p>
            <a:r>
              <a:rPr lang="en-US"/>
              <a:t>CAB’s MIH / Association Management Team</a:t>
            </a:r>
          </a:p>
        </p:txBody>
      </p:sp>
      <p:pic>
        <p:nvPicPr>
          <p:cNvPr id="32" name="Picture Placeholder 31">
            <a:extLst>
              <a:ext uri="{FF2B5EF4-FFF2-40B4-BE49-F238E27FC236}">
                <a16:creationId xmlns:a16="http://schemas.microsoft.com/office/drawing/2014/main" id="{8F8FD044-75E8-40EC-9FB0-C515A85311ED}"/>
              </a:ext>
            </a:extLst>
          </p:cNvPr>
          <p:cNvPicPr>
            <a:picLocks noGrp="1" noChangeAspect="1"/>
          </p:cNvPicPr>
          <p:nvPr>
            <p:ph type="pic" sz="quarter" idx="14"/>
          </p:nvPr>
        </p:nvPicPr>
        <p:blipFill>
          <a:blip r:embed="rId2"/>
          <a:srcRect t="15784" b="15784"/>
          <a:stretch/>
        </p:blipFill>
        <p:spPr>
          <a:xfrm>
            <a:off x="1497727" y="2420700"/>
            <a:ext cx="1463040" cy="1481328"/>
          </a:xfrm>
        </p:spPr>
      </p:pic>
      <p:pic>
        <p:nvPicPr>
          <p:cNvPr id="34" name="Picture Placeholder 33">
            <a:extLst>
              <a:ext uri="{FF2B5EF4-FFF2-40B4-BE49-F238E27FC236}">
                <a16:creationId xmlns:a16="http://schemas.microsoft.com/office/drawing/2014/main" id="{8AE478BD-FD23-419F-B263-D118B404F288}"/>
              </a:ext>
            </a:extLst>
          </p:cNvPr>
          <p:cNvPicPr>
            <a:picLocks noGrp="1" noChangeAspect="1"/>
          </p:cNvPicPr>
          <p:nvPr>
            <p:ph type="pic" sz="quarter" idx="28"/>
          </p:nvPr>
        </p:nvPicPr>
        <p:blipFill>
          <a:blip r:embed="rId3"/>
          <a:srcRect t="10069" b="10069"/>
          <a:stretch/>
        </p:blipFill>
        <p:spPr>
          <a:xfrm>
            <a:off x="3920887" y="2420700"/>
            <a:ext cx="1463040" cy="1481328"/>
          </a:xfrm>
        </p:spPr>
      </p:pic>
      <p:pic>
        <p:nvPicPr>
          <p:cNvPr id="36" name="Picture Placeholder 35">
            <a:extLst>
              <a:ext uri="{FF2B5EF4-FFF2-40B4-BE49-F238E27FC236}">
                <a16:creationId xmlns:a16="http://schemas.microsoft.com/office/drawing/2014/main" id="{BF9B6085-EADC-4D37-82F4-9B5B55210664}"/>
              </a:ext>
            </a:extLst>
          </p:cNvPr>
          <p:cNvPicPr>
            <a:picLocks noGrp="1"/>
          </p:cNvPicPr>
          <p:nvPr>
            <p:ph type="pic" sz="quarter" idx="13"/>
          </p:nvPr>
        </p:nvPicPr>
        <p:blipFill>
          <a:blip r:embed="rId4"/>
          <a:srcRect t="8707" b="8707"/>
          <a:stretch/>
        </p:blipFill>
        <p:spPr>
          <a:xfrm>
            <a:off x="6344047" y="2420700"/>
            <a:ext cx="1463040" cy="1481328"/>
          </a:xfrm>
        </p:spPr>
      </p:pic>
      <p:pic>
        <p:nvPicPr>
          <p:cNvPr id="38" name="Picture Placeholder 37">
            <a:extLst>
              <a:ext uri="{FF2B5EF4-FFF2-40B4-BE49-F238E27FC236}">
                <a16:creationId xmlns:a16="http://schemas.microsoft.com/office/drawing/2014/main" id="{B089F130-278C-4ECC-9350-8F2CA8AE8B0B}"/>
              </a:ext>
            </a:extLst>
          </p:cNvPr>
          <p:cNvPicPr>
            <a:picLocks noGrp="1" noChangeAspect="1"/>
          </p:cNvPicPr>
          <p:nvPr>
            <p:ph type="pic" sz="quarter" idx="21"/>
          </p:nvPr>
        </p:nvPicPr>
        <p:blipFill>
          <a:blip r:embed="rId5"/>
          <a:srcRect t="9500" b="9500"/>
          <a:stretch/>
        </p:blipFill>
        <p:spPr>
          <a:xfrm>
            <a:off x="8767207" y="2420700"/>
            <a:ext cx="1463040" cy="1481328"/>
          </a:xfrm>
        </p:spPr>
      </p:pic>
      <p:sp>
        <p:nvSpPr>
          <p:cNvPr id="30" name="Text Placeholder 29">
            <a:extLst>
              <a:ext uri="{FF2B5EF4-FFF2-40B4-BE49-F238E27FC236}">
                <a16:creationId xmlns:a16="http://schemas.microsoft.com/office/drawing/2014/main" id="{ECFE66B6-B6A8-4238-9AF9-89E257E29B39}"/>
              </a:ext>
            </a:extLst>
          </p:cNvPr>
          <p:cNvSpPr>
            <a:spLocks noGrp="1"/>
          </p:cNvSpPr>
          <p:nvPr>
            <p:ph type="body" sz="quarter" idx="39"/>
          </p:nvPr>
        </p:nvSpPr>
        <p:spPr>
          <a:xfrm>
            <a:off x="1516015" y="4112340"/>
            <a:ext cx="1462088" cy="1110286"/>
          </a:xfrm>
        </p:spPr>
        <p:txBody>
          <a:bodyPr>
            <a:normAutofit fontScale="85000" lnSpcReduction="20000"/>
          </a:bodyPr>
          <a:lstStyle/>
          <a:p>
            <a:r>
              <a:rPr lang="en-US">
                <a:latin typeface="Calibri" panose="020F0502020204030204" pitchFamily="34" charset="0"/>
                <a:ea typeface="Calibri" panose="020F0502020204030204" pitchFamily="34" charset="0"/>
                <a:cs typeface="Calibri" panose="020F0502020204030204" pitchFamily="34" charset="0"/>
              </a:rPr>
              <a:t>Doris Boeckman</a:t>
            </a:r>
          </a:p>
          <a:p>
            <a:endParaRPr lang="en-US">
              <a:latin typeface="Calibri" panose="020F0502020204030204" pitchFamily="34" charset="0"/>
              <a:ea typeface="Calibri" panose="020F0502020204030204" pitchFamily="34" charset="0"/>
              <a:cs typeface="Calibri" panose="020F0502020204030204" pitchFamily="34" charset="0"/>
            </a:endParaRPr>
          </a:p>
          <a:p>
            <a:r>
              <a:rPr lang="en-US" sz="1600">
                <a:latin typeface="Calibri" panose="020F0502020204030204" pitchFamily="34" charset="0"/>
                <a:ea typeface="Calibri" panose="020F0502020204030204" pitchFamily="34" charset="0"/>
                <a:cs typeface="Calibri" panose="020F0502020204030204" pitchFamily="34" charset="0"/>
              </a:rPr>
              <a:t>Co-Founder/ Executive</a:t>
            </a: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26" name="Text Placeholder 25">
            <a:extLst>
              <a:ext uri="{FF2B5EF4-FFF2-40B4-BE49-F238E27FC236}">
                <a16:creationId xmlns:a16="http://schemas.microsoft.com/office/drawing/2014/main" id="{C87B2471-18AE-4799-A4F4-EECC094915B4}"/>
              </a:ext>
            </a:extLst>
          </p:cNvPr>
          <p:cNvSpPr>
            <a:spLocks noGrp="1"/>
          </p:cNvSpPr>
          <p:nvPr>
            <p:ph type="body" sz="quarter" idx="35"/>
          </p:nvPr>
        </p:nvSpPr>
        <p:spPr>
          <a:xfrm>
            <a:off x="3921839" y="4103133"/>
            <a:ext cx="1462088" cy="1062698"/>
          </a:xfrm>
        </p:spPr>
        <p:txBody>
          <a:bodyPr>
            <a:normAutofit fontScale="92500" lnSpcReduction="20000"/>
          </a:bodyPr>
          <a:lstStyle/>
          <a:p>
            <a:r>
              <a:rPr lang="en-US">
                <a:latin typeface="Calibri" panose="020F0502020204030204" pitchFamily="34" charset="0"/>
                <a:ea typeface="Calibri" panose="020F0502020204030204" pitchFamily="34" charset="0"/>
                <a:cs typeface="Calibri" panose="020F0502020204030204" pitchFamily="34" charset="0"/>
              </a:rPr>
              <a:t>Felisha Richards</a:t>
            </a:r>
          </a:p>
          <a:p>
            <a:endParaRPr lang="en-US">
              <a:latin typeface="Calibri" panose="020F0502020204030204" pitchFamily="34" charset="0"/>
              <a:ea typeface="Calibri" panose="020F0502020204030204" pitchFamily="34" charset="0"/>
              <a:cs typeface="Calibri" panose="020F0502020204030204" pitchFamily="34" charset="0"/>
            </a:endParaRPr>
          </a:p>
          <a:p>
            <a:r>
              <a:rPr lang="en-US" sz="1600">
                <a:latin typeface="Calibri" panose="020F0502020204030204" pitchFamily="34" charset="0"/>
                <a:ea typeface="Calibri" panose="020F0502020204030204" pitchFamily="34" charset="0"/>
                <a:cs typeface="Calibri" panose="020F0502020204030204" pitchFamily="34" charset="0"/>
              </a:rPr>
              <a:t>Senior Strategist</a:t>
            </a:r>
            <a:endParaRPr lang="en-US">
              <a:latin typeface="Calibri" panose="020F0502020204030204" pitchFamily="34" charset="0"/>
              <a:ea typeface="Calibri" panose="020F0502020204030204" pitchFamily="34" charset="0"/>
              <a:cs typeface="Calibri" panose="020F0502020204030204" pitchFamily="34" charset="0"/>
            </a:endParaRPr>
          </a:p>
          <a:p>
            <a:endParaRPr lang="en-US"/>
          </a:p>
        </p:txBody>
      </p:sp>
      <p:sp>
        <p:nvSpPr>
          <p:cNvPr id="27" name="Text Placeholder 26">
            <a:extLst>
              <a:ext uri="{FF2B5EF4-FFF2-40B4-BE49-F238E27FC236}">
                <a16:creationId xmlns:a16="http://schemas.microsoft.com/office/drawing/2014/main" id="{45744750-2CD0-4319-A8B5-DADF25ED571D}"/>
              </a:ext>
            </a:extLst>
          </p:cNvPr>
          <p:cNvSpPr>
            <a:spLocks noGrp="1"/>
          </p:cNvSpPr>
          <p:nvPr>
            <p:ph type="body" sz="quarter" idx="36"/>
          </p:nvPr>
        </p:nvSpPr>
        <p:spPr>
          <a:xfrm>
            <a:off x="6353191" y="4112340"/>
            <a:ext cx="1462088" cy="859536"/>
          </a:xfrm>
        </p:spPr>
        <p:txBody>
          <a:bodyPr>
            <a:normAutofit fontScale="70000" lnSpcReduction="20000"/>
          </a:bodyPr>
          <a:lstStyle/>
          <a:p>
            <a:r>
              <a:rPr lang="en-US" sz="2400">
                <a:latin typeface="Calibri" panose="020F0502020204030204" pitchFamily="34" charset="0"/>
                <a:ea typeface="Calibri" panose="020F0502020204030204" pitchFamily="34" charset="0"/>
                <a:cs typeface="Calibri" panose="020F0502020204030204" pitchFamily="34" charset="0"/>
              </a:rPr>
              <a:t>Shelby Cox</a:t>
            </a:r>
          </a:p>
          <a:p>
            <a:endParaRPr lang="en-US">
              <a:latin typeface="Calibri" panose="020F0502020204030204" pitchFamily="34" charset="0"/>
              <a:ea typeface="Calibri" panose="020F0502020204030204" pitchFamily="34" charset="0"/>
              <a:cs typeface="Calibri" panose="020F0502020204030204" pitchFamily="34" charset="0"/>
            </a:endParaRPr>
          </a:p>
          <a:p>
            <a:r>
              <a:rPr lang="en-US">
                <a:latin typeface="Calibri" panose="020F0502020204030204" pitchFamily="34" charset="0"/>
                <a:ea typeface="Calibri" panose="020F0502020204030204" pitchFamily="34" charset="0"/>
                <a:cs typeface="Calibri" panose="020F0502020204030204" pitchFamily="34" charset="0"/>
              </a:rPr>
              <a:t>Senor EMS Consultant</a:t>
            </a:r>
          </a:p>
          <a:p>
            <a:endParaRPr lang="en-US">
              <a:latin typeface="Calibri" panose="020F0502020204030204" pitchFamily="34" charset="0"/>
              <a:ea typeface="Calibri" panose="020F0502020204030204" pitchFamily="34" charset="0"/>
              <a:cs typeface="Calibri" panose="020F0502020204030204" pitchFamily="34" charset="0"/>
            </a:endParaRPr>
          </a:p>
          <a:p>
            <a:endParaRPr lang="en-US">
              <a:latin typeface="Calibri" panose="020F0502020204030204" pitchFamily="34" charset="0"/>
              <a:ea typeface="Calibri" panose="020F0502020204030204" pitchFamily="34" charset="0"/>
              <a:cs typeface="Calibri" panose="020F0502020204030204" pitchFamily="34" charset="0"/>
            </a:endParaRPr>
          </a:p>
          <a:p>
            <a:endParaRPr lang="en-US">
              <a:latin typeface="Calibri" panose="020F0502020204030204" pitchFamily="34" charset="0"/>
              <a:ea typeface="Calibri" panose="020F0502020204030204" pitchFamily="34" charset="0"/>
              <a:cs typeface="Calibri" panose="020F0502020204030204" pitchFamily="34" charset="0"/>
            </a:endParaRPr>
          </a:p>
          <a:p>
            <a:endParaRPr lang="en-US"/>
          </a:p>
        </p:txBody>
      </p:sp>
      <p:sp>
        <p:nvSpPr>
          <p:cNvPr id="28" name="Text Placeholder 27">
            <a:extLst>
              <a:ext uri="{FF2B5EF4-FFF2-40B4-BE49-F238E27FC236}">
                <a16:creationId xmlns:a16="http://schemas.microsoft.com/office/drawing/2014/main" id="{CFA11B12-E514-47E0-8EF5-FD0B750A93B2}"/>
              </a:ext>
            </a:extLst>
          </p:cNvPr>
          <p:cNvSpPr>
            <a:spLocks noGrp="1"/>
          </p:cNvSpPr>
          <p:nvPr>
            <p:ph type="body" sz="quarter" idx="37"/>
          </p:nvPr>
        </p:nvSpPr>
        <p:spPr>
          <a:xfrm>
            <a:off x="8767207" y="4112340"/>
            <a:ext cx="1462088" cy="1320428"/>
          </a:xfrm>
        </p:spPr>
        <p:txBody>
          <a:bodyPr>
            <a:normAutofit fontScale="32500" lnSpcReduction="20000"/>
          </a:bodyPr>
          <a:lstStyle/>
          <a:p>
            <a:r>
              <a:rPr lang="en-US" sz="5200">
                <a:latin typeface="Calibri" panose="020F0502020204030204" pitchFamily="34" charset="0"/>
                <a:ea typeface="Calibri" panose="020F0502020204030204" pitchFamily="34" charset="0"/>
                <a:cs typeface="Calibri" panose="020F0502020204030204" pitchFamily="34" charset="0"/>
              </a:rPr>
              <a:t>Sandy Kempker</a:t>
            </a:r>
          </a:p>
          <a:p>
            <a:endParaRPr lang="en-US">
              <a:latin typeface="Calibri" panose="020F0502020204030204" pitchFamily="34" charset="0"/>
              <a:ea typeface="Calibri" panose="020F0502020204030204" pitchFamily="34" charset="0"/>
              <a:cs typeface="Calibri" panose="020F0502020204030204" pitchFamily="34" charset="0"/>
            </a:endParaRPr>
          </a:p>
          <a:p>
            <a:r>
              <a:rPr lang="en-US" sz="4300">
                <a:latin typeface="Calibri" panose="020F0502020204030204" pitchFamily="34" charset="0"/>
                <a:ea typeface="Calibri" panose="020F0502020204030204" pitchFamily="34" charset="0"/>
                <a:cs typeface="Calibri" panose="020F0502020204030204" pitchFamily="34" charset="0"/>
              </a:rPr>
              <a:t>Finance/ Membership Manager</a:t>
            </a:r>
          </a:p>
          <a:p>
            <a:endParaRPr lang="en-US">
              <a:latin typeface="Calibri" panose="020F0502020204030204" pitchFamily="34" charset="0"/>
              <a:ea typeface="Calibri" panose="020F0502020204030204" pitchFamily="34" charset="0"/>
              <a:cs typeface="Calibri" panose="020F0502020204030204" pitchFamily="34" charset="0"/>
            </a:endParaRPr>
          </a:p>
          <a:p>
            <a:endParaRPr lang="en-US"/>
          </a:p>
        </p:txBody>
      </p:sp>
    </p:spTree>
    <p:extLst>
      <p:ext uri="{BB962C8B-B14F-4D97-AF65-F5344CB8AC3E}">
        <p14:creationId xmlns:p14="http://schemas.microsoft.com/office/powerpoint/2010/main" val="3352130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92E3A-DB80-46C8-A227-EE0F7E87D747}"/>
              </a:ext>
            </a:extLst>
          </p:cNvPr>
          <p:cNvSpPr>
            <a:spLocks noGrp="1"/>
          </p:cNvSpPr>
          <p:nvPr>
            <p:ph type="title"/>
          </p:nvPr>
        </p:nvSpPr>
        <p:spPr/>
        <p:txBody>
          <a:bodyPr>
            <a:normAutofit/>
          </a:bodyPr>
          <a:lstStyle/>
          <a:p>
            <a:r>
              <a:rPr lang="en-US" sz="5200">
                <a:ea typeface="Calibri" panose="020F0502020204030204" pitchFamily="34" charset="0"/>
                <a:cs typeface="Calibri" panose="020F0502020204030204" pitchFamily="34" charset="0"/>
              </a:rPr>
              <a:t>Thank you</a:t>
            </a:r>
          </a:p>
        </p:txBody>
      </p:sp>
      <p:pic>
        <p:nvPicPr>
          <p:cNvPr id="19" name="Picture Placeholder 18">
            <a:extLst>
              <a:ext uri="{FF2B5EF4-FFF2-40B4-BE49-F238E27FC236}">
                <a16:creationId xmlns:a16="http://schemas.microsoft.com/office/drawing/2014/main" id="{00069E65-AC47-4CE9-B19A-7EA5888AA361}"/>
              </a:ext>
            </a:extLst>
          </p:cNvPr>
          <p:cNvPicPr>
            <a:picLocks noGrp="1" noChangeAspect="1"/>
          </p:cNvPicPr>
          <p:nvPr>
            <p:ph type="pic" sz="quarter" idx="13"/>
          </p:nvPr>
        </p:nvPicPr>
        <p:blipFill>
          <a:blip r:embed="rId2"/>
          <a:srcRect l="4719" r="4719"/>
          <a:stretch/>
        </p:blipFill>
        <p:spPr>
          <a:xfrm rot="5400000">
            <a:off x="3452622" y="936498"/>
            <a:ext cx="2688336" cy="2278380"/>
          </a:xfrm>
        </p:spPr>
      </p:pic>
      <p:pic>
        <p:nvPicPr>
          <p:cNvPr id="21" name="Picture Placeholder 20">
            <a:extLst>
              <a:ext uri="{FF2B5EF4-FFF2-40B4-BE49-F238E27FC236}">
                <a16:creationId xmlns:a16="http://schemas.microsoft.com/office/drawing/2014/main" id="{D78D46DB-1C3A-41BD-860F-ECE8B446BB8C}"/>
              </a:ext>
            </a:extLst>
          </p:cNvPr>
          <p:cNvPicPr>
            <a:picLocks noGrp="1" noChangeAspect="1"/>
          </p:cNvPicPr>
          <p:nvPr>
            <p:ph type="pic" sz="quarter" idx="17"/>
          </p:nvPr>
        </p:nvPicPr>
        <p:blipFill>
          <a:blip r:embed="rId3"/>
          <a:srcRect l="9546" r="9546"/>
          <a:stretch/>
        </p:blipFill>
        <p:spPr/>
      </p:pic>
      <p:pic>
        <p:nvPicPr>
          <p:cNvPr id="25" name="Online Image Placeholder 23" descr="User">
            <a:extLst>
              <a:ext uri="{FF2B5EF4-FFF2-40B4-BE49-F238E27FC236}">
                <a16:creationId xmlns:a16="http://schemas.microsoft.com/office/drawing/2014/main" id="{DD136AFE-38B3-4FAE-907B-277600FBDED5}"/>
              </a:ext>
            </a:extLst>
          </p:cNvPr>
          <p:cNvPicPr>
            <a:picLocks noGrp="1" noChangeAspect="1"/>
          </p:cNvPicPr>
          <p:nvPr>
            <p:ph type="pic" sz="quarter" idx="25"/>
          </p:nvPr>
        </p:nvPicPr>
        <p:blipFill rotWithShape="1">
          <a:blip r:embed="rId4">
            <a:extLst>
              <a:ext uri="{96DAC541-7B7A-43D3-8B79-37D633B846F1}">
                <asvg:svgBlip xmlns:asvg="http://schemas.microsoft.com/office/drawing/2016/SVG/main" r:embed="rId5"/>
              </a:ext>
            </a:extLst>
          </a:blip>
          <a:srcRect/>
          <a:stretch/>
        </p:blipFill>
        <p:spPr>
          <a:prstGeom prst="rect">
            <a:avLst/>
          </a:prstGeom>
        </p:spPr>
      </p:pic>
      <p:sp>
        <p:nvSpPr>
          <p:cNvPr id="10" name="Text Placeholder 9">
            <a:extLst>
              <a:ext uri="{FF2B5EF4-FFF2-40B4-BE49-F238E27FC236}">
                <a16:creationId xmlns:a16="http://schemas.microsoft.com/office/drawing/2014/main" id="{82977D1C-657B-4FA7-B4A1-CD08EC61D37B}"/>
              </a:ext>
            </a:extLst>
          </p:cNvPr>
          <p:cNvSpPr>
            <a:spLocks noGrp="1"/>
          </p:cNvSpPr>
          <p:nvPr>
            <p:ph type="body" sz="quarter" idx="22"/>
          </p:nvPr>
        </p:nvSpPr>
        <p:spPr/>
        <p:txBody>
          <a:bodyPr>
            <a:normAutofit/>
          </a:bodyPr>
          <a:lstStyle/>
          <a:p>
            <a:pPr marL="0" indent="0">
              <a:buNone/>
            </a:pPr>
            <a:r>
              <a:rPr lang="en-US" sz="1600">
                <a:latin typeface="Calibri" panose="020F0502020204030204" pitchFamily="34" charset="0"/>
                <a:ea typeface="Calibri" panose="020F0502020204030204" pitchFamily="34" charset="0"/>
                <a:cs typeface="Calibri" panose="020F0502020204030204" pitchFamily="34" charset="0"/>
              </a:rPr>
              <a:t>Doris Boeckman, Co-Founder/Executive</a:t>
            </a:r>
          </a:p>
          <a:p>
            <a:pPr marL="0" indent="0">
              <a:buNone/>
            </a:pPr>
            <a:endParaRPr lang="en-US" sz="1600"/>
          </a:p>
        </p:txBody>
      </p:sp>
      <p:pic>
        <p:nvPicPr>
          <p:cNvPr id="27" name="Online Image Placeholder 27" descr="Envelope">
            <a:extLst>
              <a:ext uri="{FF2B5EF4-FFF2-40B4-BE49-F238E27FC236}">
                <a16:creationId xmlns:a16="http://schemas.microsoft.com/office/drawing/2014/main" id="{79C99175-A844-475F-B903-FB0A246099C3}"/>
              </a:ext>
            </a:extLst>
          </p:cNvPr>
          <p:cNvPicPr>
            <a:picLocks noGrp="1" noChangeAspect="1"/>
          </p:cNvPicPr>
          <p:nvPr>
            <p:ph type="pic" sz="quarter" idx="26"/>
          </p:nvPr>
        </p:nvPicPr>
        <p:blipFill rotWithShape="1">
          <a:blip r:embed="rId6">
            <a:extLst>
              <a:ext uri="{96DAC541-7B7A-43D3-8B79-37D633B846F1}">
                <asvg:svgBlip xmlns:asvg="http://schemas.microsoft.com/office/drawing/2016/SVG/main" r:embed="rId7"/>
              </a:ext>
            </a:extLst>
          </a:blip>
          <a:srcRect/>
          <a:stretch/>
        </p:blipFill>
        <p:spPr>
          <a:prstGeom prst="rect">
            <a:avLst/>
          </a:prstGeom>
        </p:spPr>
      </p:pic>
      <p:sp>
        <p:nvSpPr>
          <p:cNvPr id="11" name="Text Placeholder 10">
            <a:extLst>
              <a:ext uri="{FF2B5EF4-FFF2-40B4-BE49-F238E27FC236}">
                <a16:creationId xmlns:a16="http://schemas.microsoft.com/office/drawing/2014/main" id="{5B2E9EE6-5A74-4119-8DAA-06582357CF72}"/>
              </a:ext>
            </a:extLst>
          </p:cNvPr>
          <p:cNvSpPr>
            <a:spLocks noGrp="1"/>
          </p:cNvSpPr>
          <p:nvPr>
            <p:ph type="body" sz="quarter" idx="23"/>
          </p:nvPr>
        </p:nvSpPr>
        <p:spPr/>
        <p:txBody>
          <a:bodyPr/>
          <a:lstStyle/>
          <a:p>
            <a:r>
              <a:rPr lang="en-US" sz="1600">
                <a:latin typeface="Calibri" panose="020F0502020204030204" pitchFamily="34" charset="0"/>
                <a:ea typeface="Calibri" panose="020F0502020204030204" pitchFamily="34" charset="0"/>
                <a:cs typeface="Calibri" panose="020F0502020204030204" pitchFamily="34" charset="0"/>
              </a:rPr>
              <a:t>doris@cabllc.com</a:t>
            </a:r>
            <a:endParaRPr lang="en-US">
              <a:latin typeface="Calibri" panose="020F0502020204030204" pitchFamily="34" charset="0"/>
              <a:ea typeface="Calibri" panose="020F0502020204030204" pitchFamily="34" charset="0"/>
              <a:cs typeface="Calibri" panose="020F0502020204030204" pitchFamily="34" charset="0"/>
            </a:endParaRPr>
          </a:p>
        </p:txBody>
      </p:sp>
      <p:pic>
        <p:nvPicPr>
          <p:cNvPr id="29" name="Online Image Placeholder 11" descr="Monitor">
            <a:extLst>
              <a:ext uri="{FF2B5EF4-FFF2-40B4-BE49-F238E27FC236}">
                <a16:creationId xmlns:a16="http://schemas.microsoft.com/office/drawing/2014/main" id="{247D95FD-08A2-4831-BB6A-A0FCA300459A}"/>
              </a:ext>
            </a:extLst>
          </p:cNvPr>
          <p:cNvPicPr>
            <a:picLocks noGrp="1" noChangeAspect="1"/>
          </p:cNvPicPr>
          <p:nvPr>
            <p:ph type="pic" sz="quarter" idx="27"/>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prstGeom prst="rect">
            <a:avLst/>
          </a:prstGeom>
        </p:spPr>
      </p:pic>
      <p:sp>
        <p:nvSpPr>
          <p:cNvPr id="12" name="Text Placeholder 11">
            <a:extLst>
              <a:ext uri="{FF2B5EF4-FFF2-40B4-BE49-F238E27FC236}">
                <a16:creationId xmlns:a16="http://schemas.microsoft.com/office/drawing/2014/main" id="{A3CE7679-6065-4440-BCF7-BAFF752B013D}"/>
              </a:ext>
            </a:extLst>
          </p:cNvPr>
          <p:cNvSpPr>
            <a:spLocks noGrp="1"/>
          </p:cNvSpPr>
          <p:nvPr>
            <p:ph type="body" sz="quarter" idx="24"/>
          </p:nvPr>
        </p:nvSpPr>
        <p:spPr/>
        <p:txBody>
          <a:bodyPr/>
          <a:lstStyle/>
          <a:p>
            <a:r>
              <a:rPr lang="en-US">
                <a:latin typeface="Calibri" panose="020F0502020204030204" pitchFamily="34" charset="0"/>
                <a:ea typeface="Calibri" panose="020F0502020204030204" pitchFamily="34" charset="0"/>
                <a:cs typeface="Calibri" panose="020F0502020204030204" pitchFamily="34" charset="0"/>
              </a:rPr>
              <a:t>www.cabllc.com</a:t>
            </a:r>
          </a:p>
        </p:txBody>
      </p:sp>
    </p:spTree>
    <p:extLst>
      <p:ext uri="{BB962C8B-B14F-4D97-AF65-F5344CB8AC3E}">
        <p14:creationId xmlns:p14="http://schemas.microsoft.com/office/powerpoint/2010/main" val="1257752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084ED-176F-66DA-76A6-23A4E63FD54B}"/>
              </a:ext>
            </a:extLst>
          </p:cNvPr>
          <p:cNvSpPr>
            <a:spLocks noGrp="1"/>
          </p:cNvSpPr>
          <p:nvPr>
            <p:ph type="title"/>
          </p:nvPr>
        </p:nvSpPr>
        <p:spPr/>
        <p:txBody>
          <a:bodyPr/>
          <a:lstStyle/>
          <a:p>
            <a:r>
              <a:rPr lang="en-US"/>
              <a:t>What is MoCAP?</a:t>
            </a:r>
          </a:p>
        </p:txBody>
      </p:sp>
      <p:sp>
        <p:nvSpPr>
          <p:cNvPr id="8" name="Content Placeholder 7">
            <a:extLst>
              <a:ext uri="{FF2B5EF4-FFF2-40B4-BE49-F238E27FC236}">
                <a16:creationId xmlns:a16="http://schemas.microsoft.com/office/drawing/2014/main" id="{AE8D7952-3F0A-F853-5D98-329558A224F6}"/>
              </a:ext>
            </a:extLst>
          </p:cNvPr>
          <p:cNvSpPr>
            <a:spLocks noGrp="1"/>
          </p:cNvSpPr>
          <p:nvPr>
            <p:ph sz="half" idx="1"/>
          </p:nvPr>
        </p:nvSpPr>
        <p:spPr>
          <a:xfrm>
            <a:off x="472305" y="1448472"/>
            <a:ext cx="5983579" cy="4798092"/>
          </a:xfrm>
        </p:spPr>
        <p:txBody>
          <a:bodyPr vert="horz" lIns="91440" tIns="45720" rIns="91440" bIns="45720" rtlCol="0" anchor="t">
            <a:normAutofit fontScale="47500" lnSpcReduction="20000"/>
          </a:bodyPr>
          <a:lstStyle/>
          <a:p>
            <a:pPr marL="0" indent="0">
              <a:lnSpc>
                <a:spcPct val="100000"/>
              </a:lnSpc>
              <a:spcBef>
                <a:spcPts val="0"/>
              </a:spcBef>
              <a:spcAft>
                <a:spcPts val="900"/>
              </a:spcAft>
              <a:buNone/>
            </a:pPr>
            <a:r>
              <a:rPr lang="en-US" sz="4600" b="1">
                <a:solidFill>
                  <a:srgbClr val="59BEC9"/>
                </a:solidFill>
                <a:latin typeface="Calibri"/>
                <a:cs typeface="Calibri"/>
              </a:rPr>
              <a:t>Purpose</a:t>
            </a:r>
            <a:endParaRPr lang="en-US" sz="4600">
              <a:latin typeface="Calibri"/>
              <a:cs typeface="Calibri"/>
            </a:endParaRPr>
          </a:p>
          <a:p>
            <a:pPr>
              <a:lnSpc>
                <a:spcPct val="100000"/>
              </a:lnSpc>
              <a:spcBef>
                <a:spcPts val="0"/>
              </a:spcBef>
              <a:spcAft>
                <a:spcPts val="900"/>
              </a:spcAft>
            </a:pPr>
            <a:r>
              <a:rPr lang="en-US" sz="4600">
                <a:solidFill>
                  <a:srgbClr val="454545"/>
                </a:solidFill>
                <a:latin typeface="Calibri"/>
                <a:cs typeface="Calibri"/>
              </a:rPr>
              <a:t>Capture funding for Missouri by:</a:t>
            </a:r>
          </a:p>
          <a:p>
            <a:pPr marL="461645" lvl="1" indent="-290195">
              <a:lnSpc>
                <a:spcPct val="100000"/>
              </a:lnSpc>
              <a:spcBef>
                <a:spcPts val="0"/>
              </a:spcBef>
              <a:spcAft>
                <a:spcPts val="900"/>
              </a:spcAft>
            </a:pPr>
            <a:r>
              <a:rPr lang="en-US" sz="4600">
                <a:latin typeface="Calibri"/>
                <a:cs typeface="Calibri"/>
              </a:rPr>
              <a:t>Connecting organizations with grant writing consultation and technical assistance to strengthen their applications for nationally competed federal and private national funding opportunities</a:t>
            </a:r>
          </a:p>
          <a:p>
            <a:pPr>
              <a:lnSpc>
                <a:spcPct val="100000"/>
              </a:lnSpc>
              <a:spcBef>
                <a:spcPts val="0"/>
              </a:spcBef>
              <a:spcAft>
                <a:spcPts val="900"/>
              </a:spcAft>
            </a:pPr>
            <a:r>
              <a:rPr lang="en-US" sz="4600">
                <a:solidFill>
                  <a:srgbClr val="454545"/>
                </a:solidFill>
                <a:latin typeface="Calibri"/>
                <a:cs typeface="Calibri"/>
              </a:rPr>
              <a:t>Increase orgs' capacity to compete for funding</a:t>
            </a:r>
            <a:endParaRPr lang="en-US" sz="4600">
              <a:latin typeface="Calibri"/>
              <a:cs typeface="Calibri"/>
            </a:endParaRPr>
          </a:p>
          <a:p>
            <a:pPr>
              <a:lnSpc>
                <a:spcPct val="100000"/>
              </a:lnSpc>
              <a:spcBef>
                <a:spcPts val="0"/>
              </a:spcBef>
              <a:spcAft>
                <a:spcPts val="900"/>
              </a:spcAft>
            </a:pPr>
            <a:endParaRPr lang="en-US" sz="4600">
              <a:latin typeface="Calibri"/>
              <a:cs typeface="Calibri"/>
            </a:endParaRPr>
          </a:p>
          <a:p>
            <a:pPr marL="0" indent="0">
              <a:lnSpc>
                <a:spcPct val="100000"/>
              </a:lnSpc>
              <a:spcBef>
                <a:spcPts val="0"/>
              </a:spcBef>
              <a:spcAft>
                <a:spcPts val="600"/>
              </a:spcAft>
              <a:buNone/>
            </a:pPr>
            <a:r>
              <a:rPr lang="en-US" sz="4600" b="1">
                <a:solidFill>
                  <a:srgbClr val="59BEC9"/>
                </a:solidFill>
                <a:latin typeface="Calibri"/>
                <a:cs typeface="Calibri"/>
              </a:rPr>
              <a:t>Approach</a:t>
            </a:r>
            <a:endParaRPr lang="en-US" sz="4600">
              <a:latin typeface="Calibri"/>
              <a:cs typeface="Calibri"/>
            </a:endParaRPr>
          </a:p>
          <a:p>
            <a:pPr>
              <a:lnSpc>
                <a:spcPct val="100000"/>
              </a:lnSpc>
              <a:spcBef>
                <a:spcPts val="0"/>
              </a:spcBef>
              <a:spcAft>
                <a:spcPts val="600"/>
              </a:spcAft>
            </a:pPr>
            <a:r>
              <a:rPr lang="en-US" sz="4600">
                <a:solidFill>
                  <a:srgbClr val="454545"/>
                </a:solidFill>
                <a:latin typeface="Calibri"/>
                <a:cs typeface="Calibri"/>
              </a:rPr>
              <a:t>Provide grant-writing consultation and TA</a:t>
            </a:r>
            <a:endParaRPr lang="en-US" sz="4600">
              <a:latin typeface="Calibri"/>
              <a:cs typeface="Calibri"/>
            </a:endParaRPr>
          </a:p>
          <a:p>
            <a:pPr marL="461645" lvl="1" indent="-290195">
              <a:lnSpc>
                <a:spcPct val="100000"/>
              </a:lnSpc>
              <a:spcBef>
                <a:spcPts val="0"/>
              </a:spcBef>
              <a:spcAft>
                <a:spcPts val="600"/>
              </a:spcAft>
            </a:pPr>
            <a:r>
              <a:rPr lang="en-US" sz="4600">
                <a:solidFill>
                  <a:srgbClr val="454545"/>
                </a:solidFill>
                <a:latin typeface="Calibri"/>
                <a:cs typeface="Calibri"/>
              </a:rPr>
              <a:t>Intake, vetting, consultant matching, contract</a:t>
            </a:r>
            <a:endParaRPr lang="en-US" sz="4600">
              <a:latin typeface="Calibri"/>
              <a:cs typeface="Calibri"/>
            </a:endParaRPr>
          </a:p>
          <a:p>
            <a:pPr marL="461645" lvl="1" indent="-290195">
              <a:lnSpc>
                <a:spcPct val="100000"/>
              </a:lnSpc>
              <a:spcBef>
                <a:spcPts val="0"/>
              </a:spcBef>
              <a:spcAft>
                <a:spcPts val="600"/>
              </a:spcAft>
            </a:pPr>
            <a:r>
              <a:rPr lang="en-US" sz="4600">
                <a:solidFill>
                  <a:srgbClr val="454545"/>
                </a:solidFill>
                <a:latin typeface="Calibri"/>
                <a:cs typeface="Calibri"/>
              </a:rPr>
              <a:t>Feedback, tracking</a:t>
            </a:r>
            <a:endParaRPr lang="en-US" sz="4600">
              <a:latin typeface="Calibri"/>
              <a:cs typeface="Calibri"/>
            </a:endParaRPr>
          </a:p>
          <a:p>
            <a:pPr>
              <a:spcAft>
                <a:spcPts val="900"/>
              </a:spcAft>
            </a:pPr>
            <a:endParaRPr lang="en-US" sz="2200"/>
          </a:p>
          <a:p>
            <a:pPr marL="0" indent="0">
              <a:buNone/>
            </a:pPr>
            <a:endParaRPr lang="en-US"/>
          </a:p>
        </p:txBody>
      </p:sp>
      <p:pic>
        <p:nvPicPr>
          <p:cNvPr id="3" name="Content Placeholder 4">
            <a:extLst>
              <a:ext uri="{FF2B5EF4-FFF2-40B4-BE49-F238E27FC236}">
                <a16:creationId xmlns:a16="http://schemas.microsoft.com/office/drawing/2014/main" id="{4AB57B96-B644-8A13-2F5A-0D442F0462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02123" y="991583"/>
            <a:ext cx="5547492" cy="5547492"/>
          </a:xfrm>
          <a:prstGeom prst="rect">
            <a:avLst/>
          </a:prstGeom>
        </p:spPr>
      </p:pic>
    </p:spTree>
    <p:extLst>
      <p:ext uri="{BB962C8B-B14F-4D97-AF65-F5344CB8AC3E}">
        <p14:creationId xmlns:p14="http://schemas.microsoft.com/office/powerpoint/2010/main" val="41041850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5D3E0-2BF3-C627-6C1A-8E043CFCE9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0290B8-1B76-DDA3-B984-6A4911C10878}"/>
              </a:ext>
            </a:extLst>
          </p:cNvPr>
          <p:cNvSpPr>
            <a:spLocks noGrp="1"/>
          </p:cNvSpPr>
          <p:nvPr>
            <p:ph type="ctrTitle"/>
          </p:nvPr>
        </p:nvSpPr>
        <p:spPr>
          <a:xfrm>
            <a:off x="1802891" y="1660636"/>
            <a:ext cx="8586216" cy="2176272"/>
          </a:xfrm>
        </p:spPr>
        <p:txBody>
          <a:bodyPr>
            <a:normAutofit fontScale="90000"/>
          </a:bodyPr>
          <a:lstStyle/>
          <a:p>
            <a:br>
              <a:rPr lang="en-US" b="1" dirty="0"/>
            </a:br>
            <a:r>
              <a:rPr lang="en-US" dirty="0"/>
              <a:t>MoCAP Customer Organization</a:t>
            </a:r>
          </a:p>
        </p:txBody>
      </p:sp>
      <p:sp>
        <p:nvSpPr>
          <p:cNvPr id="3" name="Subtitle 2">
            <a:extLst>
              <a:ext uri="{FF2B5EF4-FFF2-40B4-BE49-F238E27FC236}">
                <a16:creationId xmlns:a16="http://schemas.microsoft.com/office/drawing/2014/main" id="{0C1F9792-2CA2-517C-487D-7A41C3ED17A7}"/>
              </a:ext>
            </a:extLst>
          </p:cNvPr>
          <p:cNvSpPr>
            <a:spLocks noGrp="1"/>
          </p:cNvSpPr>
          <p:nvPr>
            <p:ph type="subTitle" idx="1"/>
          </p:nvPr>
        </p:nvSpPr>
        <p:spPr>
          <a:xfrm>
            <a:off x="2380908" y="4073913"/>
            <a:ext cx="7430183" cy="1123451"/>
          </a:xfrm>
        </p:spPr>
        <p:txBody>
          <a:bodyPr>
            <a:noAutofit/>
          </a:bodyPr>
          <a:lstStyle/>
          <a:p>
            <a:r>
              <a:rPr lang="en-US" b="1" dirty="0"/>
              <a:t>Maile Auterson, </a:t>
            </a:r>
          </a:p>
          <a:p>
            <a:r>
              <a:rPr lang="en-US" b="1" dirty="0"/>
              <a:t>Springfield Community Gardens</a:t>
            </a:r>
          </a:p>
        </p:txBody>
      </p:sp>
    </p:spTree>
    <p:extLst>
      <p:ext uri="{BB962C8B-B14F-4D97-AF65-F5344CB8AC3E}">
        <p14:creationId xmlns:p14="http://schemas.microsoft.com/office/powerpoint/2010/main" val="2465603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66913-09AB-2E8F-75C2-52A6E514A6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5AF360-E18B-6A69-3715-9C3DCDBC86E8}"/>
              </a:ext>
            </a:extLst>
          </p:cNvPr>
          <p:cNvSpPr>
            <a:spLocks noGrp="1"/>
          </p:cNvSpPr>
          <p:nvPr>
            <p:ph type="title"/>
          </p:nvPr>
        </p:nvSpPr>
        <p:spPr/>
        <p:txBody>
          <a:bodyPr/>
          <a:lstStyle/>
          <a:p>
            <a:r>
              <a:rPr lang="en-US"/>
              <a:t>Strategy Discussion</a:t>
            </a:r>
          </a:p>
        </p:txBody>
      </p:sp>
      <p:pic>
        <p:nvPicPr>
          <p:cNvPr id="3" name="Content Placeholder 4">
            <a:extLst>
              <a:ext uri="{FF2B5EF4-FFF2-40B4-BE49-F238E27FC236}">
                <a16:creationId xmlns:a16="http://schemas.microsoft.com/office/drawing/2014/main" id="{F346419C-5065-1AB8-E380-FCE940F29BA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10024" y="1150958"/>
            <a:ext cx="5547492" cy="5547492"/>
          </a:xfrm>
          <a:prstGeom prst="rect">
            <a:avLst/>
          </a:prstGeom>
        </p:spPr>
      </p:pic>
      <p:sp>
        <p:nvSpPr>
          <p:cNvPr id="4" name="TextBox 3">
            <a:extLst>
              <a:ext uri="{FF2B5EF4-FFF2-40B4-BE49-F238E27FC236}">
                <a16:creationId xmlns:a16="http://schemas.microsoft.com/office/drawing/2014/main" id="{FA64D4A4-EF77-C9EF-843C-EB6F6C495E0F}"/>
              </a:ext>
            </a:extLst>
          </p:cNvPr>
          <p:cNvSpPr txBox="1"/>
          <p:nvPr/>
        </p:nvSpPr>
        <p:spPr>
          <a:xfrm>
            <a:off x="654205" y="1397620"/>
            <a:ext cx="6837680"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200" b="1">
                <a:solidFill>
                  <a:srgbClr val="59BEC9"/>
                </a:solidFill>
                <a:latin typeface="Calibri"/>
                <a:ea typeface="Calibri"/>
                <a:cs typeface="Arial"/>
              </a:rPr>
              <a:t>Questions? </a:t>
            </a:r>
            <a:endParaRPr lang="en-US" sz="2200" b="1">
              <a:solidFill>
                <a:srgbClr val="59BEC9"/>
              </a:solidFill>
              <a:latin typeface="Calibri"/>
              <a:cs typeface="Arial"/>
            </a:endParaRPr>
          </a:p>
          <a:p>
            <a:pPr marL="228600" indent="-228600">
              <a:buFont typeface=""/>
              <a:buChar char="•"/>
            </a:pPr>
            <a:endParaRPr lang="en-US" sz="2200" b="1">
              <a:solidFill>
                <a:srgbClr val="59BEC9"/>
              </a:solidFill>
              <a:latin typeface="Calibri"/>
              <a:cs typeface="Arial"/>
            </a:endParaRPr>
          </a:p>
          <a:p>
            <a:pPr marL="228600" indent="-228600">
              <a:buFont typeface=""/>
              <a:buChar char="•"/>
            </a:pPr>
            <a:r>
              <a:rPr lang="en-US" sz="2200" b="1">
                <a:solidFill>
                  <a:srgbClr val="59BEC9"/>
                </a:solidFill>
                <a:latin typeface="Calibri"/>
                <a:cs typeface="Arial"/>
              </a:rPr>
              <a:t>How can we fill the gaps in the changing environment?</a:t>
            </a:r>
            <a:endParaRPr lang="en-US"/>
          </a:p>
          <a:p>
            <a:pPr marL="685800" lvl="1" indent="-228600">
              <a:buFont typeface="Courier New"/>
              <a:buChar char="o"/>
            </a:pPr>
            <a:r>
              <a:rPr lang="en-US" sz="2000">
                <a:latin typeface="Calibri"/>
                <a:ea typeface="Calibri"/>
                <a:cs typeface="Arial"/>
              </a:rPr>
              <a:t>What supports currently exist?</a:t>
            </a:r>
          </a:p>
          <a:p>
            <a:pPr lvl="1"/>
            <a:endParaRPr lang="en-US" sz="2000">
              <a:latin typeface="Calibri"/>
              <a:ea typeface="Calibri"/>
              <a:cs typeface="Arial"/>
            </a:endParaRPr>
          </a:p>
          <a:p>
            <a:pPr marL="685800" lvl="1" indent="-228600">
              <a:buFont typeface="Courier New"/>
              <a:buChar char="o"/>
            </a:pPr>
            <a:r>
              <a:rPr lang="en-US" sz="2000">
                <a:latin typeface="Calibri"/>
                <a:ea typeface="Calibri"/>
                <a:cs typeface="Arial"/>
              </a:rPr>
              <a:t>What needs to be developed? What should be prioritized?</a:t>
            </a:r>
          </a:p>
          <a:p>
            <a:pPr lvl="1"/>
            <a:endParaRPr lang="en-US" sz="2000">
              <a:latin typeface="Calibri"/>
              <a:ea typeface="Calibri"/>
              <a:cs typeface="Arial"/>
            </a:endParaRPr>
          </a:p>
          <a:p>
            <a:pPr marL="685800" lvl="1" indent="-228600">
              <a:buFont typeface="Courier New"/>
              <a:buChar char="o"/>
            </a:pPr>
            <a:r>
              <a:rPr lang="en-US" sz="2000">
                <a:latin typeface="Calibri"/>
                <a:ea typeface="Calibri"/>
                <a:cs typeface="Arial"/>
              </a:rPr>
              <a:t>How can these be supported? How can your foundation contribute?</a:t>
            </a:r>
          </a:p>
          <a:p>
            <a:pPr lvl="1"/>
            <a:endParaRPr lang="en-US" sz="2000">
              <a:latin typeface="Calibri"/>
              <a:ea typeface="Calibri"/>
              <a:cs typeface="Arial"/>
            </a:endParaRPr>
          </a:p>
          <a:p>
            <a:pPr marL="685800" lvl="1" indent="-228600">
              <a:buFont typeface="Courier New"/>
              <a:buChar char="o"/>
            </a:pPr>
            <a:r>
              <a:rPr lang="en-US" sz="2000">
                <a:latin typeface="Calibri"/>
                <a:ea typeface="Calibri"/>
                <a:cs typeface="Arial"/>
              </a:rPr>
              <a:t>What are the next steps to move forward with these priorities?</a:t>
            </a:r>
          </a:p>
        </p:txBody>
      </p:sp>
    </p:spTree>
    <p:extLst>
      <p:ext uri="{BB962C8B-B14F-4D97-AF65-F5344CB8AC3E}">
        <p14:creationId xmlns:p14="http://schemas.microsoft.com/office/powerpoint/2010/main" val="980363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F7D53-094F-F2F8-0584-81CF5D0D2BAF}"/>
              </a:ext>
            </a:extLst>
          </p:cNvPr>
          <p:cNvSpPr>
            <a:spLocks noGrp="1"/>
          </p:cNvSpPr>
          <p:nvPr>
            <p:ph type="title"/>
          </p:nvPr>
        </p:nvSpPr>
        <p:spPr>
          <a:xfrm>
            <a:off x="1571002" y="337134"/>
            <a:ext cx="9792127" cy="549274"/>
          </a:xfrm>
        </p:spPr>
        <p:txBody>
          <a:bodyPr/>
          <a:lstStyle/>
          <a:p>
            <a:r>
              <a:rPr lang="en-US"/>
              <a:t>Questions?</a:t>
            </a:r>
          </a:p>
        </p:txBody>
      </p:sp>
      <p:sp>
        <p:nvSpPr>
          <p:cNvPr id="3" name="Text Placeholder 1">
            <a:extLst>
              <a:ext uri="{FF2B5EF4-FFF2-40B4-BE49-F238E27FC236}">
                <a16:creationId xmlns:a16="http://schemas.microsoft.com/office/drawing/2014/main" id="{9C402098-B1EF-150C-234D-982A804AEF4C}"/>
              </a:ext>
            </a:extLst>
          </p:cNvPr>
          <p:cNvSpPr txBox="1">
            <a:spLocks/>
          </p:cNvSpPr>
          <p:nvPr/>
        </p:nvSpPr>
        <p:spPr>
          <a:xfrm>
            <a:off x="5604550" y="1584158"/>
            <a:ext cx="6473511" cy="34616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Alyssa Curran	</a:t>
            </a:r>
          </a:p>
          <a:p>
            <a:pPr marL="0" indent="0">
              <a:buNone/>
            </a:pPr>
            <a:r>
              <a:rPr lang="en-US" sz="2400" i="1"/>
              <a:t>Strategist – Responsive Philanthropy</a:t>
            </a:r>
          </a:p>
          <a:p>
            <a:pPr marL="0" indent="0">
              <a:buNone/>
            </a:pPr>
            <a:r>
              <a:rPr lang="en-US" sz="2400">
                <a:hlinkClick r:id="rId3"/>
              </a:rPr>
              <a:t>acurran@mffh.org</a:t>
            </a:r>
            <a:r>
              <a:rPr lang="en-US" sz="2400"/>
              <a:t> </a:t>
            </a:r>
          </a:p>
          <a:p>
            <a:pPr marL="0" indent="0">
              <a:buNone/>
            </a:pPr>
            <a:endParaRPr lang="en-US" sz="2400"/>
          </a:p>
          <a:p>
            <a:pPr marL="0" indent="0">
              <a:buNone/>
            </a:pPr>
            <a:r>
              <a:rPr lang="en-US" sz="2400"/>
              <a:t>MoCAP Inquiries:</a:t>
            </a:r>
          </a:p>
          <a:p>
            <a:pPr marL="0" indent="0">
              <a:buNone/>
            </a:pPr>
            <a:r>
              <a:rPr lang="en-US" sz="2400">
                <a:hlinkClick r:id="rId4"/>
              </a:rPr>
              <a:t>MoCAP webpage</a:t>
            </a:r>
            <a:endParaRPr lang="en-US" sz="2400">
              <a:hlinkClick r:id="rId5"/>
            </a:endParaRPr>
          </a:p>
          <a:p>
            <a:pPr marL="0" indent="0">
              <a:buNone/>
            </a:pPr>
            <a:r>
              <a:rPr lang="en-US" sz="2400">
                <a:hlinkClick r:id="rId5"/>
              </a:rPr>
              <a:t>mocap@mffh.org</a:t>
            </a:r>
            <a:r>
              <a:rPr lang="en-US" sz="2400"/>
              <a:t> </a:t>
            </a:r>
          </a:p>
          <a:p>
            <a:pPr marL="0" indent="0">
              <a:buNone/>
            </a:pPr>
            <a:endParaRPr lang="en-US"/>
          </a:p>
          <a:p>
            <a:endParaRPr lang="en-US"/>
          </a:p>
          <a:p>
            <a:endParaRPr lang="en-US"/>
          </a:p>
          <a:p>
            <a:endParaRPr lang="en-US"/>
          </a:p>
        </p:txBody>
      </p:sp>
      <p:pic>
        <p:nvPicPr>
          <p:cNvPr id="1030" name="Picture 6" descr="portrait of Alyssa Curran">
            <a:extLst>
              <a:ext uri="{FF2B5EF4-FFF2-40B4-BE49-F238E27FC236}">
                <a16:creationId xmlns:a16="http://schemas.microsoft.com/office/drawing/2014/main" id="{1557593E-DB8D-4C02-4449-8E635533D5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9895" y="1584158"/>
            <a:ext cx="1713722" cy="1713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414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084ED-176F-66DA-76A6-23A4E63FD54B}"/>
              </a:ext>
            </a:extLst>
          </p:cNvPr>
          <p:cNvSpPr>
            <a:spLocks noGrp="1"/>
          </p:cNvSpPr>
          <p:nvPr>
            <p:ph type="title"/>
          </p:nvPr>
        </p:nvSpPr>
        <p:spPr/>
        <p:txBody>
          <a:bodyPr/>
          <a:lstStyle/>
          <a:p>
            <a:r>
              <a:rPr lang="en-US"/>
              <a:t>Why MoCAP?</a:t>
            </a:r>
          </a:p>
        </p:txBody>
      </p:sp>
      <p:sp>
        <p:nvSpPr>
          <p:cNvPr id="8" name="Content Placeholder 7">
            <a:extLst>
              <a:ext uri="{FF2B5EF4-FFF2-40B4-BE49-F238E27FC236}">
                <a16:creationId xmlns:a16="http://schemas.microsoft.com/office/drawing/2014/main" id="{AE8D7952-3F0A-F853-5D98-329558A224F6}"/>
              </a:ext>
            </a:extLst>
          </p:cNvPr>
          <p:cNvSpPr>
            <a:spLocks noGrp="1"/>
          </p:cNvSpPr>
          <p:nvPr>
            <p:ph sz="half" idx="1"/>
          </p:nvPr>
        </p:nvSpPr>
        <p:spPr>
          <a:xfrm>
            <a:off x="430313" y="1576457"/>
            <a:ext cx="5578130" cy="4340755"/>
          </a:xfrm>
        </p:spPr>
        <p:txBody>
          <a:bodyPr vert="horz" lIns="91440" tIns="45720" rIns="91440" bIns="45720" rtlCol="0" anchor="t">
            <a:normAutofit/>
          </a:bodyPr>
          <a:lstStyle/>
          <a:p>
            <a:pPr>
              <a:spcAft>
                <a:spcPts val="900"/>
              </a:spcAft>
            </a:pPr>
            <a:r>
              <a:rPr lang="en-US" sz="2200" b="1">
                <a:solidFill>
                  <a:schemeClr val="accent1"/>
                </a:solidFill>
                <a:latin typeface="Calibri"/>
                <a:ea typeface="Calibri"/>
                <a:cs typeface="Calibri"/>
              </a:rPr>
              <a:t>Missouri's poor track record</a:t>
            </a:r>
          </a:p>
          <a:p>
            <a:pPr lvl="1">
              <a:spcAft>
                <a:spcPts val="900"/>
              </a:spcAft>
            </a:pPr>
            <a:r>
              <a:rPr lang="en-US" sz="2000">
                <a:latin typeface="Calibri"/>
                <a:ea typeface="Calibri"/>
                <a:cs typeface="Calibri"/>
              </a:rPr>
              <a:t>Lack of experience and staff time</a:t>
            </a:r>
          </a:p>
          <a:p>
            <a:pPr lvl="1">
              <a:spcAft>
                <a:spcPts val="900"/>
              </a:spcAft>
            </a:pPr>
            <a:r>
              <a:rPr lang="en-US" sz="2000">
                <a:latin typeface="Calibri"/>
                <a:ea typeface="Calibri"/>
                <a:cs typeface="Calibri"/>
              </a:rPr>
              <a:t>Tendency towards competition</a:t>
            </a:r>
            <a:endParaRPr lang="en-US" sz="2000" b="1">
              <a:latin typeface="Calibri"/>
              <a:ea typeface="Calibri"/>
              <a:cs typeface="Calibri"/>
            </a:endParaRPr>
          </a:p>
          <a:p>
            <a:pPr>
              <a:spcAft>
                <a:spcPts val="900"/>
              </a:spcAft>
            </a:pPr>
            <a:r>
              <a:rPr lang="en-US" sz="2200" b="1">
                <a:solidFill>
                  <a:schemeClr val="accent1"/>
                </a:solidFill>
                <a:latin typeface="Calibri"/>
                <a:ea typeface="Calibri"/>
                <a:cs typeface="Calibri"/>
              </a:rPr>
              <a:t>More federal funding opportunities</a:t>
            </a:r>
          </a:p>
          <a:p>
            <a:pPr lvl="1">
              <a:spcAft>
                <a:spcPts val="900"/>
              </a:spcAft>
            </a:pPr>
            <a:r>
              <a:rPr lang="en-US" sz="2000">
                <a:latin typeface="Calibri"/>
                <a:ea typeface="Calibri"/>
                <a:cs typeface="Calibri"/>
              </a:rPr>
              <a:t>Patient Protection and Affordable Care Act (PPACA)</a:t>
            </a:r>
            <a:endParaRPr lang="en-US" sz="2000">
              <a:latin typeface="Trebuchet MS"/>
              <a:ea typeface="Calibri"/>
              <a:cs typeface="Calibri"/>
            </a:endParaRPr>
          </a:p>
          <a:p>
            <a:pPr marL="0" indent="0">
              <a:buNone/>
            </a:pPr>
            <a:endParaRPr lang="en-US"/>
          </a:p>
        </p:txBody>
      </p:sp>
      <p:pic>
        <p:nvPicPr>
          <p:cNvPr id="5" name="Picture 4" descr="A group of people posing for a photo&#10;&#10;Description automatically generated">
            <a:extLst>
              <a:ext uri="{FF2B5EF4-FFF2-40B4-BE49-F238E27FC236}">
                <a16:creationId xmlns:a16="http://schemas.microsoft.com/office/drawing/2014/main" id="{859ECA66-B7B9-2105-BB27-A545978A7296}"/>
              </a:ext>
            </a:extLst>
          </p:cNvPr>
          <p:cNvPicPr>
            <a:picLocks noChangeAspect="1"/>
          </p:cNvPicPr>
          <p:nvPr/>
        </p:nvPicPr>
        <p:blipFill rotWithShape="1">
          <a:blip r:embed="rId4"/>
          <a:srcRect l="23925" t="5302" r="19836" b="3841"/>
          <a:stretch/>
        </p:blipFill>
        <p:spPr>
          <a:xfrm>
            <a:off x="6099664" y="1849241"/>
            <a:ext cx="6049474" cy="4886522"/>
          </a:xfrm>
          <a:prstGeom prst="rect">
            <a:avLst/>
          </a:prstGeom>
        </p:spPr>
      </p:pic>
    </p:spTree>
    <p:extLst>
      <p:ext uri="{BB962C8B-B14F-4D97-AF65-F5344CB8AC3E}">
        <p14:creationId xmlns:p14="http://schemas.microsoft.com/office/powerpoint/2010/main" val="3048165386"/>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084ED-176F-66DA-76A6-23A4E63FD54B}"/>
              </a:ext>
            </a:extLst>
          </p:cNvPr>
          <p:cNvSpPr>
            <a:spLocks noGrp="1"/>
          </p:cNvSpPr>
          <p:nvPr>
            <p:ph type="title"/>
          </p:nvPr>
        </p:nvSpPr>
        <p:spPr/>
        <p:txBody>
          <a:bodyPr/>
          <a:lstStyle/>
          <a:p>
            <a:r>
              <a:rPr lang="en-US" err="1"/>
              <a:t>MoCAP</a:t>
            </a:r>
            <a:r>
              <a:rPr lang="en-US"/>
              <a:t> By the Numbers</a:t>
            </a:r>
          </a:p>
        </p:txBody>
      </p:sp>
      <p:sp>
        <p:nvSpPr>
          <p:cNvPr id="8" name="Content Placeholder 7">
            <a:extLst>
              <a:ext uri="{FF2B5EF4-FFF2-40B4-BE49-F238E27FC236}">
                <a16:creationId xmlns:a16="http://schemas.microsoft.com/office/drawing/2014/main" id="{AE8D7952-3F0A-F853-5D98-329558A224F6}"/>
              </a:ext>
            </a:extLst>
          </p:cNvPr>
          <p:cNvSpPr>
            <a:spLocks noGrp="1"/>
          </p:cNvSpPr>
          <p:nvPr>
            <p:ph sz="half" idx="1"/>
          </p:nvPr>
        </p:nvSpPr>
        <p:spPr>
          <a:xfrm>
            <a:off x="776624" y="1448473"/>
            <a:ext cx="5514511" cy="4351338"/>
          </a:xfrm>
        </p:spPr>
        <p:txBody>
          <a:bodyPr vert="horz" lIns="91440" tIns="45720" rIns="91440" bIns="45720" rtlCol="0" anchor="t">
            <a:normAutofit/>
          </a:bodyPr>
          <a:lstStyle/>
          <a:p>
            <a:pPr>
              <a:spcAft>
                <a:spcPts val="900"/>
              </a:spcAft>
            </a:pPr>
            <a:r>
              <a:rPr lang="en-US" sz="2000" b="1">
                <a:solidFill>
                  <a:schemeClr val="accent1"/>
                </a:solidFill>
                <a:latin typeface="Calibri"/>
                <a:ea typeface="Calibri"/>
                <a:cs typeface="Calibri"/>
              </a:rPr>
              <a:t>MoCAP is in its 16th year – began in 2010</a:t>
            </a:r>
          </a:p>
          <a:p>
            <a:pPr>
              <a:spcAft>
                <a:spcPts val="900"/>
              </a:spcAft>
            </a:pPr>
            <a:r>
              <a:rPr lang="en-US" sz="2000" b="1">
                <a:solidFill>
                  <a:schemeClr val="accent1"/>
                </a:solidFill>
                <a:latin typeface="Calibri"/>
                <a:ea typeface="Calibri"/>
                <a:cs typeface="Calibri"/>
              </a:rPr>
              <a:t>Lifetime statistics (as of Dec 2024) ---&gt; </a:t>
            </a:r>
          </a:p>
          <a:p>
            <a:pPr lvl="1">
              <a:lnSpc>
                <a:spcPct val="100000"/>
              </a:lnSpc>
              <a:spcBef>
                <a:spcPts val="0"/>
              </a:spcBef>
              <a:spcAft>
                <a:spcPts val="600"/>
              </a:spcAft>
              <a:buFont typeface="Courier New" panose="020B0604020202020204" pitchFamily="34" charset="0"/>
              <a:buChar char="o"/>
            </a:pPr>
            <a:r>
              <a:rPr lang="en-US" sz="1600">
                <a:latin typeface="Calibri"/>
                <a:ea typeface="Calibri"/>
                <a:cs typeface="Calibri"/>
              </a:rPr>
              <a:t>Over 50 MoCAP consultants </a:t>
            </a:r>
          </a:p>
          <a:p>
            <a:pPr lvl="1">
              <a:lnSpc>
                <a:spcPct val="100000"/>
              </a:lnSpc>
              <a:spcBef>
                <a:spcPts val="0"/>
              </a:spcBef>
              <a:spcAft>
                <a:spcPts val="600"/>
              </a:spcAft>
              <a:buFont typeface="Courier New" panose="020B0604020202020204" pitchFamily="34" charset="0"/>
              <a:buChar char="o"/>
            </a:pPr>
            <a:r>
              <a:rPr lang="en-US" sz="1600">
                <a:latin typeface="Calibri"/>
                <a:ea typeface="Calibri"/>
                <a:cs typeface="Calibri"/>
              </a:rPr>
              <a:t>Average of 63 contracts/per year (2/org)</a:t>
            </a:r>
          </a:p>
          <a:p>
            <a:pPr lvl="2">
              <a:lnSpc>
                <a:spcPct val="100000"/>
              </a:lnSpc>
              <a:spcBef>
                <a:spcPts val="0"/>
              </a:spcBef>
              <a:spcAft>
                <a:spcPts val="600"/>
              </a:spcAft>
              <a:buFont typeface="Wingdings" panose="020B0604020202020204" pitchFamily="34" charset="0"/>
              <a:buChar char="§"/>
            </a:pPr>
            <a:r>
              <a:rPr lang="en-US" sz="1600">
                <a:latin typeface="Calibri"/>
                <a:ea typeface="Calibri"/>
                <a:cs typeface="Calibri"/>
              </a:rPr>
              <a:t>~90 total requests - 37% of requests do not become contracts</a:t>
            </a:r>
          </a:p>
          <a:p>
            <a:pPr lvl="2">
              <a:lnSpc>
                <a:spcPct val="100000"/>
              </a:lnSpc>
              <a:spcBef>
                <a:spcPts val="0"/>
              </a:spcBef>
              <a:spcAft>
                <a:spcPts val="600"/>
              </a:spcAft>
              <a:buFont typeface="Wingdings" panose="020B0604020202020204" pitchFamily="34" charset="0"/>
              <a:buChar char="§"/>
            </a:pPr>
            <a:r>
              <a:rPr lang="en-US" sz="1600">
                <a:latin typeface="Calibri"/>
                <a:ea typeface="Calibri"/>
                <a:cs typeface="Calibri"/>
              </a:rPr>
              <a:t>47% new customer organizations, 53% returning</a:t>
            </a:r>
          </a:p>
          <a:p>
            <a:pPr lvl="1">
              <a:lnSpc>
                <a:spcPct val="100000"/>
              </a:lnSpc>
              <a:spcBef>
                <a:spcPts val="0"/>
              </a:spcBef>
              <a:spcAft>
                <a:spcPts val="600"/>
              </a:spcAft>
              <a:buFont typeface="Courier New,monospace" panose="020B0604020202020204" pitchFamily="34" charset="0"/>
              <a:buChar char="o"/>
            </a:pPr>
            <a:r>
              <a:rPr lang="en-US" sz="1600">
                <a:latin typeface="Calibri"/>
                <a:ea typeface="Calibri"/>
                <a:cs typeface="Calibri"/>
              </a:rPr>
              <a:t>$10,738/contract on average (increasing)</a:t>
            </a:r>
          </a:p>
          <a:p>
            <a:pPr lvl="1">
              <a:lnSpc>
                <a:spcPct val="100000"/>
              </a:lnSpc>
              <a:spcBef>
                <a:spcPts val="0"/>
              </a:spcBef>
              <a:spcAft>
                <a:spcPts val="600"/>
              </a:spcAft>
              <a:buFont typeface="Courier New" panose="020B0604020202020204" pitchFamily="34" charset="0"/>
              <a:buChar char="o"/>
            </a:pPr>
            <a:r>
              <a:rPr lang="en-US" sz="1600">
                <a:latin typeface="Calibri"/>
                <a:ea typeface="Calibri"/>
                <a:cs typeface="Calibri"/>
              </a:rPr>
              <a:t>Average of $33.7 million captured/year</a:t>
            </a:r>
          </a:p>
          <a:p>
            <a:pPr marL="0" indent="0">
              <a:buNone/>
            </a:pPr>
            <a:endParaRPr lang="en-US">
              <a:latin typeface="Trebuchet MS" panose="020B0603020202020204"/>
              <a:ea typeface="Calibri"/>
              <a:cs typeface="Calibri"/>
            </a:endParaRPr>
          </a:p>
        </p:txBody>
      </p:sp>
      <p:graphicFrame>
        <p:nvGraphicFramePr>
          <p:cNvPr id="4" name="Diagram 3">
            <a:extLst>
              <a:ext uri="{FF2B5EF4-FFF2-40B4-BE49-F238E27FC236}">
                <a16:creationId xmlns:a16="http://schemas.microsoft.com/office/drawing/2014/main" id="{4431D45D-A42E-CA13-4EBD-57CC1F33F783}"/>
              </a:ext>
            </a:extLst>
          </p:cNvPr>
          <p:cNvGraphicFramePr/>
          <p:nvPr>
            <p:extLst>
              <p:ext uri="{D42A27DB-BD31-4B8C-83A1-F6EECF244321}">
                <p14:modId xmlns:p14="http://schemas.microsoft.com/office/powerpoint/2010/main" val="1215052870"/>
              </p:ext>
            </p:extLst>
          </p:nvPr>
        </p:nvGraphicFramePr>
        <p:xfrm>
          <a:off x="4136793" y="1104900"/>
          <a:ext cx="8064500" cy="50419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5836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084ED-176F-66DA-76A6-23A4E63FD54B}"/>
              </a:ext>
            </a:extLst>
          </p:cNvPr>
          <p:cNvSpPr>
            <a:spLocks noGrp="1"/>
          </p:cNvSpPr>
          <p:nvPr>
            <p:ph type="title"/>
          </p:nvPr>
        </p:nvSpPr>
        <p:spPr/>
        <p:txBody>
          <a:bodyPr/>
          <a:lstStyle/>
          <a:p>
            <a:r>
              <a:rPr lang="en-US"/>
              <a:t>What have we learned?</a:t>
            </a:r>
          </a:p>
        </p:txBody>
      </p:sp>
      <p:graphicFrame>
        <p:nvGraphicFramePr>
          <p:cNvPr id="7" name="Table 6">
            <a:extLst>
              <a:ext uri="{FF2B5EF4-FFF2-40B4-BE49-F238E27FC236}">
                <a16:creationId xmlns:a16="http://schemas.microsoft.com/office/drawing/2014/main" id="{53F86347-C5C0-AC1E-EBF5-7A9F1F274430}"/>
              </a:ext>
            </a:extLst>
          </p:cNvPr>
          <p:cNvGraphicFramePr>
            <a:graphicFrameLocks noGrp="1"/>
          </p:cNvGraphicFramePr>
          <p:nvPr>
            <p:extLst>
              <p:ext uri="{D42A27DB-BD31-4B8C-83A1-F6EECF244321}">
                <p14:modId xmlns:p14="http://schemas.microsoft.com/office/powerpoint/2010/main" val="3805610932"/>
              </p:ext>
            </p:extLst>
          </p:nvPr>
        </p:nvGraphicFramePr>
        <p:xfrm>
          <a:off x="6143296" y="1301714"/>
          <a:ext cx="5756959" cy="4133967"/>
        </p:xfrm>
        <a:graphic>
          <a:graphicData uri="http://schemas.openxmlformats.org/drawingml/2006/table">
            <a:tbl>
              <a:tblPr bandRow="1">
                <a:tableStyleId>{5C22544A-7EE6-4342-B048-85BDC9FD1C3A}</a:tableStyleId>
              </a:tblPr>
              <a:tblGrid>
                <a:gridCol w="1853114">
                  <a:extLst>
                    <a:ext uri="{9D8B030D-6E8A-4147-A177-3AD203B41FA5}">
                      <a16:colId xmlns:a16="http://schemas.microsoft.com/office/drawing/2014/main" val="2840761249"/>
                    </a:ext>
                  </a:extLst>
                </a:gridCol>
                <a:gridCol w="1252177">
                  <a:extLst>
                    <a:ext uri="{9D8B030D-6E8A-4147-A177-3AD203B41FA5}">
                      <a16:colId xmlns:a16="http://schemas.microsoft.com/office/drawing/2014/main" val="816642770"/>
                    </a:ext>
                  </a:extLst>
                </a:gridCol>
                <a:gridCol w="1399491">
                  <a:extLst>
                    <a:ext uri="{9D8B030D-6E8A-4147-A177-3AD203B41FA5}">
                      <a16:colId xmlns:a16="http://schemas.microsoft.com/office/drawing/2014/main" val="1319194695"/>
                    </a:ext>
                  </a:extLst>
                </a:gridCol>
                <a:gridCol w="1252177">
                  <a:extLst>
                    <a:ext uri="{9D8B030D-6E8A-4147-A177-3AD203B41FA5}">
                      <a16:colId xmlns:a16="http://schemas.microsoft.com/office/drawing/2014/main" val="1013824913"/>
                    </a:ext>
                  </a:extLst>
                </a:gridCol>
              </a:tblGrid>
              <a:tr h="305898">
                <a:tc>
                  <a:txBody>
                    <a:bodyPr/>
                    <a:lstStyle/>
                    <a:p>
                      <a:pPr rtl="0" fontAlgn="base">
                        <a:lnSpc>
                          <a:spcPts val="1350"/>
                        </a:lnSpc>
                      </a:pPr>
                      <a:r>
                        <a:rPr lang="en-US" sz="1400" b="1" err="1">
                          <a:effectLst/>
                          <a:latin typeface="Calibri"/>
                        </a:rPr>
                        <a:t>MoCAP</a:t>
                      </a:r>
                      <a:r>
                        <a:rPr lang="en-US" sz="1400" b="1">
                          <a:effectLst/>
                          <a:latin typeface="Calibri"/>
                        </a:rPr>
                        <a:t> (2020-2024)</a:t>
                      </a:r>
                      <a:r>
                        <a:rPr lang="en-US" sz="1400">
                          <a:effectLst/>
                          <a:latin typeface="Calibri"/>
                        </a:rPr>
                        <a:t> </a:t>
                      </a:r>
                    </a:p>
                  </a:txBody>
                  <a:tcPr marL="66675" marR="66675" anchor="b">
                    <a:lnL w="0">
                      <a:noFill/>
                    </a:lnL>
                    <a:lnR w="0">
                      <a:noFill/>
                    </a:lnR>
                    <a:lnT w="0">
                      <a:noFill/>
                    </a:lnT>
                    <a:lnB w="9524">
                      <a:solidFill>
                        <a:srgbClr val="000000"/>
                      </a:solidFill>
                    </a:lnB>
                    <a:solidFill>
                      <a:schemeClr val="accent1"/>
                    </a:solidFill>
                  </a:tcPr>
                </a:tc>
                <a:tc>
                  <a:txBody>
                    <a:bodyPr/>
                    <a:lstStyle/>
                    <a:p>
                      <a:pPr rtl="0" fontAlgn="base">
                        <a:lnSpc>
                          <a:spcPts val="1350"/>
                        </a:lnSpc>
                      </a:pPr>
                      <a:endParaRPr lang="en-US" sz="1100" b="1">
                        <a:effectLst/>
                        <a:latin typeface="Calibri"/>
                      </a:endParaRPr>
                    </a:p>
                  </a:txBody>
                  <a:tcPr marL="66675" marR="66675" anchor="b">
                    <a:lnL w="0">
                      <a:noFill/>
                    </a:lnL>
                    <a:lnR w="0">
                      <a:noFill/>
                    </a:lnR>
                    <a:lnT w="0">
                      <a:noFill/>
                    </a:lnT>
                    <a:lnB w="9524">
                      <a:solidFill>
                        <a:srgbClr val="000000"/>
                      </a:solidFill>
                    </a:lnB>
                    <a:solidFill>
                      <a:schemeClr val="accent1"/>
                    </a:solidFill>
                  </a:tcPr>
                </a:tc>
                <a:tc>
                  <a:txBody>
                    <a:bodyPr/>
                    <a:lstStyle/>
                    <a:p>
                      <a:pPr rtl="0" fontAlgn="base">
                        <a:lnSpc>
                          <a:spcPts val="1200"/>
                        </a:lnSpc>
                      </a:pPr>
                      <a:endParaRPr lang="en-US" sz="1000">
                        <a:effectLst/>
                        <a:latin typeface="Times New Roman"/>
                      </a:endParaRPr>
                    </a:p>
                  </a:txBody>
                  <a:tcPr marL="66675" marR="66675" anchor="b">
                    <a:lnL w="0">
                      <a:noFill/>
                    </a:lnL>
                    <a:lnR w="0">
                      <a:noFill/>
                    </a:lnR>
                    <a:lnT w="0">
                      <a:noFill/>
                    </a:lnT>
                    <a:lnB w="9524">
                      <a:solidFill>
                        <a:srgbClr val="000000"/>
                      </a:solidFill>
                    </a:lnB>
                    <a:solidFill>
                      <a:schemeClr val="accent1"/>
                    </a:solidFill>
                  </a:tcPr>
                </a:tc>
                <a:tc>
                  <a:txBody>
                    <a:bodyPr/>
                    <a:lstStyle/>
                    <a:p>
                      <a:pPr rtl="0" fontAlgn="base">
                        <a:lnSpc>
                          <a:spcPts val="1200"/>
                        </a:lnSpc>
                      </a:pPr>
                      <a:endParaRPr lang="en-US" sz="1000">
                        <a:effectLst/>
                        <a:latin typeface="Times New Roman"/>
                      </a:endParaRPr>
                    </a:p>
                  </a:txBody>
                  <a:tcPr marL="66675" marR="66675" anchor="b">
                    <a:lnL w="0">
                      <a:noFill/>
                    </a:lnL>
                    <a:lnR w="0">
                      <a:noFill/>
                    </a:lnR>
                    <a:lnT w="0">
                      <a:noFill/>
                    </a:lnT>
                    <a:lnB w="9524">
                      <a:solidFill>
                        <a:srgbClr val="000000"/>
                      </a:solidFill>
                    </a:lnB>
                    <a:solidFill>
                      <a:schemeClr val="accent1"/>
                    </a:solidFill>
                  </a:tcPr>
                </a:tc>
                <a:extLst>
                  <a:ext uri="{0D108BD9-81ED-4DB2-BD59-A6C34878D82A}">
                    <a16:rowId xmlns:a16="http://schemas.microsoft.com/office/drawing/2014/main" val="2104329586"/>
                  </a:ext>
                </a:extLst>
              </a:tr>
              <a:tr h="303032">
                <a:tc>
                  <a:txBody>
                    <a:bodyPr/>
                    <a:lstStyle/>
                    <a:p>
                      <a:pPr rtl="0" fontAlgn="base">
                        <a:lnSpc>
                          <a:spcPts val="1350"/>
                        </a:lnSpc>
                      </a:pPr>
                      <a:r>
                        <a:rPr lang="en-US" sz="1400" b="1">
                          <a:effectLst/>
                          <a:latin typeface="Calibri"/>
                        </a:rPr>
                        <a:t>Region</a:t>
                      </a:r>
                      <a:r>
                        <a:rPr lang="en-US" sz="1400">
                          <a:effectLst/>
                          <a:latin typeface="Calibri"/>
                        </a:rPr>
                        <a:t> </a:t>
                      </a:r>
                    </a:p>
                  </a:txBody>
                  <a:tcPr marL="66675" marR="66675" anchor="b">
                    <a:lnL w="0">
                      <a:noFill/>
                    </a:lnL>
                    <a:lnR w="0">
                      <a:noFill/>
                    </a:lnR>
                    <a:lnT w="9524">
                      <a:solidFill>
                        <a:srgbClr val="000000"/>
                      </a:solidFill>
                    </a:lnT>
                    <a:lnB w="9524">
                      <a:solidFill>
                        <a:srgbClr val="000000"/>
                      </a:solidFill>
                    </a:lnB>
                    <a:noFill/>
                  </a:tcPr>
                </a:tc>
                <a:tc>
                  <a:txBody>
                    <a:bodyPr/>
                    <a:lstStyle/>
                    <a:p>
                      <a:pPr algn="r" rtl="0" fontAlgn="base">
                        <a:lnSpc>
                          <a:spcPts val="1350"/>
                        </a:lnSpc>
                      </a:pPr>
                      <a:r>
                        <a:rPr lang="en-US" sz="1400" b="1">
                          <a:effectLst/>
                          <a:latin typeface="Calibri"/>
                        </a:rPr>
                        <a:t># of Contracts</a:t>
                      </a:r>
                      <a:r>
                        <a:rPr lang="en-US" sz="1400">
                          <a:effectLst/>
                          <a:latin typeface="Calibri"/>
                        </a:rPr>
                        <a:t> </a:t>
                      </a:r>
                    </a:p>
                  </a:txBody>
                  <a:tcPr marL="66675" marR="66675" anchor="b">
                    <a:lnL w="0">
                      <a:noFill/>
                    </a:lnL>
                    <a:lnR w="0">
                      <a:noFill/>
                    </a:lnR>
                    <a:lnT w="9524">
                      <a:solidFill>
                        <a:srgbClr val="000000"/>
                      </a:solidFill>
                    </a:lnT>
                    <a:lnB w="9524">
                      <a:solidFill>
                        <a:srgbClr val="000000"/>
                      </a:solidFill>
                    </a:lnB>
                    <a:noFill/>
                  </a:tcPr>
                </a:tc>
                <a:tc>
                  <a:txBody>
                    <a:bodyPr/>
                    <a:lstStyle/>
                    <a:p>
                      <a:pPr algn="r" rtl="0" fontAlgn="base">
                        <a:lnSpc>
                          <a:spcPts val="1350"/>
                        </a:lnSpc>
                      </a:pPr>
                      <a:r>
                        <a:rPr lang="en-US" sz="1400" b="1" err="1">
                          <a:effectLst/>
                          <a:latin typeface="Calibri"/>
                        </a:rPr>
                        <a:t>MoCAP</a:t>
                      </a:r>
                      <a:r>
                        <a:rPr lang="en-US" sz="1400" b="1">
                          <a:effectLst/>
                          <a:latin typeface="Calibri"/>
                        </a:rPr>
                        <a:t> Support</a:t>
                      </a:r>
                      <a:r>
                        <a:rPr lang="en-US" sz="1400">
                          <a:effectLst/>
                          <a:latin typeface="Calibri"/>
                        </a:rPr>
                        <a:t> </a:t>
                      </a:r>
                    </a:p>
                  </a:txBody>
                  <a:tcPr marL="66675" marR="66675" anchor="b">
                    <a:lnL w="0">
                      <a:noFill/>
                    </a:lnL>
                    <a:lnR w="0">
                      <a:noFill/>
                    </a:lnR>
                    <a:lnT w="9524">
                      <a:solidFill>
                        <a:srgbClr val="000000"/>
                      </a:solidFill>
                    </a:lnT>
                    <a:lnB w="9524">
                      <a:solidFill>
                        <a:srgbClr val="000000"/>
                      </a:solidFill>
                    </a:lnB>
                    <a:noFill/>
                  </a:tcPr>
                </a:tc>
                <a:tc>
                  <a:txBody>
                    <a:bodyPr/>
                    <a:lstStyle/>
                    <a:p>
                      <a:pPr algn="r" rtl="0" fontAlgn="base">
                        <a:lnSpc>
                          <a:spcPts val="1350"/>
                        </a:lnSpc>
                      </a:pPr>
                      <a:r>
                        <a:rPr lang="en-US" sz="1400" b="1">
                          <a:effectLst/>
                          <a:latin typeface="Calibri"/>
                        </a:rPr>
                        <a:t>Awarded</a:t>
                      </a:r>
                      <a:r>
                        <a:rPr lang="en-US" sz="1400">
                          <a:effectLst/>
                          <a:latin typeface="Calibri"/>
                        </a:rPr>
                        <a:t> </a:t>
                      </a:r>
                    </a:p>
                  </a:txBody>
                  <a:tcPr marL="66675" marR="66675" anchor="b">
                    <a:lnL w="0">
                      <a:noFill/>
                    </a:lnL>
                    <a:lnR w="0">
                      <a:noFill/>
                    </a:lnR>
                    <a:lnT w="9524">
                      <a:solidFill>
                        <a:srgbClr val="000000"/>
                      </a:solidFill>
                    </a:lnT>
                    <a:lnB w="9524">
                      <a:solidFill>
                        <a:srgbClr val="000000"/>
                      </a:solidFill>
                    </a:lnB>
                    <a:noFill/>
                  </a:tcPr>
                </a:tc>
                <a:extLst>
                  <a:ext uri="{0D108BD9-81ED-4DB2-BD59-A6C34878D82A}">
                    <a16:rowId xmlns:a16="http://schemas.microsoft.com/office/drawing/2014/main" val="2163378178"/>
                  </a:ext>
                </a:extLst>
              </a:tr>
              <a:tr h="303032">
                <a:tc>
                  <a:txBody>
                    <a:bodyPr/>
                    <a:lstStyle/>
                    <a:p>
                      <a:pPr rtl="0" fontAlgn="base">
                        <a:lnSpc>
                          <a:spcPts val="1350"/>
                        </a:lnSpc>
                      </a:pPr>
                      <a:r>
                        <a:rPr lang="en-US" sz="1400">
                          <a:effectLst/>
                          <a:latin typeface="Calibri"/>
                        </a:rPr>
                        <a:t>St. Louis Metro </a:t>
                      </a:r>
                    </a:p>
                  </a:txBody>
                  <a:tcPr marL="66675" marR="66675" anchor="b">
                    <a:lnL w="0">
                      <a:noFill/>
                    </a:lnL>
                    <a:lnR w="0">
                      <a:noFill/>
                    </a:lnR>
                    <a:lnT w="9524">
                      <a:solidFill>
                        <a:srgbClr val="000000"/>
                      </a:solidFill>
                    </a:lnT>
                    <a:lnB w="0">
                      <a:noFill/>
                    </a:lnB>
                    <a:noFill/>
                  </a:tcPr>
                </a:tc>
                <a:tc>
                  <a:txBody>
                    <a:bodyPr/>
                    <a:lstStyle/>
                    <a:p>
                      <a:pPr algn="r" rtl="0" fontAlgn="base">
                        <a:lnSpc>
                          <a:spcPts val="1350"/>
                        </a:lnSpc>
                      </a:pPr>
                      <a:r>
                        <a:rPr lang="en-US" sz="1400">
                          <a:effectLst/>
                          <a:latin typeface="Calibri"/>
                        </a:rPr>
                        <a:t>132 (46%)</a:t>
                      </a:r>
                    </a:p>
                  </a:txBody>
                  <a:tcPr marL="66675" marR="66675" anchor="b">
                    <a:lnL w="0">
                      <a:noFill/>
                    </a:lnL>
                    <a:lnR w="0">
                      <a:noFill/>
                    </a:lnR>
                    <a:lnT w="9524">
                      <a:solidFill>
                        <a:srgbClr val="000000"/>
                      </a:solidFill>
                    </a:lnT>
                    <a:lnB w="0">
                      <a:noFill/>
                    </a:lnB>
                    <a:noFill/>
                  </a:tcPr>
                </a:tc>
                <a:tc>
                  <a:txBody>
                    <a:bodyPr/>
                    <a:lstStyle/>
                    <a:p>
                      <a:pPr algn="r" rtl="0" fontAlgn="base">
                        <a:lnSpc>
                          <a:spcPts val="1350"/>
                        </a:lnSpc>
                      </a:pPr>
                      <a:r>
                        <a:rPr lang="en-US" sz="1400">
                          <a:effectLst/>
                          <a:latin typeface="Calibri"/>
                        </a:rPr>
                        <a:t>$1,674,300  </a:t>
                      </a:r>
                    </a:p>
                  </a:txBody>
                  <a:tcPr marL="66675" marR="66675" anchor="b">
                    <a:lnL w="0">
                      <a:noFill/>
                    </a:lnL>
                    <a:lnR w="0">
                      <a:noFill/>
                    </a:lnR>
                    <a:lnT w="9524">
                      <a:solidFill>
                        <a:srgbClr val="000000"/>
                      </a:solidFill>
                    </a:lnT>
                    <a:lnB w="0">
                      <a:noFill/>
                    </a:lnB>
                    <a:noFill/>
                  </a:tcPr>
                </a:tc>
                <a:tc>
                  <a:txBody>
                    <a:bodyPr/>
                    <a:lstStyle/>
                    <a:p>
                      <a:pPr algn="r" rtl="0" fontAlgn="base">
                        <a:lnSpc>
                          <a:spcPts val="1350"/>
                        </a:lnSpc>
                      </a:pPr>
                      <a:r>
                        <a:rPr lang="en-US" sz="1400">
                          <a:effectLst/>
                          <a:latin typeface="Calibri"/>
                        </a:rPr>
                        <a:t> $46,545,326  </a:t>
                      </a:r>
                    </a:p>
                  </a:txBody>
                  <a:tcPr marL="66675" marR="66675" anchor="b">
                    <a:lnL w="0">
                      <a:noFill/>
                    </a:lnL>
                    <a:lnR w="0">
                      <a:noFill/>
                    </a:lnR>
                    <a:lnT w="9524">
                      <a:solidFill>
                        <a:srgbClr val="000000"/>
                      </a:solidFill>
                    </a:lnT>
                    <a:lnB w="0">
                      <a:noFill/>
                    </a:lnB>
                    <a:noFill/>
                  </a:tcPr>
                </a:tc>
                <a:extLst>
                  <a:ext uri="{0D108BD9-81ED-4DB2-BD59-A6C34878D82A}">
                    <a16:rowId xmlns:a16="http://schemas.microsoft.com/office/drawing/2014/main" val="2901580495"/>
                  </a:ext>
                </a:extLst>
              </a:tr>
              <a:tr h="303032">
                <a:tc>
                  <a:txBody>
                    <a:bodyPr/>
                    <a:lstStyle/>
                    <a:p>
                      <a:pPr rtl="0" fontAlgn="base">
                        <a:lnSpc>
                          <a:spcPts val="1350"/>
                        </a:lnSpc>
                      </a:pPr>
                      <a:r>
                        <a:rPr lang="en-US" sz="1400">
                          <a:effectLst/>
                          <a:latin typeface="Calibri"/>
                        </a:rPr>
                        <a:t>Central  </a:t>
                      </a:r>
                    </a:p>
                  </a:txBody>
                  <a:tcPr marL="66675" marR="66675" anchor="b">
                    <a:lnL w="0">
                      <a:noFill/>
                    </a:lnL>
                    <a:lnR w="0">
                      <a:noFill/>
                    </a:lnR>
                    <a:lnT w="0">
                      <a:noFill/>
                    </a:lnT>
                    <a:lnB w="0">
                      <a:noFill/>
                    </a:lnB>
                    <a:noFill/>
                  </a:tcPr>
                </a:tc>
                <a:tc>
                  <a:txBody>
                    <a:bodyPr/>
                    <a:lstStyle/>
                    <a:p>
                      <a:pPr algn="r" rtl="0" fontAlgn="base">
                        <a:lnSpc>
                          <a:spcPts val="1350"/>
                        </a:lnSpc>
                      </a:pPr>
                      <a:r>
                        <a:rPr lang="en-US" sz="1400">
                          <a:effectLst/>
                          <a:latin typeface="Calibri"/>
                        </a:rPr>
                        <a:t>21 (7%) </a:t>
                      </a:r>
                    </a:p>
                  </a:txBody>
                  <a:tcPr marL="66675" marR="66675" anchor="b">
                    <a:lnL w="0">
                      <a:noFill/>
                    </a:lnL>
                    <a:lnR w="0">
                      <a:noFill/>
                    </a:lnR>
                    <a:lnT w="0">
                      <a:noFill/>
                    </a:lnT>
                    <a:lnB w="0">
                      <a:noFill/>
                    </a:lnB>
                    <a:noFill/>
                  </a:tcPr>
                </a:tc>
                <a:tc>
                  <a:txBody>
                    <a:bodyPr/>
                    <a:lstStyle/>
                    <a:p>
                      <a:pPr algn="r" rtl="0" fontAlgn="base">
                        <a:lnSpc>
                          <a:spcPts val="1350"/>
                        </a:lnSpc>
                      </a:pPr>
                      <a:r>
                        <a:rPr lang="en-US" sz="1400">
                          <a:effectLst/>
                          <a:latin typeface="Calibri"/>
                        </a:rPr>
                        <a:t>$258,850  </a:t>
                      </a:r>
                    </a:p>
                  </a:txBody>
                  <a:tcPr marL="66675" marR="66675" anchor="b">
                    <a:lnL w="0">
                      <a:noFill/>
                    </a:lnL>
                    <a:lnR w="0">
                      <a:noFill/>
                    </a:lnR>
                    <a:lnT w="0">
                      <a:noFill/>
                    </a:lnT>
                    <a:lnB w="0">
                      <a:noFill/>
                    </a:lnB>
                    <a:noFill/>
                  </a:tcPr>
                </a:tc>
                <a:tc>
                  <a:txBody>
                    <a:bodyPr/>
                    <a:lstStyle/>
                    <a:p>
                      <a:pPr algn="r" rtl="0" fontAlgn="base">
                        <a:lnSpc>
                          <a:spcPts val="1350"/>
                        </a:lnSpc>
                      </a:pPr>
                      <a:r>
                        <a:rPr lang="en-US" sz="1400">
                          <a:effectLst/>
                          <a:latin typeface="Calibri"/>
                        </a:rPr>
                        <a:t> $8,149,999  </a:t>
                      </a:r>
                    </a:p>
                  </a:txBody>
                  <a:tcPr marL="66675" marR="66675" anchor="b">
                    <a:lnL w="0">
                      <a:noFill/>
                    </a:lnL>
                    <a:lnR w="0">
                      <a:noFill/>
                    </a:lnR>
                    <a:lnT w="0">
                      <a:noFill/>
                    </a:lnT>
                    <a:lnB w="0">
                      <a:noFill/>
                    </a:lnB>
                    <a:noFill/>
                  </a:tcPr>
                </a:tc>
                <a:extLst>
                  <a:ext uri="{0D108BD9-81ED-4DB2-BD59-A6C34878D82A}">
                    <a16:rowId xmlns:a16="http://schemas.microsoft.com/office/drawing/2014/main" val="553111002"/>
                  </a:ext>
                </a:extLst>
              </a:tr>
              <a:tr h="303032">
                <a:tc>
                  <a:txBody>
                    <a:bodyPr/>
                    <a:lstStyle/>
                    <a:p>
                      <a:pPr rtl="0" fontAlgn="base">
                        <a:lnSpc>
                          <a:spcPts val="1350"/>
                        </a:lnSpc>
                      </a:pPr>
                      <a:r>
                        <a:rPr lang="en-US" sz="1400">
                          <a:effectLst/>
                          <a:latin typeface="Calibri"/>
                        </a:rPr>
                        <a:t>Southwest  </a:t>
                      </a:r>
                    </a:p>
                  </a:txBody>
                  <a:tcPr marL="66675" marR="66675" anchor="b">
                    <a:lnL w="0">
                      <a:noFill/>
                    </a:lnL>
                    <a:lnR w="0">
                      <a:noFill/>
                    </a:lnR>
                    <a:lnT w="0">
                      <a:noFill/>
                    </a:lnT>
                    <a:lnB w="0">
                      <a:noFill/>
                    </a:lnB>
                    <a:noFill/>
                  </a:tcPr>
                </a:tc>
                <a:tc>
                  <a:txBody>
                    <a:bodyPr/>
                    <a:lstStyle/>
                    <a:p>
                      <a:pPr algn="r" rtl="0" fontAlgn="base">
                        <a:lnSpc>
                          <a:spcPts val="1350"/>
                        </a:lnSpc>
                      </a:pPr>
                      <a:r>
                        <a:rPr lang="en-US" sz="1400">
                          <a:effectLst/>
                          <a:latin typeface="Calibri"/>
                        </a:rPr>
                        <a:t>29 (10%) </a:t>
                      </a:r>
                    </a:p>
                  </a:txBody>
                  <a:tcPr marL="66675" marR="66675" anchor="b">
                    <a:lnL w="0">
                      <a:noFill/>
                    </a:lnL>
                    <a:lnR w="0">
                      <a:noFill/>
                    </a:lnR>
                    <a:lnT w="0">
                      <a:noFill/>
                    </a:lnT>
                    <a:lnB w="0">
                      <a:noFill/>
                    </a:lnB>
                    <a:noFill/>
                  </a:tcPr>
                </a:tc>
                <a:tc>
                  <a:txBody>
                    <a:bodyPr/>
                    <a:lstStyle/>
                    <a:p>
                      <a:pPr algn="r" rtl="0" fontAlgn="base">
                        <a:lnSpc>
                          <a:spcPts val="1350"/>
                        </a:lnSpc>
                      </a:pPr>
                      <a:r>
                        <a:rPr lang="en-US" sz="1400">
                          <a:effectLst/>
                          <a:latin typeface="Calibri"/>
                        </a:rPr>
                        <a:t>$242,600  </a:t>
                      </a:r>
                    </a:p>
                  </a:txBody>
                  <a:tcPr marL="66675" marR="66675" anchor="b">
                    <a:lnL w="0">
                      <a:noFill/>
                    </a:lnL>
                    <a:lnR w="0">
                      <a:noFill/>
                    </a:lnR>
                    <a:lnT w="0">
                      <a:noFill/>
                    </a:lnT>
                    <a:lnB w="0">
                      <a:noFill/>
                    </a:lnB>
                    <a:noFill/>
                  </a:tcPr>
                </a:tc>
                <a:tc>
                  <a:txBody>
                    <a:bodyPr/>
                    <a:lstStyle/>
                    <a:p>
                      <a:pPr algn="r" rtl="0" fontAlgn="base">
                        <a:lnSpc>
                          <a:spcPts val="1350"/>
                        </a:lnSpc>
                      </a:pPr>
                      <a:r>
                        <a:rPr lang="en-US" sz="1400">
                          <a:effectLst/>
                          <a:latin typeface="Calibri"/>
                        </a:rPr>
                        <a:t> $5,950,855  </a:t>
                      </a:r>
                    </a:p>
                  </a:txBody>
                  <a:tcPr marL="66675" marR="66675" anchor="b">
                    <a:lnL w="0">
                      <a:noFill/>
                    </a:lnL>
                    <a:lnR w="0">
                      <a:noFill/>
                    </a:lnR>
                    <a:lnT w="0">
                      <a:noFill/>
                    </a:lnT>
                    <a:lnB w="0">
                      <a:noFill/>
                    </a:lnB>
                    <a:noFill/>
                  </a:tcPr>
                </a:tc>
                <a:extLst>
                  <a:ext uri="{0D108BD9-81ED-4DB2-BD59-A6C34878D82A}">
                    <a16:rowId xmlns:a16="http://schemas.microsoft.com/office/drawing/2014/main" val="3888540767"/>
                  </a:ext>
                </a:extLst>
              </a:tr>
              <a:tr h="303032">
                <a:tc>
                  <a:txBody>
                    <a:bodyPr/>
                    <a:lstStyle/>
                    <a:p>
                      <a:pPr rtl="0" fontAlgn="base">
                        <a:lnSpc>
                          <a:spcPts val="1350"/>
                        </a:lnSpc>
                      </a:pPr>
                      <a:r>
                        <a:rPr lang="en-US" sz="1400">
                          <a:effectLst/>
                          <a:latin typeface="Calibri"/>
                        </a:rPr>
                        <a:t>Southeast  </a:t>
                      </a:r>
                    </a:p>
                  </a:txBody>
                  <a:tcPr marL="66675" marR="66675" anchor="b">
                    <a:lnL w="0">
                      <a:noFill/>
                    </a:lnL>
                    <a:lnR w="0">
                      <a:noFill/>
                    </a:lnR>
                    <a:lnT w="0">
                      <a:noFill/>
                    </a:lnT>
                    <a:lnB w="0">
                      <a:noFill/>
                    </a:lnB>
                    <a:noFill/>
                  </a:tcPr>
                </a:tc>
                <a:tc>
                  <a:txBody>
                    <a:bodyPr/>
                    <a:lstStyle/>
                    <a:p>
                      <a:pPr algn="r" rtl="0" fontAlgn="base">
                        <a:lnSpc>
                          <a:spcPts val="1350"/>
                        </a:lnSpc>
                      </a:pPr>
                      <a:r>
                        <a:rPr lang="en-US" sz="1400">
                          <a:effectLst/>
                          <a:latin typeface="Calibri"/>
                        </a:rPr>
                        <a:t>24 (8%) </a:t>
                      </a:r>
                    </a:p>
                  </a:txBody>
                  <a:tcPr marL="66675" marR="66675" anchor="b">
                    <a:lnL w="0">
                      <a:noFill/>
                    </a:lnL>
                    <a:lnR w="0">
                      <a:noFill/>
                    </a:lnR>
                    <a:lnT w="0">
                      <a:noFill/>
                    </a:lnT>
                    <a:lnB w="0">
                      <a:noFill/>
                    </a:lnB>
                    <a:noFill/>
                  </a:tcPr>
                </a:tc>
                <a:tc>
                  <a:txBody>
                    <a:bodyPr/>
                    <a:lstStyle/>
                    <a:p>
                      <a:pPr algn="r" rtl="0" fontAlgn="base">
                        <a:lnSpc>
                          <a:spcPts val="1350"/>
                        </a:lnSpc>
                      </a:pPr>
                      <a:r>
                        <a:rPr lang="en-US" sz="1400">
                          <a:effectLst/>
                          <a:latin typeface="Calibri"/>
                        </a:rPr>
                        <a:t>$356,665  </a:t>
                      </a:r>
                    </a:p>
                  </a:txBody>
                  <a:tcPr marL="66675" marR="66675" anchor="b">
                    <a:lnL w="0">
                      <a:noFill/>
                    </a:lnL>
                    <a:lnR w="0">
                      <a:noFill/>
                    </a:lnR>
                    <a:lnT w="0">
                      <a:noFill/>
                    </a:lnT>
                    <a:lnB w="0">
                      <a:noFill/>
                    </a:lnB>
                    <a:noFill/>
                  </a:tcPr>
                </a:tc>
                <a:tc>
                  <a:txBody>
                    <a:bodyPr/>
                    <a:lstStyle/>
                    <a:p>
                      <a:pPr algn="r" rtl="0" fontAlgn="base">
                        <a:lnSpc>
                          <a:spcPts val="1350"/>
                        </a:lnSpc>
                      </a:pPr>
                      <a:r>
                        <a:rPr lang="en-US" sz="1400">
                          <a:effectLst/>
                          <a:latin typeface="Calibri"/>
                        </a:rPr>
                        <a:t> $17,167,813  </a:t>
                      </a:r>
                    </a:p>
                  </a:txBody>
                  <a:tcPr marL="66675" marR="66675" anchor="b">
                    <a:lnL w="0">
                      <a:noFill/>
                    </a:lnL>
                    <a:lnR w="0">
                      <a:noFill/>
                    </a:lnR>
                    <a:lnT w="0">
                      <a:noFill/>
                    </a:lnT>
                    <a:lnB w="0">
                      <a:noFill/>
                    </a:lnB>
                    <a:noFill/>
                  </a:tcPr>
                </a:tc>
                <a:extLst>
                  <a:ext uri="{0D108BD9-81ED-4DB2-BD59-A6C34878D82A}">
                    <a16:rowId xmlns:a16="http://schemas.microsoft.com/office/drawing/2014/main" val="3711540359"/>
                  </a:ext>
                </a:extLst>
              </a:tr>
              <a:tr h="303032">
                <a:tc>
                  <a:txBody>
                    <a:bodyPr/>
                    <a:lstStyle/>
                    <a:p>
                      <a:pPr rtl="0" fontAlgn="base">
                        <a:lnSpc>
                          <a:spcPts val="1350"/>
                        </a:lnSpc>
                      </a:pPr>
                      <a:r>
                        <a:rPr lang="en-US" sz="1400">
                          <a:effectLst/>
                          <a:latin typeface="Calibri"/>
                        </a:rPr>
                        <a:t>Northeast  </a:t>
                      </a:r>
                    </a:p>
                  </a:txBody>
                  <a:tcPr marL="66675" marR="66675" anchor="b">
                    <a:lnL w="0">
                      <a:noFill/>
                    </a:lnL>
                    <a:lnR w="0">
                      <a:noFill/>
                    </a:lnR>
                    <a:lnT w="0">
                      <a:noFill/>
                    </a:lnT>
                    <a:lnB w="0">
                      <a:noFill/>
                    </a:lnB>
                    <a:noFill/>
                  </a:tcPr>
                </a:tc>
                <a:tc>
                  <a:txBody>
                    <a:bodyPr/>
                    <a:lstStyle/>
                    <a:p>
                      <a:pPr algn="r" rtl="0" fontAlgn="base">
                        <a:lnSpc>
                          <a:spcPts val="1350"/>
                        </a:lnSpc>
                      </a:pPr>
                      <a:r>
                        <a:rPr lang="en-US" sz="1400">
                          <a:effectLst/>
                          <a:latin typeface="Calibri"/>
                        </a:rPr>
                        <a:t>7 (2%) </a:t>
                      </a:r>
                    </a:p>
                  </a:txBody>
                  <a:tcPr marL="66675" marR="66675" anchor="b">
                    <a:lnL w="0">
                      <a:noFill/>
                    </a:lnL>
                    <a:lnR w="0">
                      <a:noFill/>
                    </a:lnR>
                    <a:lnT w="0">
                      <a:noFill/>
                    </a:lnT>
                    <a:lnB w="0">
                      <a:noFill/>
                    </a:lnB>
                    <a:noFill/>
                  </a:tcPr>
                </a:tc>
                <a:tc>
                  <a:txBody>
                    <a:bodyPr/>
                    <a:lstStyle/>
                    <a:p>
                      <a:pPr algn="r" rtl="0" fontAlgn="base">
                        <a:lnSpc>
                          <a:spcPts val="1350"/>
                        </a:lnSpc>
                      </a:pPr>
                      <a:r>
                        <a:rPr lang="en-US" sz="1400">
                          <a:effectLst/>
                          <a:latin typeface="Calibri"/>
                        </a:rPr>
                        <a:t>$84,700  </a:t>
                      </a:r>
                    </a:p>
                  </a:txBody>
                  <a:tcPr marL="66675" marR="66675" anchor="b">
                    <a:lnL w="0">
                      <a:noFill/>
                    </a:lnL>
                    <a:lnR w="0">
                      <a:noFill/>
                    </a:lnR>
                    <a:lnT w="0">
                      <a:noFill/>
                    </a:lnT>
                    <a:lnB w="0">
                      <a:noFill/>
                    </a:lnB>
                    <a:noFill/>
                  </a:tcPr>
                </a:tc>
                <a:tc>
                  <a:txBody>
                    <a:bodyPr/>
                    <a:lstStyle/>
                    <a:p>
                      <a:pPr algn="r" rtl="0" fontAlgn="base">
                        <a:lnSpc>
                          <a:spcPts val="1350"/>
                        </a:lnSpc>
                      </a:pPr>
                      <a:r>
                        <a:rPr lang="en-US" sz="1400">
                          <a:effectLst/>
                          <a:latin typeface="Calibri"/>
                        </a:rPr>
                        <a:t> $2,199,931  </a:t>
                      </a:r>
                    </a:p>
                  </a:txBody>
                  <a:tcPr marL="66675" marR="66675" anchor="b">
                    <a:lnL w="0">
                      <a:noFill/>
                    </a:lnL>
                    <a:lnR w="0">
                      <a:noFill/>
                    </a:lnR>
                    <a:lnT w="0">
                      <a:noFill/>
                    </a:lnT>
                    <a:lnB w="0">
                      <a:noFill/>
                    </a:lnB>
                    <a:noFill/>
                  </a:tcPr>
                </a:tc>
                <a:extLst>
                  <a:ext uri="{0D108BD9-81ED-4DB2-BD59-A6C34878D82A}">
                    <a16:rowId xmlns:a16="http://schemas.microsoft.com/office/drawing/2014/main" val="3977222652"/>
                  </a:ext>
                </a:extLst>
              </a:tr>
              <a:tr h="336900">
                <a:tc>
                  <a:txBody>
                    <a:bodyPr/>
                    <a:lstStyle/>
                    <a:p>
                      <a:pPr rtl="0" fontAlgn="base">
                        <a:lnSpc>
                          <a:spcPts val="1350"/>
                        </a:lnSpc>
                      </a:pPr>
                      <a:r>
                        <a:rPr lang="en-US" sz="1400">
                          <a:effectLst/>
                          <a:latin typeface="Calibri"/>
                        </a:rPr>
                        <a:t>Statewide  </a:t>
                      </a:r>
                    </a:p>
                  </a:txBody>
                  <a:tcPr marL="66675" marR="66675" anchor="b">
                    <a:lnL w="0">
                      <a:noFill/>
                    </a:lnL>
                    <a:lnR w="0">
                      <a:noFill/>
                    </a:lnR>
                    <a:lnT w="0">
                      <a:noFill/>
                    </a:lnT>
                    <a:lnB w="9524">
                      <a:solidFill>
                        <a:srgbClr val="000000"/>
                      </a:solidFill>
                    </a:lnB>
                    <a:noFill/>
                  </a:tcPr>
                </a:tc>
                <a:tc>
                  <a:txBody>
                    <a:bodyPr/>
                    <a:lstStyle/>
                    <a:p>
                      <a:pPr algn="r" rtl="0" fontAlgn="base">
                        <a:lnSpc>
                          <a:spcPts val="1350"/>
                        </a:lnSpc>
                      </a:pPr>
                      <a:r>
                        <a:rPr lang="en-US" sz="1400">
                          <a:effectLst/>
                          <a:latin typeface="Calibri"/>
                        </a:rPr>
                        <a:t>38 (13%) </a:t>
                      </a:r>
                    </a:p>
                  </a:txBody>
                  <a:tcPr marL="66675" marR="66675" anchor="b">
                    <a:lnL w="0">
                      <a:noFill/>
                    </a:lnL>
                    <a:lnR w="0">
                      <a:noFill/>
                    </a:lnR>
                    <a:lnT w="0">
                      <a:noFill/>
                    </a:lnT>
                    <a:lnB w="9524">
                      <a:solidFill>
                        <a:srgbClr val="000000"/>
                      </a:solidFill>
                    </a:lnB>
                    <a:noFill/>
                  </a:tcPr>
                </a:tc>
                <a:tc>
                  <a:txBody>
                    <a:bodyPr/>
                    <a:lstStyle/>
                    <a:p>
                      <a:pPr algn="r" rtl="0" fontAlgn="base">
                        <a:lnSpc>
                          <a:spcPts val="1350"/>
                        </a:lnSpc>
                      </a:pPr>
                      <a:r>
                        <a:rPr lang="en-US" sz="1400">
                          <a:effectLst/>
                          <a:latin typeface="Calibri"/>
                        </a:rPr>
                        <a:t>$741,493  </a:t>
                      </a:r>
                    </a:p>
                  </a:txBody>
                  <a:tcPr marL="66675" marR="66675" anchor="b">
                    <a:lnL w="0">
                      <a:noFill/>
                    </a:lnL>
                    <a:lnR w="0">
                      <a:noFill/>
                    </a:lnR>
                    <a:lnT w="0">
                      <a:noFill/>
                    </a:lnT>
                    <a:lnB w="9524">
                      <a:solidFill>
                        <a:srgbClr val="000000"/>
                      </a:solidFill>
                    </a:lnB>
                    <a:noFill/>
                  </a:tcPr>
                </a:tc>
                <a:tc>
                  <a:txBody>
                    <a:bodyPr/>
                    <a:lstStyle/>
                    <a:p>
                      <a:pPr algn="r" rtl="0" fontAlgn="base">
                        <a:lnSpc>
                          <a:spcPts val="1350"/>
                        </a:lnSpc>
                      </a:pPr>
                      <a:r>
                        <a:rPr lang="en-US" sz="1400">
                          <a:effectLst/>
                          <a:latin typeface="Calibri"/>
                        </a:rPr>
                        <a:t>$125,871,100  </a:t>
                      </a:r>
                    </a:p>
                  </a:txBody>
                  <a:tcPr marL="66675" marR="66675" anchor="b">
                    <a:lnL w="0">
                      <a:noFill/>
                    </a:lnL>
                    <a:lnR w="0">
                      <a:noFill/>
                    </a:lnR>
                    <a:lnT w="0">
                      <a:noFill/>
                    </a:lnT>
                    <a:lnB w="9524">
                      <a:solidFill>
                        <a:srgbClr val="000000"/>
                      </a:solidFill>
                    </a:lnB>
                    <a:noFill/>
                  </a:tcPr>
                </a:tc>
                <a:extLst>
                  <a:ext uri="{0D108BD9-81ED-4DB2-BD59-A6C34878D82A}">
                    <a16:rowId xmlns:a16="http://schemas.microsoft.com/office/drawing/2014/main" val="4103706126"/>
                  </a:ext>
                </a:extLst>
              </a:tr>
              <a:tr h="352096">
                <a:tc>
                  <a:txBody>
                    <a:bodyPr/>
                    <a:lstStyle/>
                    <a:p>
                      <a:pPr rtl="0" fontAlgn="base">
                        <a:lnSpc>
                          <a:spcPts val="1350"/>
                        </a:lnSpc>
                      </a:pPr>
                      <a:r>
                        <a:rPr lang="en-US" sz="1400" b="1">
                          <a:effectLst/>
                          <a:latin typeface="Calibri"/>
                        </a:rPr>
                        <a:t>Total</a:t>
                      </a:r>
                      <a:r>
                        <a:rPr lang="en-US" sz="1400">
                          <a:effectLst/>
                          <a:latin typeface="Calibri"/>
                        </a:rPr>
                        <a:t> </a:t>
                      </a:r>
                    </a:p>
                  </a:txBody>
                  <a:tcPr marL="66675" marR="66675" anchor="b">
                    <a:lnL w="0">
                      <a:noFill/>
                    </a:lnL>
                    <a:lnR w="0">
                      <a:noFill/>
                    </a:lnR>
                    <a:lnT w="9524">
                      <a:solidFill>
                        <a:srgbClr val="000000"/>
                      </a:solidFill>
                    </a:lnT>
                    <a:lnB w="28575">
                      <a:solidFill>
                        <a:srgbClr val="000000"/>
                      </a:solidFill>
                    </a:lnB>
                    <a:noFill/>
                  </a:tcPr>
                </a:tc>
                <a:tc>
                  <a:txBody>
                    <a:bodyPr/>
                    <a:lstStyle/>
                    <a:p>
                      <a:pPr algn="r" rtl="0" fontAlgn="base">
                        <a:lnSpc>
                          <a:spcPts val="1350"/>
                        </a:lnSpc>
                      </a:pPr>
                      <a:r>
                        <a:rPr lang="en-US" sz="1400" b="1">
                          <a:effectLst/>
                          <a:latin typeface="Calibri"/>
                        </a:rPr>
                        <a:t>289 </a:t>
                      </a:r>
                      <a:r>
                        <a:rPr lang="en-US" sz="1400">
                          <a:effectLst/>
                          <a:latin typeface="Calibri"/>
                        </a:rPr>
                        <a:t> </a:t>
                      </a:r>
                    </a:p>
                  </a:txBody>
                  <a:tcPr marL="66675" marR="66675" anchor="b">
                    <a:lnL w="0">
                      <a:noFill/>
                    </a:lnL>
                    <a:lnR w="0">
                      <a:noFill/>
                    </a:lnR>
                    <a:lnT w="9524">
                      <a:solidFill>
                        <a:srgbClr val="000000"/>
                      </a:solidFill>
                    </a:lnT>
                    <a:lnB w="28575">
                      <a:solidFill>
                        <a:srgbClr val="000000"/>
                      </a:solidFill>
                    </a:lnB>
                    <a:noFill/>
                  </a:tcPr>
                </a:tc>
                <a:tc>
                  <a:txBody>
                    <a:bodyPr/>
                    <a:lstStyle/>
                    <a:p>
                      <a:pPr algn="r" rtl="0" fontAlgn="base">
                        <a:lnSpc>
                          <a:spcPts val="1350"/>
                        </a:lnSpc>
                      </a:pPr>
                      <a:r>
                        <a:rPr lang="en-US" sz="1400" b="1">
                          <a:effectLst/>
                          <a:latin typeface="Calibri"/>
                        </a:rPr>
                        <a:t>$3,358,608 </a:t>
                      </a:r>
                      <a:r>
                        <a:rPr lang="en-US" sz="1400">
                          <a:effectLst/>
                          <a:latin typeface="Calibri"/>
                        </a:rPr>
                        <a:t> </a:t>
                      </a:r>
                    </a:p>
                  </a:txBody>
                  <a:tcPr marL="66675" marR="66675" anchor="b">
                    <a:lnL w="0">
                      <a:noFill/>
                    </a:lnL>
                    <a:lnR w="0">
                      <a:noFill/>
                    </a:lnR>
                    <a:lnT w="9524">
                      <a:solidFill>
                        <a:srgbClr val="000000"/>
                      </a:solidFill>
                    </a:lnT>
                    <a:lnB w="28575">
                      <a:solidFill>
                        <a:srgbClr val="000000"/>
                      </a:solidFill>
                    </a:lnB>
                    <a:noFill/>
                  </a:tcPr>
                </a:tc>
                <a:tc>
                  <a:txBody>
                    <a:bodyPr/>
                    <a:lstStyle/>
                    <a:p>
                      <a:pPr algn="r" rtl="0" fontAlgn="base">
                        <a:lnSpc>
                          <a:spcPts val="1350"/>
                        </a:lnSpc>
                      </a:pPr>
                      <a:r>
                        <a:rPr lang="en-US" sz="1400" b="1">
                          <a:effectLst/>
                          <a:latin typeface="Calibri"/>
                        </a:rPr>
                        <a:t> $205,885,025 </a:t>
                      </a:r>
                      <a:r>
                        <a:rPr lang="en-US" sz="1400">
                          <a:effectLst/>
                          <a:latin typeface="Calibri"/>
                        </a:rPr>
                        <a:t> </a:t>
                      </a:r>
                    </a:p>
                  </a:txBody>
                  <a:tcPr marL="66675" marR="66675" anchor="b">
                    <a:lnL w="0">
                      <a:noFill/>
                    </a:lnL>
                    <a:lnR w="0">
                      <a:noFill/>
                    </a:lnR>
                    <a:lnT w="9524">
                      <a:solidFill>
                        <a:srgbClr val="000000"/>
                      </a:solidFill>
                    </a:lnT>
                    <a:lnB w="28575">
                      <a:solidFill>
                        <a:srgbClr val="000000"/>
                      </a:solidFill>
                    </a:lnB>
                    <a:noFill/>
                  </a:tcPr>
                </a:tc>
                <a:extLst>
                  <a:ext uri="{0D108BD9-81ED-4DB2-BD59-A6C34878D82A}">
                    <a16:rowId xmlns:a16="http://schemas.microsoft.com/office/drawing/2014/main" val="3847314435"/>
                  </a:ext>
                </a:extLst>
              </a:tr>
              <a:tr h="303032">
                <a:tc>
                  <a:txBody>
                    <a:bodyPr/>
                    <a:lstStyle/>
                    <a:p>
                      <a:pPr rtl="0" fontAlgn="base">
                        <a:lnSpc>
                          <a:spcPts val="1350"/>
                        </a:lnSpc>
                      </a:pPr>
                      <a:r>
                        <a:rPr lang="en-US" sz="1400" b="1">
                          <a:effectLst/>
                          <a:latin typeface="Calibri"/>
                        </a:rPr>
                        <a:t>Total Non-Urban</a:t>
                      </a:r>
                      <a:r>
                        <a:rPr lang="en-US" sz="1400">
                          <a:effectLst/>
                          <a:latin typeface="Calibri"/>
                        </a:rPr>
                        <a:t> </a:t>
                      </a:r>
                    </a:p>
                  </a:txBody>
                  <a:tcPr marL="66675" marR="66675" anchor="b">
                    <a:lnL w="0">
                      <a:noFill/>
                    </a:lnL>
                    <a:lnR w="0">
                      <a:noFill/>
                    </a:lnR>
                    <a:lnT w="28575">
                      <a:solidFill>
                        <a:srgbClr val="000000"/>
                      </a:solidFill>
                    </a:lnT>
                    <a:lnB w="28575">
                      <a:solidFill>
                        <a:srgbClr val="000000"/>
                      </a:solidFill>
                    </a:lnB>
                    <a:noFill/>
                  </a:tcPr>
                </a:tc>
                <a:tc>
                  <a:txBody>
                    <a:bodyPr/>
                    <a:lstStyle/>
                    <a:p>
                      <a:pPr algn="r" rtl="0" fontAlgn="base">
                        <a:lnSpc>
                          <a:spcPts val="1350"/>
                        </a:lnSpc>
                      </a:pPr>
                      <a:r>
                        <a:rPr lang="en-US" sz="1400" b="1">
                          <a:effectLst/>
                          <a:latin typeface="Calibri"/>
                        </a:rPr>
                        <a:t>81</a:t>
                      </a:r>
                      <a:r>
                        <a:rPr lang="en-US" sz="1400">
                          <a:effectLst/>
                          <a:latin typeface="Calibri"/>
                        </a:rPr>
                        <a:t> </a:t>
                      </a:r>
                    </a:p>
                  </a:txBody>
                  <a:tcPr marL="66675" marR="66675" anchor="b">
                    <a:lnL w="0">
                      <a:noFill/>
                    </a:lnL>
                    <a:lnR w="0">
                      <a:noFill/>
                    </a:lnR>
                    <a:lnT w="28575">
                      <a:solidFill>
                        <a:srgbClr val="000000"/>
                      </a:solidFill>
                    </a:lnT>
                    <a:lnB w="28575">
                      <a:solidFill>
                        <a:srgbClr val="000000"/>
                      </a:solidFill>
                    </a:lnB>
                    <a:noFill/>
                  </a:tcPr>
                </a:tc>
                <a:tc>
                  <a:txBody>
                    <a:bodyPr/>
                    <a:lstStyle/>
                    <a:p>
                      <a:pPr algn="r" rtl="0" fontAlgn="base">
                        <a:lnSpc>
                          <a:spcPts val="1350"/>
                        </a:lnSpc>
                      </a:pPr>
                      <a:r>
                        <a:rPr lang="en-US" sz="1400" b="1">
                          <a:effectLst/>
                          <a:latin typeface="Calibri"/>
                        </a:rPr>
                        <a:t>$942,815 </a:t>
                      </a:r>
                      <a:r>
                        <a:rPr lang="en-US" sz="1400">
                          <a:effectLst/>
                          <a:latin typeface="Calibri"/>
                        </a:rPr>
                        <a:t> </a:t>
                      </a:r>
                    </a:p>
                  </a:txBody>
                  <a:tcPr marL="66675" marR="66675" anchor="b">
                    <a:lnL w="0">
                      <a:noFill/>
                    </a:lnL>
                    <a:lnR w="0">
                      <a:noFill/>
                    </a:lnR>
                    <a:lnT w="28575">
                      <a:solidFill>
                        <a:srgbClr val="000000"/>
                      </a:solidFill>
                    </a:lnT>
                    <a:lnB w="28575">
                      <a:solidFill>
                        <a:srgbClr val="000000"/>
                      </a:solidFill>
                    </a:lnB>
                    <a:noFill/>
                  </a:tcPr>
                </a:tc>
                <a:tc>
                  <a:txBody>
                    <a:bodyPr/>
                    <a:lstStyle/>
                    <a:p>
                      <a:pPr algn="r" rtl="0" fontAlgn="base">
                        <a:lnSpc>
                          <a:spcPts val="1350"/>
                        </a:lnSpc>
                      </a:pPr>
                      <a:r>
                        <a:rPr lang="en-US" sz="1400" b="1">
                          <a:effectLst/>
                          <a:latin typeface="Calibri"/>
                        </a:rPr>
                        <a:t> $33,468,598 </a:t>
                      </a:r>
                      <a:r>
                        <a:rPr lang="en-US" sz="1400">
                          <a:effectLst/>
                          <a:latin typeface="Calibri"/>
                        </a:rPr>
                        <a:t> </a:t>
                      </a:r>
                    </a:p>
                  </a:txBody>
                  <a:tcPr marL="66675" marR="66675" anchor="b">
                    <a:lnL w="0">
                      <a:noFill/>
                    </a:lnL>
                    <a:lnR w="0">
                      <a:noFill/>
                    </a:lnR>
                    <a:lnT w="28575">
                      <a:solidFill>
                        <a:srgbClr val="000000"/>
                      </a:solidFill>
                    </a:lnT>
                    <a:lnB w="28575">
                      <a:solidFill>
                        <a:srgbClr val="000000"/>
                      </a:solidFill>
                    </a:lnB>
                    <a:noFill/>
                  </a:tcPr>
                </a:tc>
                <a:extLst>
                  <a:ext uri="{0D108BD9-81ED-4DB2-BD59-A6C34878D82A}">
                    <a16:rowId xmlns:a16="http://schemas.microsoft.com/office/drawing/2014/main" val="940210858"/>
                  </a:ext>
                </a:extLst>
              </a:tr>
              <a:tr h="303032">
                <a:tc>
                  <a:txBody>
                    <a:bodyPr/>
                    <a:lstStyle/>
                    <a:p>
                      <a:pPr rtl="0" fontAlgn="base">
                        <a:lnSpc>
                          <a:spcPts val="1350"/>
                        </a:lnSpc>
                      </a:pPr>
                      <a:r>
                        <a:rPr lang="en-US" sz="1400" b="1">
                          <a:solidFill>
                            <a:schemeClr val="tx1"/>
                          </a:solidFill>
                          <a:effectLst/>
                          <a:latin typeface="Calibri"/>
                        </a:rPr>
                        <a:t>% Non-Urban </a:t>
                      </a:r>
                    </a:p>
                  </a:txBody>
                  <a:tcPr marL="66675" marR="66675" anchor="b">
                    <a:lnL w="0">
                      <a:noFill/>
                    </a:lnL>
                    <a:lnR w="0">
                      <a:noFill/>
                    </a:lnR>
                    <a:lnT w="28575">
                      <a:solidFill>
                        <a:srgbClr val="000000"/>
                      </a:solidFill>
                    </a:lnT>
                    <a:lnB w="28575">
                      <a:solidFill>
                        <a:srgbClr val="000000"/>
                      </a:solidFill>
                    </a:lnB>
                    <a:solidFill>
                      <a:srgbClr val="59BEC9">
                        <a:alpha val="21000"/>
                      </a:srgbClr>
                    </a:solidFill>
                  </a:tcPr>
                </a:tc>
                <a:tc>
                  <a:txBody>
                    <a:bodyPr/>
                    <a:lstStyle/>
                    <a:p>
                      <a:pPr algn="r" rtl="0" fontAlgn="base">
                        <a:lnSpc>
                          <a:spcPts val="1350"/>
                        </a:lnSpc>
                      </a:pPr>
                      <a:r>
                        <a:rPr lang="en-US" sz="1400" b="1">
                          <a:solidFill>
                            <a:schemeClr val="tx1"/>
                          </a:solidFill>
                          <a:effectLst/>
                          <a:latin typeface="Calibri"/>
                        </a:rPr>
                        <a:t>28.0% </a:t>
                      </a:r>
                    </a:p>
                  </a:txBody>
                  <a:tcPr marL="66675" marR="66675" anchor="b">
                    <a:lnL w="0">
                      <a:noFill/>
                    </a:lnL>
                    <a:lnR w="0">
                      <a:noFill/>
                    </a:lnR>
                    <a:lnT w="28575">
                      <a:solidFill>
                        <a:srgbClr val="000000"/>
                      </a:solidFill>
                    </a:lnT>
                    <a:lnB w="28575">
                      <a:solidFill>
                        <a:srgbClr val="000000"/>
                      </a:solidFill>
                    </a:lnB>
                    <a:solidFill>
                      <a:srgbClr val="59BEC9">
                        <a:alpha val="21000"/>
                      </a:srgbClr>
                    </a:solidFill>
                  </a:tcPr>
                </a:tc>
                <a:tc>
                  <a:txBody>
                    <a:bodyPr/>
                    <a:lstStyle/>
                    <a:p>
                      <a:pPr algn="r" rtl="0" fontAlgn="base">
                        <a:lnSpc>
                          <a:spcPts val="1350"/>
                        </a:lnSpc>
                      </a:pPr>
                      <a:r>
                        <a:rPr lang="en-US" sz="1400" b="1">
                          <a:solidFill>
                            <a:schemeClr val="tx1"/>
                          </a:solidFill>
                          <a:effectLst/>
                          <a:latin typeface="Calibri"/>
                        </a:rPr>
                        <a:t>28.1% </a:t>
                      </a:r>
                    </a:p>
                  </a:txBody>
                  <a:tcPr marL="66675" marR="66675" anchor="b">
                    <a:lnL w="0">
                      <a:noFill/>
                    </a:lnL>
                    <a:lnR w="0">
                      <a:noFill/>
                    </a:lnR>
                    <a:lnT w="28575">
                      <a:solidFill>
                        <a:srgbClr val="000000"/>
                      </a:solidFill>
                    </a:lnT>
                    <a:lnB w="28575">
                      <a:solidFill>
                        <a:srgbClr val="000000"/>
                      </a:solidFill>
                    </a:lnB>
                    <a:solidFill>
                      <a:srgbClr val="59BEC9">
                        <a:alpha val="21000"/>
                      </a:srgbClr>
                    </a:solidFill>
                  </a:tcPr>
                </a:tc>
                <a:tc>
                  <a:txBody>
                    <a:bodyPr/>
                    <a:lstStyle/>
                    <a:p>
                      <a:pPr algn="r" rtl="0" fontAlgn="base">
                        <a:lnSpc>
                          <a:spcPts val="1350"/>
                        </a:lnSpc>
                      </a:pPr>
                      <a:r>
                        <a:rPr lang="en-US" sz="1400" b="1">
                          <a:solidFill>
                            <a:schemeClr val="tx1"/>
                          </a:solidFill>
                          <a:effectLst/>
                          <a:latin typeface="Calibri"/>
                        </a:rPr>
                        <a:t>16.3% </a:t>
                      </a:r>
                    </a:p>
                  </a:txBody>
                  <a:tcPr marL="66675" marR="66675" anchor="b">
                    <a:lnL w="0">
                      <a:noFill/>
                    </a:lnL>
                    <a:lnR w="0">
                      <a:noFill/>
                    </a:lnR>
                    <a:lnT w="28575">
                      <a:solidFill>
                        <a:srgbClr val="000000"/>
                      </a:solidFill>
                    </a:lnT>
                    <a:lnB w="28575">
                      <a:solidFill>
                        <a:srgbClr val="000000"/>
                      </a:solidFill>
                    </a:lnB>
                    <a:solidFill>
                      <a:srgbClr val="59BEC9">
                        <a:alpha val="21000"/>
                      </a:srgbClr>
                    </a:solidFill>
                  </a:tcPr>
                </a:tc>
                <a:extLst>
                  <a:ext uri="{0D108BD9-81ED-4DB2-BD59-A6C34878D82A}">
                    <a16:rowId xmlns:a16="http://schemas.microsoft.com/office/drawing/2014/main" val="3341949898"/>
                  </a:ext>
                </a:extLst>
              </a:tr>
              <a:tr h="714817">
                <a:tc>
                  <a:txBody>
                    <a:bodyPr/>
                    <a:lstStyle/>
                    <a:p>
                      <a:pPr rtl="0" fontAlgn="base">
                        <a:lnSpc>
                          <a:spcPts val="1350"/>
                        </a:lnSpc>
                      </a:pPr>
                      <a:r>
                        <a:rPr lang="en-US" sz="1400" i="1">
                          <a:effectLst/>
                          <a:latin typeface="Calibri"/>
                        </a:rPr>
                        <a:t>* Non-urban regions do not include data from 2020</a:t>
                      </a:r>
                      <a:r>
                        <a:rPr lang="en-US" sz="1400">
                          <a:effectLst/>
                          <a:latin typeface="Calibri"/>
                        </a:rPr>
                        <a:t> </a:t>
                      </a:r>
                    </a:p>
                  </a:txBody>
                  <a:tcPr marL="66675" marR="66675" anchor="b">
                    <a:lnL w="0">
                      <a:noFill/>
                    </a:lnL>
                    <a:lnR w="0">
                      <a:noFill/>
                    </a:lnR>
                    <a:lnT w="28575">
                      <a:solidFill>
                        <a:srgbClr val="000000"/>
                      </a:solidFill>
                    </a:lnT>
                    <a:lnB w="0">
                      <a:noFill/>
                    </a:lnB>
                    <a:noFill/>
                  </a:tcPr>
                </a:tc>
                <a:tc>
                  <a:txBody>
                    <a:bodyPr/>
                    <a:lstStyle/>
                    <a:p>
                      <a:pPr rtl="0" fontAlgn="base">
                        <a:lnSpc>
                          <a:spcPts val="1350"/>
                        </a:lnSpc>
                      </a:pPr>
                      <a:endParaRPr lang="en-US" sz="1400" i="1">
                        <a:effectLst/>
                        <a:latin typeface="Calibri"/>
                      </a:endParaRPr>
                    </a:p>
                  </a:txBody>
                  <a:tcPr marL="66675" marR="66675" anchor="b">
                    <a:lnL w="0">
                      <a:noFill/>
                    </a:lnL>
                    <a:lnR w="0">
                      <a:noFill/>
                    </a:lnR>
                    <a:lnT w="28575">
                      <a:solidFill>
                        <a:srgbClr val="000000"/>
                      </a:solidFill>
                    </a:lnT>
                    <a:lnB w="0">
                      <a:noFill/>
                    </a:lnB>
                    <a:noFill/>
                  </a:tcPr>
                </a:tc>
                <a:tc>
                  <a:txBody>
                    <a:bodyPr/>
                    <a:lstStyle/>
                    <a:p>
                      <a:pPr rtl="0" fontAlgn="base">
                        <a:lnSpc>
                          <a:spcPts val="1200"/>
                        </a:lnSpc>
                      </a:pPr>
                      <a:r>
                        <a:rPr lang="en-US" sz="1400" i="1">
                          <a:effectLst/>
                          <a:latin typeface="Calibri"/>
                          <a:ea typeface="Calibri"/>
                          <a:cs typeface="Calibri"/>
                        </a:rPr>
                        <a:t>*Non-urban does not include statewide</a:t>
                      </a:r>
                    </a:p>
                  </a:txBody>
                  <a:tcPr marL="66675" marR="66675" anchor="b">
                    <a:lnL w="0">
                      <a:noFill/>
                    </a:lnL>
                    <a:lnR w="0">
                      <a:noFill/>
                    </a:lnR>
                    <a:lnT w="28575">
                      <a:solidFill>
                        <a:srgbClr val="000000"/>
                      </a:solidFill>
                    </a:lnT>
                    <a:lnB w="0">
                      <a:noFill/>
                    </a:lnB>
                    <a:noFill/>
                  </a:tcPr>
                </a:tc>
                <a:tc>
                  <a:txBody>
                    <a:bodyPr/>
                    <a:lstStyle/>
                    <a:p>
                      <a:pPr rtl="0" fontAlgn="base">
                        <a:lnSpc>
                          <a:spcPts val="1200"/>
                        </a:lnSpc>
                      </a:pPr>
                      <a:endParaRPr lang="en-US" sz="1400">
                        <a:effectLst/>
                        <a:latin typeface="Times New Roman"/>
                      </a:endParaRPr>
                    </a:p>
                  </a:txBody>
                  <a:tcPr marL="66675" marR="66675" anchor="b">
                    <a:lnL w="0">
                      <a:noFill/>
                    </a:lnL>
                    <a:lnR w="0">
                      <a:noFill/>
                    </a:lnR>
                    <a:lnT w="28575">
                      <a:solidFill>
                        <a:srgbClr val="000000"/>
                      </a:solidFill>
                    </a:lnT>
                    <a:lnB w="0">
                      <a:noFill/>
                    </a:lnB>
                    <a:noFill/>
                  </a:tcPr>
                </a:tc>
                <a:extLst>
                  <a:ext uri="{0D108BD9-81ED-4DB2-BD59-A6C34878D82A}">
                    <a16:rowId xmlns:a16="http://schemas.microsoft.com/office/drawing/2014/main" val="1335596689"/>
                  </a:ext>
                </a:extLst>
              </a:tr>
            </a:tbl>
          </a:graphicData>
        </a:graphic>
      </p:graphicFrame>
      <p:pic>
        <p:nvPicPr>
          <p:cNvPr id="1026" name="Picture 2">
            <a:extLst>
              <a:ext uri="{FF2B5EF4-FFF2-40B4-BE49-F238E27FC236}">
                <a16:creationId xmlns:a16="http://schemas.microsoft.com/office/drawing/2014/main" id="{75392570-2C26-9FBA-10AE-6FCDD641D3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3856" y="3851534"/>
            <a:ext cx="4638175" cy="265764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43CD2B59-8986-DA72-B914-4838A872F9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28" y="1174177"/>
            <a:ext cx="4672584" cy="2657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742722"/>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084ED-176F-66DA-76A6-23A4E63FD54B}"/>
              </a:ext>
            </a:extLst>
          </p:cNvPr>
          <p:cNvSpPr>
            <a:spLocks noGrp="1"/>
          </p:cNvSpPr>
          <p:nvPr>
            <p:ph type="title"/>
          </p:nvPr>
        </p:nvSpPr>
        <p:spPr/>
        <p:txBody>
          <a:bodyPr/>
          <a:lstStyle/>
          <a:p>
            <a:r>
              <a:rPr lang="en-US"/>
              <a:t>What have we learned?</a:t>
            </a:r>
          </a:p>
        </p:txBody>
      </p:sp>
      <p:sp>
        <p:nvSpPr>
          <p:cNvPr id="8" name="Content Placeholder 7">
            <a:extLst>
              <a:ext uri="{FF2B5EF4-FFF2-40B4-BE49-F238E27FC236}">
                <a16:creationId xmlns:a16="http://schemas.microsoft.com/office/drawing/2014/main" id="{AE8D7952-3F0A-F853-5D98-329558A224F6}"/>
              </a:ext>
            </a:extLst>
          </p:cNvPr>
          <p:cNvSpPr>
            <a:spLocks noGrp="1"/>
          </p:cNvSpPr>
          <p:nvPr>
            <p:ph sz="half" idx="1"/>
          </p:nvPr>
        </p:nvSpPr>
        <p:spPr>
          <a:xfrm>
            <a:off x="541867" y="1550458"/>
            <a:ext cx="6665049" cy="4351338"/>
          </a:xfrm>
        </p:spPr>
        <p:txBody>
          <a:bodyPr vert="horz" lIns="91440" tIns="45720" rIns="91440" bIns="45720" rtlCol="0" anchor="t">
            <a:normAutofit/>
          </a:bodyPr>
          <a:lstStyle/>
          <a:p>
            <a:pPr marL="342900" indent="-342900"/>
            <a:r>
              <a:rPr lang="en-US" sz="2200">
                <a:latin typeface="Calibri"/>
                <a:cs typeface="Calibri"/>
              </a:rPr>
              <a:t>Trusting relationships w/consultants and customers</a:t>
            </a:r>
          </a:p>
          <a:p>
            <a:pPr marL="342900" indent="-342900"/>
            <a:r>
              <a:rPr lang="en-US" sz="2200">
                <a:latin typeface="Calibri"/>
                <a:cs typeface="Calibri"/>
              </a:rPr>
              <a:t>Strengthened org competitiveness and capacity</a:t>
            </a:r>
            <a:endParaRPr lang="en-US" sz="2200">
              <a:latin typeface="Calibri"/>
              <a:ea typeface="Calibri"/>
              <a:cs typeface="Calibri"/>
            </a:endParaRPr>
          </a:p>
          <a:p>
            <a:pPr marL="342900" indent="-342900"/>
            <a:r>
              <a:rPr lang="en-US" sz="2200">
                <a:latin typeface="Calibri"/>
                <a:ea typeface="Calibri"/>
                <a:cs typeface="Calibri"/>
              </a:rPr>
              <a:t>Rural funding successes – HRSA, etc.</a:t>
            </a:r>
          </a:p>
          <a:p>
            <a:pPr marL="342900" indent="-342900"/>
            <a:r>
              <a:rPr lang="en-US" sz="2200">
                <a:latin typeface="Calibri"/>
                <a:ea typeface="Calibri"/>
                <a:cs typeface="Calibri"/>
              </a:rPr>
              <a:t>Agency reliance on MoCAP</a:t>
            </a:r>
          </a:p>
          <a:p>
            <a:pPr marL="342900" indent="-342900"/>
            <a:r>
              <a:rPr lang="en-US" sz="2200">
                <a:latin typeface="Calibri"/>
                <a:ea typeface="Calibri"/>
                <a:cs typeface="Calibri"/>
              </a:rPr>
              <a:t>More comprehensive support is needed</a:t>
            </a:r>
            <a:endParaRPr lang="en-US" sz="1800">
              <a:latin typeface="Calibri"/>
              <a:ea typeface="Calibri"/>
              <a:cs typeface="Calibri"/>
            </a:endParaRPr>
          </a:p>
          <a:p>
            <a:pPr marL="342900" indent="-342900"/>
            <a:r>
              <a:rPr lang="en-US" sz="2200">
                <a:latin typeface="Calibri"/>
                <a:ea typeface="Calibri"/>
                <a:cs typeface="Calibri"/>
              </a:rPr>
              <a:t>Federal funding system flawed and inequitable</a:t>
            </a:r>
            <a:endParaRPr lang="en-US" sz="1800">
              <a:latin typeface="Calibri"/>
              <a:ea typeface="Calibri"/>
              <a:cs typeface="Calibri"/>
            </a:endParaRPr>
          </a:p>
          <a:p>
            <a:pPr marL="342900" indent="-342900"/>
            <a:r>
              <a:rPr lang="en-US" sz="2200">
                <a:latin typeface="Calibri"/>
                <a:ea typeface="Calibri"/>
                <a:cs typeface="Calibri"/>
              </a:rPr>
              <a:t>MoCAP restructuring for quality improvement</a:t>
            </a:r>
          </a:p>
        </p:txBody>
      </p:sp>
      <p:pic>
        <p:nvPicPr>
          <p:cNvPr id="5" name="Content Placeholder 4" descr="A bridge with cables and a blue sky&#10;&#10;AI-generated content may be incorrect.">
            <a:extLst>
              <a:ext uri="{FF2B5EF4-FFF2-40B4-BE49-F238E27FC236}">
                <a16:creationId xmlns:a16="http://schemas.microsoft.com/office/drawing/2014/main" id="{3F09D781-F8E2-2C32-77B8-2206DD1EB91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56915" y="1069375"/>
            <a:ext cx="5336362" cy="5615038"/>
          </a:xfrm>
          <a:prstGeom prst="rect">
            <a:avLst/>
          </a:prstGeom>
        </p:spPr>
      </p:pic>
    </p:spTree>
    <p:extLst>
      <p:ext uri="{BB962C8B-B14F-4D97-AF65-F5344CB8AC3E}">
        <p14:creationId xmlns:p14="http://schemas.microsoft.com/office/powerpoint/2010/main" val="1861268526"/>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084ED-176F-66DA-76A6-23A4E63FD54B}"/>
              </a:ext>
            </a:extLst>
          </p:cNvPr>
          <p:cNvSpPr>
            <a:spLocks noGrp="1"/>
          </p:cNvSpPr>
          <p:nvPr>
            <p:ph type="title"/>
          </p:nvPr>
        </p:nvSpPr>
        <p:spPr/>
        <p:txBody>
          <a:bodyPr/>
          <a:lstStyle/>
          <a:p>
            <a:r>
              <a:rPr lang="en-US"/>
              <a:t>What's needed for partner success? </a:t>
            </a:r>
          </a:p>
        </p:txBody>
      </p:sp>
      <p:graphicFrame>
        <p:nvGraphicFramePr>
          <p:cNvPr id="2033" name="Diagram 2032">
            <a:extLst>
              <a:ext uri="{FF2B5EF4-FFF2-40B4-BE49-F238E27FC236}">
                <a16:creationId xmlns:a16="http://schemas.microsoft.com/office/drawing/2014/main" id="{99CF8D1E-8BE9-41C2-F338-8531A641C6B5}"/>
              </a:ext>
            </a:extLst>
          </p:cNvPr>
          <p:cNvGraphicFramePr/>
          <p:nvPr>
            <p:extLst>
              <p:ext uri="{D42A27DB-BD31-4B8C-83A1-F6EECF244321}">
                <p14:modId xmlns:p14="http://schemas.microsoft.com/office/powerpoint/2010/main" val="2401111394"/>
              </p:ext>
            </p:extLst>
          </p:nvPr>
        </p:nvGraphicFramePr>
        <p:xfrm>
          <a:off x="497840" y="1092200"/>
          <a:ext cx="11196320" cy="56184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36255461"/>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F85C9-96CD-2FF0-C862-B5E4546DEE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7B5A59-72C5-3B15-FC17-34C03F369342}"/>
              </a:ext>
            </a:extLst>
          </p:cNvPr>
          <p:cNvSpPr>
            <a:spLocks noGrp="1"/>
          </p:cNvSpPr>
          <p:nvPr>
            <p:ph type="title"/>
          </p:nvPr>
        </p:nvSpPr>
        <p:spPr/>
        <p:txBody>
          <a:bodyPr/>
          <a:lstStyle/>
          <a:p>
            <a:r>
              <a:rPr lang="en-US"/>
              <a:t>Examples</a:t>
            </a:r>
          </a:p>
        </p:txBody>
      </p:sp>
      <p:pic>
        <p:nvPicPr>
          <p:cNvPr id="6" name="Content Placeholder 4">
            <a:extLst>
              <a:ext uri="{FF2B5EF4-FFF2-40B4-BE49-F238E27FC236}">
                <a16:creationId xmlns:a16="http://schemas.microsoft.com/office/drawing/2014/main" id="{ECCD5F55-C4B7-7589-9C94-20FF9B4071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39999" y="1189972"/>
            <a:ext cx="5351792" cy="5506399"/>
          </a:xfrm>
          <a:prstGeom prst="rect">
            <a:avLst/>
          </a:prstGeom>
        </p:spPr>
      </p:pic>
      <p:sp>
        <p:nvSpPr>
          <p:cNvPr id="3" name="TextBox 2">
            <a:extLst>
              <a:ext uri="{FF2B5EF4-FFF2-40B4-BE49-F238E27FC236}">
                <a16:creationId xmlns:a16="http://schemas.microsoft.com/office/drawing/2014/main" id="{441C11BE-9216-E73F-9DA4-6DE097C3F6D2}"/>
              </a:ext>
            </a:extLst>
          </p:cNvPr>
          <p:cNvSpPr txBox="1"/>
          <p:nvPr/>
        </p:nvSpPr>
        <p:spPr>
          <a:xfrm>
            <a:off x="299178" y="1189972"/>
            <a:ext cx="7077260" cy="5724644"/>
          </a:xfrm>
          <a:prstGeom prst="rect">
            <a:avLst/>
          </a:prstGeom>
          <a:noFill/>
        </p:spPr>
        <p:txBody>
          <a:bodyPr wrap="square" lIns="91440" tIns="45720" rIns="91440" bIns="45720" rtlCol="0" anchor="t">
            <a:spAutoFit/>
          </a:bodyPr>
          <a:lstStyle/>
          <a:p>
            <a:pPr marL="342900" indent="-342900">
              <a:buFont typeface="Arial"/>
              <a:buChar char="•"/>
            </a:pPr>
            <a:r>
              <a:rPr lang="en-US" sz="2000" b="1">
                <a:solidFill>
                  <a:schemeClr val="accent2">
                    <a:lumMod val="76000"/>
                  </a:schemeClr>
                </a:solidFill>
                <a:latin typeface="Calibri"/>
                <a:ea typeface="Calibri"/>
                <a:cs typeface="Calibri"/>
              </a:rPr>
              <a:t>Similar programs</a:t>
            </a:r>
          </a:p>
          <a:p>
            <a:pPr lvl="1">
              <a:buFont typeface="Arial" panose="020B0604020202020204" pitchFamily="34" charset="0"/>
              <a:buChar char="•"/>
            </a:pPr>
            <a:r>
              <a:rPr lang="en-US" sz="2000">
                <a:latin typeface="Calibri"/>
                <a:ea typeface="Calibri"/>
                <a:cs typeface="Calibri"/>
              </a:rPr>
              <a:t> </a:t>
            </a:r>
            <a:r>
              <a:rPr lang="en-US">
                <a:solidFill>
                  <a:schemeClr val="accent1">
                    <a:lumMod val="75000"/>
                  </a:schemeClr>
                </a:solidFill>
                <a:latin typeface="Calibri"/>
                <a:ea typeface="Calibri"/>
                <a:cs typeface="Calibri"/>
                <a:hlinkClick r:id="rId4">
                  <a:extLst>
                    <a:ext uri="{A12FA001-AC4F-418D-AE19-62706E023703}">
                      <ahyp:hlinkClr xmlns:ahyp="http://schemas.microsoft.com/office/drawing/2018/hyperlinkcolor" val="tx"/>
                    </a:ext>
                  </a:extLst>
                </a:hlinkClick>
              </a:rPr>
              <a:t>Nevada GrantLab</a:t>
            </a:r>
            <a:endParaRPr lang="en-US" b="1">
              <a:solidFill>
                <a:schemeClr val="accent1">
                  <a:lumMod val="75000"/>
                </a:schemeClr>
              </a:solidFill>
              <a:latin typeface="Calibri"/>
              <a:ea typeface="Calibri"/>
              <a:cs typeface="Calibri"/>
            </a:endParaRPr>
          </a:p>
          <a:p>
            <a:pPr lvl="1">
              <a:buFont typeface="Arial" panose="020B0604020202020204" pitchFamily="34" charset="0"/>
              <a:buChar char="•"/>
            </a:pPr>
            <a:r>
              <a:rPr lang="en-US">
                <a:solidFill>
                  <a:schemeClr val="accent1">
                    <a:lumMod val="75000"/>
                  </a:schemeClr>
                </a:solidFill>
                <a:latin typeface="Calibri"/>
                <a:ea typeface="Calibri"/>
                <a:cs typeface="Calibri"/>
              </a:rPr>
              <a:t> </a:t>
            </a:r>
            <a:r>
              <a:rPr lang="en-US">
                <a:solidFill>
                  <a:schemeClr val="accent1">
                    <a:lumMod val="75000"/>
                  </a:schemeClr>
                </a:solidFill>
                <a:latin typeface="Calibri"/>
                <a:ea typeface="Calibri"/>
                <a:cs typeface="Calibri"/>
                <a:hlinkClick r:id="rId5">
                  <a:extLst>
                    <a:ext uri="{A12FA001-AC4F-418D-AE19-62706E023703}">
                      <ahyp:hlinkClr xmlns:ahyp="http://schemas.microsoft.com/office/drawing/2018/hyperlinkcolor" val="tx"/>
                    </a:ext>
                  </a:extLst>
                </a:hlinkClick>
              </a:rPr>
              <a:t>Greater Houston United Way Nonprofit Gov Funding Initiative</a:t>
            </a:r>
            <a:endParaRPr lang="en-US">
              <a:solidFill>
                <a:schemeClr val="accent1">
                  <a:lumMod val="75000"/>
                </a:schemeClr>
              </a:solidFill>
              <a:latin typeface="Calibri"/>
              <a:ea typeface="Calibri"/>
              <a:cs typeface="Calibri"/>
            </a:endParaRPr>
          </a:p>
          <a:p>
            <a:endParaRPr lang="en-US" sz="1600" b="1">
              <a:solidFill>
                <a:srgbClr val="59BEC9"/>
              </a:solidFill>
              <a:latin typeface="Calibri"/>
              <a:ea typeface="Calibri"/>
              <a:cs typeface="Calibri"/>
            </a:endParaRPr>
          </a:p>
          <a:p>
            <a:pPr marL="342900" indent="-342900">
              <a:buFont typeface="Arial"/>
              <a:buChar char="•"/>
            </a:pPr>
            <a:r>
              <a:rPr lang="en-US" sz="2000" b="1">
                <a:solidFill>
                  <a:schemeClr val="accent2">
                    <a:lumMod val="76000"/>
                  </a:schemeClr>
                </a:solidFill>
                <a:latin typeface="Calibri"/>
                <a:ea typeface="Calibri"/>
                <a:cs typeface="Calibri"/>
              </a:rPr>
              <a:t>Missouri Resources</a:t>
            </a:r>
            <a:endParaRPr lang="en-US" sz="1600" b="1">
              <a:solidFill>
                <a:schemeClr val="accent2">
                  <a:lumMod val="76000"/>
                </a:schemeClr>
              </a:solidFill>
              <a:latin typeface="Calibri"/>
              <a:ea typeface="Calibri"/>
              <a:cs typeface="Calibri"/>
            </a:endParaRPr>
          </a:p>
          <a:p>
            <a:pPr lvl="1">
              <a:buFont typeface="Arial" panose="020B0604020202020204" pitchFamily="34" charset="0"/>
              <a:buChar char="•"/>
            </a:pPr>
            <a:r>
              <a:rPr lang="en-US" sz="1600">
                <a:solidFill>
                  <a:srgbClr val="59BEC9"/>
                </a:solidFill>
                <a:latin typeface="Calibri"/>
                <a:ea typeface="Calibri"/>
                <a:cs typeface="Calibri"/>
                <a:hlinkClick r:id="rId6">
                  <a:extLst>
                    <a:ext uri="{A12FA001-AC4F-418D-AE19-62706E023703}">
                      <ahyp:hlinkClr xmlns:ahyp="http://schemas.microsoft.com/office/drawing/2018/hyperlinkcolor" val="tx"/>
                    </a:ext>
                  </a:extLst>
                </a:hlinkClick>
              </a:rPr>
              <a:t> Assel</a:t>
            </a:r>
            <a:r>
              <a:rPr lang="en-US" sz="1600">
                <a:solidFill>
                  <a:schemeClr val="accent1">
                    <a:lumMod val="75000"/>
                  </a:schemeClr>
                </a:solidFill>
                <a:latin typeface="Calibri"/>
                <a:ea typeface="Calibri"/>
                <a:cs typeface="Calibri"/>
                <a:hlinkClick r:id="rId6">
                  <a:extLst>
                    <a:ext uri="{A12FA001-AC4F-418D-AE19-62706E023703}">
                      <ahyp:hlinkClr xmlns:ahyp="http://schemas.microsoft.com/office/drawing/2018/hyperlinkcolor" val="tx"/>
                    </a:ext>
                  </a:extLst>
                </a:hlinkClick>
              </a:rPr>
              <a:t> Grant Services Federal Grants Bootcamp</a:t>
            </a:r>
            <a:endParaRPr lang="en-US" sz="2000" b="1">
              <a:solidFill>
                <a:schemeClr val="accent1">
                  <a:lumMod val="75000"/>
                </a:schemeClr>
              </a:solidFill>
              <a:latin typeface="Calibri"/>
              <a:ea typeface="Calibri"/>
              <a:cs typeface="Calibri"/>
            </a:endParaRPr>
          </a:p>
          <a:p>
            <a:pPr lvl="1">
              <a:buFont typeface="Arial" panose="020B0604020202020204" pitchFamily="34" charset="0"/>
              <a:buChar char="•"/>
            </a:pPr>
            <a:r>
              <a:rPr lang="en-US" sz="1600">
                <a:solidFill>
                  <a:schemeClr val="accent1">
                    <a:lumMod val="75000"/>
                  </a:schemeClr>
                </a:solidFill>
                <a:latin typeface="Calibri"/>
                <a:ea typeface="Calibri"/>
                <a:cs typeface="Calibri"/>
                <a:hlinkClick r:id="rId7">
                  <a:extLst>
                    <a:ext uri="{A12FA001-AC4F-418D-AE19-62706E023703}">
                      <ahyp:hlinkClr xmlns:ahyp="http://schemas.microsoft.com/office/drawing/2018/hyperlinkcolor" val="tx"/>
                    </a:ext>
                  </a:extLst>
                </a:hlinkClick>
              </a:rPr>
              <a:t> Network for Strong Communities</a:t>
            </a:r>
            <a:endParaRPr lang="en-US" sz="1600">
              <a:solidFill>
                <a:schemeClr val="accent1">
                  <a:lumMod val="75000"/>
                </a:schemeClr>
              </a:solidFill>
              <a:latin typeface="Calibri"/>
              <a:ea typeface="Calibri"/>
              <a:cs typeface="Calibri"/>
            </a:endParaRPr>
          </a:p>
          <a:p>
            <a:pPr lvl="1">
              <a:buFont typeface="Arial" panose="020B0604020202020204" pitchFamily="34" charset="0"/>
              <a:buChar char="•"/>
            </a:pPr>
            <a:r>
              <a:rPr lang="en-US" sz="1600">
                <a:solidFill>
                  <a:srgbClr val="000000"/>
                </a:solidFill>
                <a:latin typeface="Calibri"/>
                <a:ea typeface="Calibri"/>
                <a:cs typeface="Calibri"/>
              </a:rPr>
              <a:t> Missouri Unified Legal and Compliance Hug</a:t>
            </a:r>
          </a:p>
          <a:p>
            <a:pPr lvl="1">
              <a:buFont typeface="Arial" panose="020B0604020202020204" pitchFamily="34" charset="0"/>
              <a:buChar char="•"/>
            </a:pPr>
            <a:r>
              <a:rPr lang="en-US" sz="1600">
                <a:solidFill>
                  <a:schemeClr val="accent1">
                    <a:lumMod val="75000"/>
                  </a:schemeClr>
                </a:solidFill>
                <a:latin typeface="Calibri"/>
                <a:ea typeface="Calibri"/>
                <a:cs typeface="Calibri"/>
              </a:rPr>
              <a:t> </a:t>
            </a:r>
            <a:r>
              <a:rPr lang="en-US" sz="1600">
                <a:solidFill>
                  <a:schemeClr val="accent1">
                    <a:lumMod val="75000"/>
                  </a:schemeClr>
                </a:solidFill>
                <a:latin typeface="Calibri"/>
                <a:ea typeface="Calibri"/>
                <a:cs typeface="Calibri"/>
                <a:hlinkClick r:id="rId8">
                  <a:extLst>
                    <a:ext uri="{A12FA001-AC4F-418D-AE19-62706E023703}">
                      <ahyp:hlinkClr xmlns:ahyp="http://schemas.microsoft.com/office/drawing/2018/hyperlinkcolor" val="tx"/>
                    </a:ext>
                  </a:extLst>
                </a:hlinkClick>
              </a:rPr>
              <a:t>YouthBridge Partnership/Merger fund</a:t>
            </a:r>
            <a:r>
              <a:rPr lang="en-US" sz="1600">
                <a:solidFill>
                  <a:schemeClr val="accent1">
                    <a:lumMod val="75000"/>
                  </a:schemeClr>
                </a:solidFill>
                <a:latin typeface="Calibri"/>
                <a:ea typeface="Calibri"/>
                <a:cs typeface="Calibri"/>
              </a:rPr>
              <a:t> </a:t>
            </a:r>
            <a:r>
              <a:rPr lang="en-US" sz="1600">
                <a:solidFill>
                  <a:srgbClr val="000000"/>
                </a:solidFill>
                <a:latin typeface="Calibri"/>
                <a:ea typeface="Calibri"/>
                <a:cs typeface="Calibri"/>
              </a:rPr>
              <a:t>(St. Louis County)</a:t>
            </a:r>
          </a:p>
          <a:p>
            <a:pPr lvl="1">
              <a:buFont typeface="Arial" panose="020B0604020202020204" pitchFamily="34" charset="0"/>
              <a:buChar char="•"/>
            </a:pPr>
            <a:r>
              <a:rPr lang="en-US" sz="1600">
                <a:solidFill>
                  <a:schemeClr val="accent1">
                    <a:lumMod val="75000"/>
                  </a:schemeClr>
                </a:solidFill>
                <a:latin typeface="Calibri"/>
                <a:ea typeface="Calibri"/>
                <a:cs typeface="Calibri"/>
              </a:rPr>
              <a:t> </a:t>
            </a:r>
            <a:r>
              <a:rPr lang="en-US" sz="1600">
                <a:solidFill>
                  <a:schemeClr val="accent1">
                    <a:lumMod val="75000"/>
                  </a:schemeClr>
                </a:solidFill>
                <a:latin typeface="Calibri"/>
                <a:ea typeface="Calibri"/>
                <a:cs typeface="Calibri"/>
                <a:hlinkClick r:id="rId9">
                  <a:extLst>
                    <a:ext uri="{A12FA001-AC4F-418D-AE19-62706E023703}">
                      <ahyp:hlinkClr xmlns:ahyp="http://schemas.microsoft.com/office/drawing/2018/hyperlinkcolor" val="tx"/>
                    </a:ext>
                  </a:extLst>
                </a:hlinkClick>
              </a:rPr>
              <a:t>Catchafire</a:t>
            </a:r>
          </a:p>
          <a:p>
            <a:pPr lvl="1">
              <a:buFont typeface="Arial" panose="020B0604020202020204" pitchFamily="34" charset="0"/>
              <a:buChar char="•"/>
            </a:pPr>
            <a:r>
              <a:rPr lang="en-US" sz="1600">
                <a:solidFill>
                  <a:schemeClr val="accent1">
                    <a:lumMod val="75000"/>
                  </a:schemeClr>
                </a:solidFill>
                <a:latin typeface="Calibri"/>
                <a:ea typeface="Calibri"/>
                <a:cs typeface="Calibri"/>
              </a:rPr>
              <a:t> </a:t>
            </a:r>
            <a:r>
              <a:rPr lang="en-US" sz="1600">
                <a:solidFill>
                  <a:schemeClr val="accent1">
                    <a:lumMod val="75000"/>
                  </a:schemeClr>
                </a:solidFill>
                <a:latin typeface="Calibri"/>
                <a:ea typeface="Calibri"/>
                <a:cs typeface="Calibri"/>
                <a:hlinkClick r:id="rId10">
                  <a:extLst>
                    <a:ext uri="{A12FA001-AC4F-418D-AE19-62706E023703}">
                      <ahyp:hlinkClr xmlns:ahyp="http://schemas.microsoft.com/office/drawing/2018/hyperlinkcolor" val="tx"/>
                    </a:ext>
                  </a:extLst>
                </a:hlinkClick>
              </a:rPr>
              <a:t>Missouri Rural Development Partners/New Growth</a:t>
            </a:r>
            <a:endParaRPr lang="en-US" sz="1600" b="1">
              <a:solidFill>
                <a:schemeClr val="accent1">
                  <a:lumMod val="75000"/>
                </a:schemeClr>
              </a:solidFill>
              <a:latin typeface="Calibri"/>
              <a:ea typeface="Calibri"/>
              <a:cs typeface="Calibri"/>
            </a:endParaRPr>
          </a:p>
          <a:p>
            <a:pPr lvl="1">
              <a:buFont typeface="Arial" panose="020B0604020202020204" pitchFamily="34" charset="0"/>
              <a:buChar char="•"/>
            </a:pPr>
            <a:r>
              <a:rPr lang="en-US" sz="1600">
                <a:solidFill>
                  <a:schemeClr val="accent1">
                    <a:lumMod val="75000"/>
                  </a:schemeClr>
                </a:solidFill>
                <a:latin typeface="Calibri"/>
                <a:ea typeface="Calibri"/>
                <a:cs typeface="Calibri"/>
              </a:rPr>
              <a:t> </a:t>
            </a:r>
            <a:r>
              <a:rPr lang="en-US" sz="1600">
                <a:solidFill>
                  <a:schemeClr val="accent1">
                    <a:lumMod val="75000"/>
                  </a:schemeClr>
                </a:solidFill>
                <a:latin typeface="Calibri"/>
                <a:ea typeface="Calibri"/>
                <a:cs typeface="Calibri"/>
                <a:hlinkClick r:id="rId11">
                  <a:extLst>
                    <a:ext uri="{A12FA001-AC4F-418D-AE19-62706E023703}">
                      <ahyp:hlinkClr xmlns:ahyp="http://schemas.microsoft.com/office/drawing/2018/hyperlinkcolor" val="tx"/>
                    </a:ext>
                  </a:extLst>
                </a:hlinkClick>
              </a:rPr>
              <a:t>Heartland Regional Food Business Centers</a:t>
            </a:r>
            <a:endParaRPr lang="en-US" sz="1600">
              <a:solidFill>
                <a:schemeClr val="accent1">
                  <a:lumMod val="75000"/>
                </a:schemeClr>
              </a:solidFill>
              <a:latin typeface="Calibri"/>
              <a:ea typeface="Calibri"/>
              <a:cs typeface="Calibri"/>
            </a:endParaRPr>
          </a:p>
          <a:p>
            <a:pPr lvl="1">
              <a:buFont typeface="Arial" panose="020B0604020202020204" pitchFamily="34" charset="0"/>
              <a:buChar char="•"/>
            </a:pPr>
            <a:r>
              <a:rPr lang="en-US" sz="1600">
                <a:solidFill>
                  <a:schemeClr val="accent1">
                    <a:lumMod val="75000"/>
                  </a:schemeClr>
                </a:solidFill>
                <a:latin typeface="Calibri"/>
                <a:ea typeface="Calibri"/>
                <a:cs typeface="Calibri"/>
              </a:rPr>
              <a:t> </a:t>
            </a:r>
            <a:r>
              <a:rPr lang="en-US" sz="1600">
                <a:solidFill>
                  <a:schemeClr val="accent1">
                    <a:lumMod val="75000"/>
                  </a:schemeClr>
                </a:solidFill>
                <a:latin typeface="Calibri"/>
                <a:ea typeface="Calibri"/>
                <a:cs typeface="Calibri"/>
                <a:hlinkClick r:id="rId12">
                  <a:extLst>
                    <a:ext uri="{A12FA001-AC4F-418D-AE19-62706E023703}">
                      <ahyp:hlinkClr xmlns:ahyp="http://schemas.microsoft.com/office/drawing/2018/hyperlinkcolor" val="tx"/>
                    </a:ext>
                  </a:extLst>
                </a:hlinkClick>
              </a:rPr>
              <a:t>Heartland Environment Justice Center</a:t>
            </a:r>
            <a:endParaRPr lang="en-US" sz="1600">
              <a:solidFill>
                <a:schemeClr val="accent1">
                  <a:lumMod val="75000"/>
                </a:schemeClr>
              </a:solidFill>
              <a:latin typeface="Calibri"/>
              <a:ea typeface="Calibri"/>
              <a:cs typeface="Calibri"/>
            </a:endParaRPr>
          </a:p>
          <a:p>
            <a:pPr lvl="1">
              <a:buFont typeface="Arial" panose="020B0604020202020204" pitchFamily="34" charset="0"/>
              <a:buChar char="•"/>
            </a:pPr>
            <a:r>
              <a:rPr lang="en-US" sz="1600">
                <a:solidFill>
                  <a:schemeClr val="accent1">
                    <a:lumMod val="75000"/>
                  </a:schemeClr>
                </a:solidFill>
                <a:latin typeface="Calibri"/>
                <a:ea typeface="Calibri"/>
                <a:cs typeface="Calibri"/>
              </a:rPr>
              <a:t> </a:t>
            </a:r>
            <a:r>
              <a:rPr lang="en-US" sz="1600">
                <a:solidFill>
                  <a:schemeClr val="accent1">
                    <a:lumMod val="75000"/>
                  </a:schemeClr>
                </a:solidFill>
                <a:latin typeface="Calibri"/>
                <a:ea typeface="Calibri"/>
                <a:cs typeface="Calibri"/>
                <a:hlinkClick r:id="rId13">
                  <a:extLst>
                    <a:ext uri="{A12FA001-AC4F-418D-AE19-62706E023703}">
                      <ahyp:hlinkClr xmlns:ahyp="http://schemas.microsoft.com/office/drawing/2018/hyperlinkcolor" val="tx"/>
                    </a:ext>
                  </a:extLst>
                </a:hlinkClick>
              </a:rPr>
              <a:t>USDA MO Rural Development Regional Offices</a:t>
            </a:r>
            <a:endParaRPr lang="en-US" sz="1600">
              <a:solidFill>
                <a:schemeClr val="accent1">
                  <a:lumMod val="75000"/>
                </a:schemeClr>
              </a:solidFill>
              <a:latin typeface="Calibri"/>
              <a:ea typeface="Calibri"/>
              <a:cs typeface="Calibri"/>
            </a:endParaRPr>
          </a:p>
          <a:p>
            <a:pPr lvl="1">
              <a:buFont typeface="Arial" panose="020B0604020202020204" pitchFamily="34" charset="0"/>
              <a:buChar char="•"/>
            </a:pPr>
            <a:r>
              <a:rPr lang="en-US" sz="1600">
                <a:solidFill>
                  <a:srgbClr val="000000"/>
                </a:solidFill>
                <a:latin typeface="Calibri"/>
                <a:ea typeface="Calibri"/>
                <a:cs typeface="Calibri"/>
              </a:rPr>
              <a:t> United Ways </a:t>
            </a:r>
          </a:p>
          <a:p>
            <a:pPr lvl="1"/>
            <a:endParaRPr lang="en-US" sz="1600">
              <a:solidFill>
                <a:srgbClr val="000000"/>
              </a:solidFill>
              <a:latin typeface="Calibri"/>
              <a:ea typeface="Calibri"/>
              <a:cs typeface="Calibri"/>
            </a:endParaRPr>
          </a:p>
          <a:p>
            <a:pPr>
              <a:buFont typeface="Arial" panose="020B0604020202020204" pitchFamily="34" charset="0"/>
              <a:buChar char="•"/>
            </a:pPr>
            <a:r>
              <a:rPr lang="en-US" sz="2000" b="1">
                <a:solidFill>
                  <a:schemeClr val="accent1"/>
                </a:solidFill>
                <a:latin typeface="Calibri"/>
                <a:ea typeface="Calibri"/>
                <a:cs typeface="Calibri"/>
              </a:rPr>
              <a:t>    </a:t>
            </a:r>
            <a:r>
              <a:rPr lang="en-US" sz="2000" b="1">
                <a:solidFill>
                  <a:schemeClr val="accent2">
                    <a:lumMod val="76000"/>
                  </a:schemeClr>
                </a:solidFill>
                <a:latin typeface="Calibri"/>
                <a:ea typeface="Calibri"/>
                <a:cs typeface="Calibri"/>
              </a:rPr>
              <a:t>National Resources</a:t>
            </a:r>
          </a:p>
          <a:p>
            <a:pPr lvl="1">
              <a:buFont typeface="Arial" panose="020B0604020202020204" pitchFamily="34" charset="0"/>
              <a:buChar char="•"/>
            </a:pPr>
            <a:r>
              <a:rPr lang="en-US" sz="1600">
                <a:solidFill>
                  <a:srgbClr val="59BEC9"/>
                </a:solidFill>
                <a:latin typeface="Calibri"/>
                <a:ea typeface="Calibri"/>
                <a:cs typeface="Calibri"/>
                <a:hlinkClick r:id="rId14">
                  <a:extLst>
                    <a:ext uri="{A12FA001-AC4F-418D-AE19-62706E023703}">
                      <ahyp:hlinkClr xmlns:ahyp="http://schemas.microsoft.com/office/drawing/2018/hyperlinkcolor" val="tx"/>
                    </a:ext>
                  </a:extLst>
                </a:hlinkClick>
              </a:rPr>
              <a:t> </a:t>
            </a:r>
            <a:r>
              <a:rPr lang="en-US" sz="1600">
                <a:solidFill>
                  <a:schemeClr val="accent1">
                    <a:lumMod val="75000"/>
                  </a:schemeClr>
                </a:solidFill>
                <a:latin typeface="Calibri"/>
                <a:ea typeface="Calibri"/>
                <a:cs typeface="Calibri"/>
                <a:hlinkClick r:id="rId14">
                  <a:extLst>
                    <a:ext uri="{A12FA001-AC4F-418D-AE19-62706E023703}">
                      <ahyp:hlinkClr xmlns:ahyp="http://schemas.microsoft.com/office/drawing/2018/hyperlinkcolor" val="tx"/>
                    </a:ext>
                  </a:extLst>
                </a:hlinkClick>
              </a:rPr>
              <a:t>Grants Plus/Kindsight Grant Writer tool</a:t>
            </a:r>
            <a:endParaRPr lang="en-US" sz="1600">
              <a:solidFill>
                <a:schemeClr val="accent1">
                  <a:lumMod val="75000"/>
                </a:schemeClr>
              </a:solidFill>
              <a:latin typeface="Calibri"/>
              <a:ea typeface="Calibri"/>
              <a:cs typeface="Calibri"/>
            </a:endParaRPr>
          </a:p>
          <a:p>
            <a:pPr lvl="1">
              <a:buFont typeface="Arial" panose="020B0604020202020204" pitchFamily="34" charset="0"/>
              <a:buChar char="•"/>
            </a:pPr>
            <a:r>
              <a:rPr lang="en-US" sz="1600">
                <a:solidFill>
                  <a:schemeClr val="accent1">
                    <a:lumMod val="75000"/>
                  </a:schemeClr>
                </a:solidFill>
                <a:latin typeface="Calibri"/>
                <a:ea typeface="Calibri"/>
                <a:cs typeface="Calibri"/>
              </a:rPr>
              <a:t> </a:t>
            </a:r>
            <a:r>
              <a:rPr lang="en-US" sz="1600">
                <a:solidFill>
                  <a:schemeClr val="accent1">
                    <a:lumMod val="75000"/>
                  </a:schemeClr>
                </a:solidFill>
                <a:latin typeface="Calibri"/>
                <a:ea typeface="Calibri"/>
                <a:cs typeface="Calibri"/>
                <a:hlinkClick r:id="rId15">
                  <a:extLst>
                    <a:ext uri="{A12FA001-AC4F-418D-AE19-62706E023703}">
                      <ahyp:hlinkClr xmlns:ahyp="http://schemas.microsoft.com/office/drawing/2018/hyperlinkcolor" val="tx"/>
                    </a:ext>
                  </a:extLst>
                </a:hlinkClick>
              </a:rPr>
              <a:t>Environmental Protection Network </a:t>
            </a:r>
            <a:endParaRPr lang="en-US" sz="1600">
              <a:solidFill>
                <a:schemeClr val="accent1">
                  <a:lumMod val="75000"/>
                </a:schemeClr>
              </a:solidFill>
              <a:latin typeface="Calibri"/>
              <a:ea typeface="Calibri"/>
              <a:cs typeface="Calibri"/>
            </a:endParaRPr>
          </a:p>
          <a:p>
            <a:pPr lvl="1"/>
            <a:endParaRPr lang="en-US" sz="800">
              <a:solidFill>
                <a:srgbClr val="000000"/>
              </a:solidFill>
              <a:latin typeface="Calibri"/>
              <a:ea typeface="Calibri"/>
              <a:cs typeface="Calibri"/>
            </a:endParaRPr>
          </a:p>
          <a:p>
            <a:pPr lvl="1"/>
            <a:endParaRPr lang="en-US" sz="1400">
              <a:solidFill>
                <a:srgbClr val="000000"/>
              </a:solidFill>
              <a:latin typeface="Calibri"/>
              <a:ea typeface="Calibri"/>
              <a:cs typeface="Calibri"/>
            </a:endParaRPr>
          </a:p>
          <a:p>
            <a:pPr marL="800100" lvl="1" indent="-342900">
              <a:buFont typeface="Arial" panose="020B0604020202020204" pitchFamily="34" charset="0"/>
              <a:buChar char="•"/>
            </a:pPr>
            <a:endParaRPr lang="en-US" sz="2400">
              <a:latin typeface="Calibri"/>
              <a:cs typeface="Calibri"/>
            </a:endParaRPr>
          </a:p>
        </p:txBody>
      </p:sp>
    </p:spTree>
    <p:extLst>
      <p:ext uri="{BB962C8B-B14F-4D97-AF65-F5344CB8AC3E}">
        <p14:creationId xmlns:p14="http://schemas.microsoft.com/office/powerpoint/2010/main" val="3628577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D9D20-B4BB-42AA-8DDD-68CC9F1D95DB}"/>
              </a:ext>
            </a:extLst>
          </p:cNvPr>
          <p:cNvSpPr>
            <a:spLocks noGrp="1"/>
          </p:cNvSpPr>
          <p:nvPr>
            <p:ph type="ctrTitle"/>
          </p:nvPr>
        </p:nvSpPr>
        <p:spPr>
          <a:xfrm>
            <a:off x="1802891" y="1685953"/>
            <a:ext cx="8586216" cy="2176272"/>
          </a:xfrm>
        </p:spPr>
        <p:txBody>
          <a:bodyPr>
            <a:normAutofit/>
          </a:bodyPr>
          <a:lstStyle/>
          <a:p>
            <a:br>
              <a:rPr lang="en-US" b="1" dirty="0"/>
            </a:br>
            <a:r>
              <a:rPr lang="en-US" dirty="0"/>
              <a:t>MoCAP Consultant</a:t>
            </a:r>
          </a:p>
        </p:txBody>
      </p:sp>
      <p:sp>
        <p:nvSpPr>
          <p:cNvPr id="3" name="Subtitle 2">
            <a:extLst>
              <a:ext uri="{FF2B5EF4-FFF2-40B4-BE49-F238E27FC236}">
                <a16:creationId xmlns:a16="http://schemas.microsoft.com/office/drawing/2014/main" id="{ED9E8FDB-60EE-45AE-BB89-9A561A61C2AC}"/>
              </a:ext>
            </a:extLst>
          </p:cNvPr>
          <p:cNvSpPr>
            <a:spLocks noGrp="1"/>
          </p:cNvSpPr>
          <p:nvPr>
            <p:ph type="subTitle" idx="1"/>
          </p:nvPr>
        </p:nvSpPr>
        <p:spPr>
          <a:xfrm>
            <a:off x="2477025" y="3956818"/>
            <a:ext cx="7237949" cy="1101612"/>
          </a:xfrm>
        </p:spPr>
        <p:txBody>
          <a:bodyPr>
            <a:noAutofit/>
          </a:bodyPr>
          <a:lstStyle/>
          <a:p>
            <a:r>
              <a:rPr lang="en-US" b="1" dirty="0"/>
              <a:t>Doris Boeckman, </a:t>
            </a:r>
          </a:p>
          <a:p>
            <a:r>
              <a:rPr lang="en-US" b="1" dirty="0"/>
              <a:t>Community Asset Builders, LLC</a:t>
            </a:r>
          </a:p>
        </p:txBody>
      </p:sp>
    </p:spTree>
    <p:extLst>
      <p:ext uri="{BB962C8B-B14F-4D97-AF65-F5344CB8AC3E}">
        <p14:creationId xmlns:p14="http://schemas.microsoft.com/office/powerpoint/2010/main" val="183373782"/>
      </p:ext>
    </p:extLst>
  </p:cSld>
  <p:clrMapOvr>
    <a:masterClrMapping/>
  </p:clrMapOvr>
</p:sld>
</file>

<file path=ppt/theme/theme1.xml><?xml version="1.0" encoding="utf-8"?>
<a:theme xmlns:a="http://schemas.openxmlformats.org/drawingml/2006/main" name="Office Theme">
  <a:themeElements>
    <a:clrScheme name="MFH 1">
      <a:dk1>
        <a:sysClr val="windowText" lastClr="000000"/>
      </a:dk1>
      <a:lt1>
        <a:sysClr val="window" lastClr="FFFFFF"/>
      </a:lt1>
      <a:dk2>
        <a:srgbClr val="082650"/>
      </a:dk2>
      <a:lt2>
        <a:srgbClr val="F2F2F2"/>
      </a:lt2>
      <a:accent1>
        <a:srgbClr val="59BEC9"/>
      </a:accent1>
      <a:accent2>
        <a:srgbClr val="FFC72C"/>
      </a:accent2>
      <a:accent3>
        <a:srgbClr val="C0DF16"/>
      </a:accent3>
      <a:accent4>
        <a:srgbClr val="A780AD"/>
      </a:accent4>
      <a:accent5>
        <a:srgbClr val="FB91A3"/>
      </a:accent5>
      <a:accent6>
        <a:srgbClr val="005F89"/>
      </a:accent6>
      <a:hlink>
        <a:srgbClr val="59BEC9"/>
      </a:hlink>
      <a:folHlink>
        <a:srgbClr val="59BEC9"/>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f6be631-b6e5-4e69-ab2e-f8de0cf0c0d7" xsi:nil="true"/>
    <lcf76f155ced4ddcb4097134ff3c332f xmlns="f0b8e930-6c98-4682-b253-5e8557eb3588">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_Flow_SignoffStatus xmlns="f0b8e930-6c98-4682-b253-5e8557eb3588" xsi:nil="true"/>
    <SharedWithUsers xmlns="2f6be631-b6e5-4e69-ab2e-f8de0cf0c0d7">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8606BC115BCEE4B9DA93B2F43464384" ma:contentTypeVersion="22" ma:contentTypeDescription="Create a new document." ma:contentTypeScope="" ma:versionID="71546e0b74e491ebde0696b97673d2e6">
  <xsd:schema xmlns:xsd="http://www.w3.org/2001/XMLSchema" xmlns:xs="http://www.w3.org/2001/XMLSchema" xmlns:p="http://schemas.microsoft.com/office/2006/metadata/properties" xmlns:ns1="http://schemas.microsoft.com/sharepoint/v3" xmlns:ns2="2f6be631-b6e5-4e69-ab2e-f8de0cf0c0d7" xmlns:ns3="f0b8e930-6c98-4682-b253-5e8557eb3588" targetNamespace="http://schemas.microsoft.com/office/2006/metadata/properties" ma:root="true" ma:fieldsID="ac6a12e83ad401a0a24f30206388fdff" ns1:_="" ns2:_="" ns3:_="">
    <xsd:import namespace="http://schemas.microsoft.com/sharepoint/v3"/>
    <xsd:import namespace="2f6be631-b6e5-4e69-ab2e-f8de0cf0c0d7"/>
    <xsd:import namespace="f0b8e930-6c98-4682-b253-5e8557eb3588"/>
    <xsd:element name="properties">
      <xsd:complexType>
        <xsd:sequence>
          <xsd:element name="documentManagement">
            <xsd:complexType>
              <xsd:all>
                <xsd:element ref="ns2:SharedWithUsers" minOccurs="0"/>
                <xsd:element ref="ns3:MediaServiceMetadata" minOccurs="0"/>
                <xsd:element ref="ns3:MediaServiceFastMetadata" minOccurs="0"/>
                <xsd:element ref="ns3:MediaServiceDateTaken" minOccurs="0"/>
                <xsd:element ref="ns2:SharedWithDetail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1:_ip_UnifiedCompliancePolicyProperties" minOccurs="0"/>
                <xsd:element ref="ns1:_ip_UnifiedCompliancePolicyUIAction" minOccurs="0"/>
                <xsd:element ref="ns3:lcf76f155ced4ddcb4097134ff3c332f" minOccurs="0"/>
                <xsd:element ref="ns2:TaxCatchAll" minOccurs="0"/>
                <xsd:element ref="ns3:MediaServiceSearchProperties" minOccurs="0"/>
                <xsd:element ref="ns3:MediaServiceObjectDetectorVersions" minOccurs="0"/>
                <xsd:element ref="ns3: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6be631-b6e5-4e69-ab2e-f8de0cf0c0d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a2b574f0-41ab-4e48-a65e-eed316691f9f}" ma:internalName="TaxCatchAll" ma:showField="CatchAllData" ma:web="2f6be631-b6e5-4e69-ab2e-f8de0cf0c0d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0b8e930-6c98-4682-b253-5e8557eb3588"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47e122e-cac2-4c0e-9612-9d249f63eae6"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_Flow_SignoffStatus" ma:index="27" nillable="true" ma:displayName="Sign-off status" ma:internalName="Sign_x002d_off_x0020_status">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5591690-8DB8-43C4-B831-D3B13CE361AD}">
  <ds:schemaRefs>
    <ds:schemaRef ds:uri="2f6be631-b6e5-4e69-ab2e-f8de0cf0c0d7"/>
    <ds:schemaRef ds:uri="f0b8e930-6c98-4682-b253-5e8557eb358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B5FDABD-8022-40ED-AA52-88CEF0D08CBA}">
  <ds:schemaRefs>
    <ds:schemaRef ds:uri="http://schemas.microsoft.com/sharepoint/v3/contenttype/forms"/>
  </ds:schemaRefs>
</ds:datastoreItem>
</file>

<file path=customXml/itemProps3.xml><?xml version="1.0" encoding="utf-8"?>
<ds:datastoreItem xmlns:ds="http://schemas.openxmlformats.org/officeDocument/2006/customXml" ds:itemID="{69DB5D06-415E-492C-8F01-04A81B356EE6}">
  <ds:schemaRefs>
    <ds:schemaRef ds:uri="2f6be631-b6e5-4e69-ab2e-f8de0cf0c0d7"/>
    <ds:schemaRef ds:uri="f0b8e930-6c98-4682-b253-5e8557eb358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TotalTime>
  <Words>2900</Words>
  <Application>Microsoft Office PowerPoint</Application>
  <PresentationFormat>Widescreen</PresentationFormat>
  <Paragraphs>427</Paragraphs>
  <Slides>22</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Aptos</vt:lpstr>
      <vt:lpstr>Arial</vt:lpstr>
      <vt:lpstr>Calibri</vt:lpstr>
      <vt:lpstr>Courier New</vt:lpstr>
      <vt:lpstr>Courier New,monospace</vt:lpstr>
      <vt:lpstr>Segoe UI</vt:lpstr>
      <vt:lpstr>Times New Roman</vt:lpstr>
      <vt:lpstr>Trebuchet MS</vt:lpstr>
      <vt:lpstr>Wingdings</vt:lpstr>
      <vt:lpstr>Office Theme</vt:lpstr>
      <vt:lpstr>Accessing Public Funding:  Opportunities for Rural Missouri </vt:lpstr>
      <vt:lpstr>What is MoCAP?</vt:lpstr>
      <vt:lpstr>Why MoCAP?</vt:lpstr>
      <vt:lpstr>MoCAP By the Numbers</vt:lpstr>
      <vt:lpstr>What have we learned?</vt:lpstr>
      <vt:lpstr>What have we learned?</vt:lpstr>
      <vt:lpstr>What's needed for partner success? </vt:lpstr>
      <vt:lpstr>Examples</vt:lpstr>
      <vt:lpstr> MoCAP Consultant</vt:lpstr>
      <vt:lpstr>How it began…</vt:lpstr>
      <vt:lpstr>CAB Mission and Priorities</vt:lpstr>
      <vt:lpstr>How We Help</vt:lpstr>
      <vt:lpstr>Collaboration to Leverage Grant Resources</vt:lpstr>
      <vt:lpstr>Summary of Funding Opportunities/ Awards</vt:lpstr>
      <vt:lpstr>MoCAP Value</vt:lpstr>
      <vt:lpstr>Case Study:  Great Mines Health Center</vt:lpstr>
      <vt:lpstr>MIH Network Growth</vt:lpstr>
      <vt:lpstr>CAB’s MIH / Association Management Team</vt:lpstr>
      <vt:lpstr>Thank you</vt:lpstr>
      <vt:lpstr> MoCAP Customer Organization</vt:lpstr>
      <vt:lpstr>Strategy Discussion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MFH Powerpoint Template</dc:title>
  <dc:creator>Jeff Harris</dc:creator>
  <cp:lastModifiedBy>Aaron Scott</cp:lastModifiedBy>
  <cp:revision>1</cp:revision>
  <cp:lastPrinted>2024-09-24T21:32:01Z</cp:lastPrinted>
  <dcterms:created xsi:type="dcterms:W3CDTF">2024-03-21T15:45:14Z</dcterms:created>
  <dcterms:modified xsi:type="dcterms:W3CDTF">2025-04-09T18:05:57Z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0x01010088606BC115BCEE4B9DA93B2F43464384</vt:lpwstr>
  </property>
  <property fmtid="{D5CDD505-2E9C-101B-9397-08002B2CF9AE}" pid="3" name="MediaServiceImageTags">
    <vt:lpwstr/>
  </property>
  <property fmtid="{D5CDD505-2E9C-101B-9397-08002B2CF9AE}" pid="4" name="Order">
    <vt:lpwstr>197600.000000000</vt:lpwstr>
  </property>
  <property fmtid="{D5CDD505-2E9C-101B-9397-08002B2CF9AE}" pid="5" name="xd_ProgID">
    <vt:lpwstr/>
  </property>
  <property fmtid="{D5CDD505-2E9C-101B-9397-08002B2CF9AE}" pid="6" name="TemplateUrl">
    <vt:lpwstr/>
  </property>
  <property fmtid="{D5CDD505-2E9C-101B-9397-08002B2CF9AE}" pid="7" name="ComplianceAssetId">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