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81" r:id="rId12"/>
    <p:sldId id="267" r:id="rId13"/>
    <p:sldId id="268" r:id="rId14"/>
    <p:sldId id="269" r:id="rId15"/>
    <p:sldId id="274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70" r:id="rId24"/>
    <p:sldId id="271" r:id="rId25"/>
    <p:sldId id="272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6FB2F-9856-54ED-D4A1-411057F417FF}" v="634" dt="2026-04-23T19:10:22.079"/>
    <p1510:client id="{A2B719F6-A465-1DEF-FDBC-7645FBB090A5}" v="3379" dt="2026-04-22T23:37:2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image" Target="../media/image5.svg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B50A7-B49B-4A10-893E-9C674A0F9383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055597-114D-483F-B86A-2FAD394AAF2E}">
      <dgm:prSet/>
      <dgm:spPr/>
      <dgm:t>
        <a:bodyPr/>
        <a:lstStyle/>
        <a:p>
          <a:pPr>
            <a:defRPr b="1"/>
          </a:pPr>
          <a:r>
            <a:rPr lang="en-US"/>
            <a:t>Preventative Care Access</a:t>
          </a:r>
        </a:p>
      </dgm:t>
    </dgm:pt>
    <dgm:pt modelId="{9EF31D04-F9BB-4EE0-BE19-45A13AC279FE}" type="parTrans" cxnId="{EF76991C-1C37-4183-83F2-42AD3E9AD4E5}">
      <dgm:prSet/>
      <dgm:spPr/>
      <dgm:t>
        <a:bodyPr/>
        <a:lstStyle/>
        <a:p>
          <a:endParaRPr lang="en-US"/>
        </a:p>
      </dgm:t>
    </dgm:pt>
    <dgm:pt modelId="{B5D40D6B-42F4-46DA-B1DF-CCCE55536786}" type="sibTrans" cxnId="{EF76991C-1C37-4183-83F2-42AD3E9AD4E5}">
      <dgm:prSet/>
      <dgm:spPr/>
      <dgm:t>
        <a:bodyPr/>
        <a:lstStyle/>
        <a:p>
          <a:endParaRPr lang="en-US"/>
        </a:p>
      </dgm:t>
    </dgm:pt>
    <dgm:pt modelId="{8A5AAF71-553A-4DBD-B0F2-0692FFF3327F}">
      <dgm:prSet/>
      <dgm:spPr/>
      <dgm:t>
        <a:bodyPr/>
        <a:lstStyle/>
        <a:p>
          <a:r>
            <a:rPr lang="en-US"/>
            <a:t>Delayed screenings, diagnosis, and treatment leads to worse health outcomes</a:t>
          </a:r>
        </a:p>
      </dgm:t>
    </dgm:pt>
    <dgm:pt modelId="{7E79CA32-A97F-456C-9296-845973A8E431}" type="parTrans" cxnId="{AA524616-1B82-4E96-8EA2-563DEB97250D}">
      <dgm:prSet/>
      <dgm:spPr/>
      <dgm:t>
        <a:bodyPr/>
        <a:lstStyle/>
        <a:p>
          <a:endParaRPr lang="en-US"/>
        </a:p>
      </dgm:t>
    </dgm:pt>
    <dgm:pt modelId="{CE4008EC-C22C-4942-8D31-9FF48E5EEDE8}" type="sibTrans" cxnId="{AA524616-1B82-4E96-8EA2-563DEB97250D}">
      <dgm:prSet/>
      <dgm:spPr/>
      <dgm:t>
        <a:bodyPr/>
        <a:lstStyle/>
        <a:p>
          <a:endParaRPr lang="en-US"/>
        </a:p>
      </dgm:t>
    </dgm:pt>
    <dgm:pt modelId="{14971806-71F8-47D2-AD94-23995DC0189F}">
      <dgm:prSet/>
      <dgm:spPr/>
      <dgm:t>
        <a:bodyPr/>
        <a:lstStyle/>
        <a:p>
          <a:pPr>
            <a:defRPr b="1"/>
          </a:pPr>
          <a:r>
            <a:rPr lang="en-US"/>
            <a:t>High-Risk Behavior</a:t>
          </a:r>
        </a:p>
      </dgm:t>
    </dgm:pt>
    <dgm:pt modelId="{F78DA714-67D9-4C60-B71F-92F7D83D9BD8}" type="parTrans" cxnId="{03977ED2-2AFC-4B25-991D-9B741ADE58FE}">
      <dgm:prSet/>
      <dgm:spPr/>
      <dgm:t>
        <a:bodyPr/>
        <a:lstStyle/>
        <a:p>
          <a:endParaRPr lang="en-US"/>
        </a:p>
      </dgm:t>
    </dgm:pt>
    <dgm:pt modelId="{CB9846F1-2FCE-4928-94A1-470AB68E7CF7}" type="sibTrans" cxnId="{03977ED2-2AFC-4B25-991D-9B741ADE58FE}">
      <dgm:prSet/>
      <dgm:spPr/>
      <dgm:t>
        <a:bodyPr/>
        <a:lstStyle/>
        <a:p>
          <a:endParaRPr lang="en-US"/>
        </a:p>
      </dgm:t>
    </dgm:pt>
    <dgm:pt modelId="{2D17AD15-7712-4FC2-B705-B52B5D51F845}">
      <dgm:prSet/>
      <dgm:spPr/>
      <dgm:t>
        <a:bodyPr/>
        <a:lstStyle/>
        <a:p>
          <a:r>
            <a:rPr lang="en-US"/>
            <a:t>Consider: If it is easier to access your drug of choice than it is to access a doctor's care, which would you reach for to treat your health issue?</a:t>
          </a:r>
        </a:p>
      </dgm:t>
    </dgm:pt>
    <dgm:pt modelId="{84A911E4-6E80-4D5D-A68D-485A3B8879DA}" type="parTrans" cxnId="{8666FCDC-816D-4760-8DF5-2B5B0224D35B}">
      <dgm:prSet/>
      <dgm:spPr/>
      <dgm:t>
        <a:bodyPr/>
        <a:lstStyle/>
        <a:p>
          <a:endParaRPr lang="en-US"/>
        </a:p>
      </dgm:t>
    </dgm:pt>
    <dgm:pt modelId="{0D8D731C-92AB-4A90-A1D1-89B4593C9B34}" type="sibTrans" cxnId="{8666FCDC-816D-4760-8DF5-2B5B0224D35B}">
      <dgm:prSet/>
      <dgm:spPr/>
      <dgm:t>
        <a:bodyPr/>
        <a:lstStyle/>
        <a:p>
          <a:endParaRPr lang="en-US"/>
        </a:p>
      </dgm:t>
    </dgm:pt>
    <dgm:pt modelId="{2B6A1896-2FA5-46B3-9E25-A1B7711C631E}">
      <dgm:prSet/>
      <dgm:spPr/>
      <dgm:t>
        <a:bodyPr/>
        <a:lstStyle/>
        <a:p>
          <a:pPr>
            <a:defRPr b="1"/>
          </a:pPr>
          <a:r>
            <a:rPr lang="en-US"/>
            <a:t>Lack of culturally appropriate care</a:t>
          </a:r>
        </a:p>
      </dgm:t>
    </dgm:pt>
    <dgm:pt modelId="{D8DDAF59-4B7D-47F7-866A-F44B6483C7D2}" type="parTrans" cxnId="{7AB235A9-EF88-4B2E-9A70-9D90CBA75F21}">
      <dgm:prSet/>
      <dgm:spPr/>
      <dgm:t>
        <a:bodyPr/>
        <a:lstStyle/>
        <a:p>
          <a:endParaRPr lang="en-US"/>
        </a:p>
      </dgm:t>
    </dgm:pt>
    <dgm:pt modelId="{10BB5206-86C8-4486-B3D3-26A2D497C9FE}" type="sibTrans" cxnId="{7AB235A9-EF88-4B2E-9A70-9D90CBA75F21}">
      <dgm:prSet/>
      <dgm:spPr/>
      <dgm:t>
        <a:bodyPr/>
        <a:lstStyle/>
        <a:p>
          <a:endParaRPr lang="en-US"/>
        </a:p>
      </dgm:t>
    </dgm:pt>
    <dgm:pt modelId="{D64A0F71-36CA-4E36-B921-E30728D7F73D}">
      <dgm:prSet/>
      <dgm:spPr/>
      <dgm:t>
        <a:bodyPr/>
        <a:lstStyle/>
        <a:p>
          <a:r>
            <a:rPr lang="en-US"/>
            <a:t>Patients often prefer healthcare staff with a shared identity to them</a:t>
          </a:r>
        </a:p>
      </dgm:t>
    </dgm:pt>
    <dgm:pt modelId="{3F4B83EE-BB64-4B3A-A948-38E0A0999859}" type="parTrans" cxnId="{6A1B8AE5-424D-4126-9B47-19049E2E4FD8}">
      <dgm:prSet/>
      <dgm:spPr/>
      <dgm:t>
        <a:bodyPr/>
        <a:lstStyle/>
        <a:p>
          <a:endParaRPr lang="en-US"/>
        </a:p>
      </dgm:t>
    </dgm:pt>
    <dgm:pt modelId="{CF1CE10D-72F9-4D13-8AC8-A7055A7E5340}" type="sibTrans" cxnId="{6A1B8AE5-424D-4126-9B47-19049E2E4FD8}">
      <dgm:prSet/>
      <dgm:spPr/>
      <dgm:t>
        <a:bodyPr/>
        <a:lstStyle/>
        <a:p>
          <a:endParaRPr lang="en-US"/>
        </a:p>
      </dgm:t>
    </dgm:pt>
    <dgm:pt modelId="{BECA8C0D-37C0-418D-A492-835810765F16}">
      <dgm:prSet/>
      <dgm:spPr/>
      <dgm:t>
        <a:bodyPr/>
        <a:lstStyle/>
        <a:p>
          <a:r>
            <a:rPr lang="en-US"/>
            <a:t>Provider familiarity with rural life is key to quality care (Example: Exposure to chemicals in agriculture)</a:t>
          </a:r>
        </a:p>
      </dgm:t>
    </dgm:pt>
    <dgm:pt modelId="{952AFE65-C384-4296-8310-5B6D65B611A7}" type="parTrans" cxnId="{2E527734-15AA-45C8-A9EF-8332408908E5}">
      <dgm:prSet/>
      <dgm:spPr/>
      <dgm:t>
        <a:bodyPr/>
        <a:lstStyle/>
        <a:p>
          <a:endParaRPr lang="en-US"/>
        </a:p>
      </dgm:t>
    </dgm:pt>
    <dgm:pt modelId="{2DF0DF43-4387-462F-B34B-FE6C05B04F9C}" type="sibTrans" cxnId="{2E527734-15AA-45C8-A9EF-8332408908E5}">
      <dgm:prSet/>
      <dgm:spPr/>
      <dgm:t>
        <a:bodyPr/>
        <a:lstStyle/>
        <a:p>
          <a:endParaRPr lang="en-US"/>
        </a:p>
      </dgm:t>
    </dgm:pt>
    <dgm:pt modelId="{50BF659F-1E26-4D24-8C69-D97CE38E9939}" type="pres">
      <dgm:prSet presAssocID="{655B50A7-B49B-4A10-893E-9C674A0F9383}" presName="Name0" presStyleCnt="0">
        <dgm:presLayoutVars>
          <dgm:dir/>
          <dgm:animLvl val="lvl"/>
          <dgm:resizeHandles val="exact"/>
        </dgm:presLayoutVars>
      </dgm:prSet>
      <dgm:spPr/>
    </dgm:pt>
    <dgm:pt modelId="{3DD0FB0F-3508-4DAB-863E-6C0C8C979A61}" type="pres">
      <dgm:prSet presAssocID="{55055597-114D-483F-B86A-2FAD394AAF2E}" presName="composite" presStyleCnt="0"/>
      <dgm:spPr/>
    </dgm:pt>
    <dgm:pt modelId="{26854C35-EC65-4798-8DD5-1652B1E03299}" type="pres">
      <dgm:prSet presAssocID="{55055597-114D-483F-B86A-2FAD394AAF2E}" presName="parTx" presStyleLbl="alignNode1" presStyleIdx="0" presStyleCnt="3">
        <dgm:presLayoutVars>
          <dgm:chMax val="0"/>
          <dgm:chPref val="0"/>
        </dgm:presLayoutVars>
      </dgm:prSet>
      <dgm:spPr/>
    </dgm:pt>
    <dgm:pt modelId="{5A34FA0F-EE24-4072-AF2A-6293D2FF2D71}" type="pres">
      <dgm:prSet presAssocID="{55055597-114D-483F-B86A-2FAD394AAF2E}" presName="desTx" presStyleLbl="alignAccFollowNode1" presStyleIdx="0" presStyleCnt="3">
        <dgm:presLayoutVars/>
      </dgm:prSet>
      <dgm:spPr/>
    </dgm:pt>
    <dgm:pt modelId="{C081ACBD-DA83-488E-AC1A-8CDFDBF479CC}" type="pres">
      <dgm:prSet presAssocID="{B5D40D6B-42F4-46DA-B1DF-CCCE55536786}" presName="space" presStyleCnt="0"/>
      <dgm:spPr/>
    </dgm:pt>
    <dgm:pt modelId="{D208AA72-3E8A-4243-9F07-EF8EE93B0017}" type="pres">
      <dgm:prSet presAssocID="{14971806-71F8-47D2-AD94-23995DC0189F}" presName="composite" presStyleCnt="0"/>
      <dgm:spPr/>
    </dgm:pt>
    <dgm:pt modelId="{8C8569EC-4B0D-4DB3-AE40-6122B943BC63}" type="pres">
      <dgm:prSet presAssocID="{14971806-71F8-47D2-AD94-23995DC0189F}" presName="parTx" presStyleLbl="alignNode1" presStyleIdx="1" presStyleCnt="3">
        <dgm:presLayoutVars>
          <dgm:chMax val="0"/>
          <dgm:chPref val="0"/>
        </dgm:presLayoutVars>
      </dgm:prSet>
      <dgm:spPr/>
    </dgm:pt>
    <dgm:pt modelId="{0B42BAC8-4B59-41FE-A929-18053DBBD8FF}" type="pres">
      <dgm:prSet presAssocID="{14971806-71F8-47D2-AD94-23995DC0189F}" presName="desTx" presStyleLbl="alignAccFollowNode1" presStyleIdx="1" presStyleCnt="3">
        <dgm:presLayoutVars/>
      </dgm:prSet>
      <dgm:spPr/>
    </dgm:pt>
    <dgm:pt modelId="{494B5A6F-EC97-4D2C-B958-2EB159E32033}" type="pres">
      <dgm:prSet presAssocID="{CB9846F1-2FCE-4928-94A1-470AB68E7CF7}" presName="space" presStyleCnt="0"/>
      <dgm:spPr/>
    </dgm:pt>
    <dgm:pt modelId="{A7558FF0-6ADD-4C52-B3FB-B50A6DF3E112}" type="pres">
      <dgm:prSet presAssocID="{2B6A1896-2FA5-46B3-9E25-A1B7711C631E}" presName="composite" presStyleCnt="0"/>
      <dgm:spPr/>
    </dgm:pt>
    <dgm:pt modelId="{EF067D5B-9AF9-45D8-BED1-1F6973C0E022}" type="pres">
      <dgm:prSet presAssocID="{2B6A1896-2FA5-46B3-9E25-A1B7711C631E}" presName="parTx" presStyleLbl="alignNode1" presStyleIdx="2" presStyleCnt="3">
        <dgm:presLayoutVars>
          <dgm:chMax val="0"/>
          <dgm:chPref val="0"/>
        </dgm:presLayoutVars>
      </dgm:prSet>
      <dgm:spPr/>
    </dgm:pt>
    <dgm:pt modelId="{44F671D4-C3FF-4E59-B605-E494665F882B}" type="pres">
      <dgm:prSet presAssocID="{2B6A1896-2FA5-46B3-9E25-A1B7711C631E}" presName="desTx" presStyleLbl="alignAccFollowNode1" presStyleIdx="2" presStyleCnt="3">
        <dgm:presLayoutVars/>
      </dgm:prSet>
      <dgm:spPr/>
    </dgm:pt>
  </dgm:ptLst>
  <dgm:cxnLst>
    <dgm:cxn modelId="{AA524616-1B82-4E96-8EA2-563DEB97250D}" srcId="{55055597-114D-483F-B86A-2FAD394AAF2E}" destId="{8A5AAF71-553A-4DBD-B0F2-0692FFF3327F}" srcOrd="0" destOrd="0" parTransId="{7E79CA32-A97F-456C-9296-845973A8E431}" sibTransId="{CE4008EC-C22C-4942-8D31-9FF48E5EEDE8}"/>
    <dgm:cxn modelId="{EF76991C-1C37-4183-83F2-42AD3E9AD4E5}" srcId="{655B50A7-B49B-4A10-893E-9C674A0F9383}" destId="{55055597-114D-483F-B86A-2FAD394AAF2E}" srcOrd="0" destOrd="0" parTransId="{9EF31D04-F9BB-4EE0-BE19-45A13AC279FE}" sibTransId="{B5D40D6B-42F4-46DA-B1DF-CCCE55536786}"/>
    <dgm:cxn modelId="{2E527734-15AA-45C8-A9EF-8332408908E5}" srcId="{2B6A1896-2FA5-46B3-9E25-A1B7711C631E}" destId="{BECA8C0D-37C0-418D-A492-835810765F16}" srcOrd="1" destOrd="0" parTransId="{952AFE65-C384-4296-8310-5B6D65B611A7}" sibTransId="{2DF0DF43-4387-462F-B34B-FE6C05B04F9C}"/>
    <dgm:cxn modelId="{323BCD35-8AB4-4DBC-9763-A803153F5C75}" type="presOf" srcId="{8A5AAF71-553A-4DBD-B0F2-0692FFF3327F}" destId="{5A34FA0F-EE24-4072-AF2A-6293D2FF2D71}" srcOrd="0" destOrd="0" presId="urn:microsoft.com/office/officeart/2016/7/layout/ChevronBlockProcess"/>
    <dgm:cxn modelId="{D34E5B4D-F35F-4634-AD22-6FF8D4CD6219}" type="presOf" srcId="{BECA8C0D-37C0-418D-A492-835810765F16}" destId="{44F671D4-C3FF-4E59-B605-E494665F882B}" srcOrd="0" destOrd="1" presId="urn:microsoft.com/office/officeart/2016/7/layout/ChevronBlockProcess"/>
    <dgm:cxn modelId="{C7CE0F4E-F0DD-478A-9020-29029191189B}" type="presOf" srcId="{D64A0F71-36CA-4E36-B921-E30728D7F73D}" destId="{44F671D4-C3FF-4E59-B605-E494665F882B}" srcOrd="0" destOrd="0" presId="urn:microsoft.com/office/officeart/2016/7/layout/ChevronBlockProcess"/>
    <dgm:cxn modelId="{ED2D3750-C20E-479B-954B-CA1E55FA35DF}" type="presOf" srcId="{2B6A1896-2FA5-46B3-9E25-A1B7711C631E}" destId="{EF067D5B-9AF9-45D8-BED1-1F6973C0E022}" srcOrd="0" destOrd="0" presId="urn:microsoft.com/office/officeart/2016/7/layout/ChevronBlockProcess"/>
    <dgm:cxn modelId="{04F9205A-FDAE-4048-813D-F922DEE97C69}" type="presOf" srcId="{655B50A7-B49B-4A10-893E-9C674A0F9383}" destId="{50BF659F-1E26-4D24-8C69-D97CE38E9939}" srcOrd="0" destOrd="0" presId="urn:microsoft.com/office/officeart/2016/7/layout/ChevronBlockProcess"/>
    <dgm:cxn modelId="{2B45CF89-D03D-4329-8A63-1F323DD492E3}" type="presOf" srcId="{55055597-114D-483F-B86A-2FAD394AAF2E}" destId="{26854C35-EC65-4798-8DD5-1652B1E03299}" srcOrd="0" destOrd="0" presId="urn:microsoft.com/office/officeart/2016/7/layout/ChevronBlockProcess"/>
    <dgm:cxn modelId="{7AB235A9-EF88-4B2E-9A70-9D90CBA75F21}" srcId="{655B50A7-B49B-4A10-893E-9C674A0F9383}" destId="{2B6A1896-2FA5-46B3-9E25-A1B7711C631E}" srcOrd="2" destOrd="0" parTransId="{D8DDAF59-4B7D-47F7-866A-F44B6483C7D2}" sibTransId="{10BB5206-86C8-4486-B3D3-26A2D497C9FE}"/>
    <dgm:cxn modelId="{03977ED2-2AFC-4B25-991D-9B741ADE58FE}" srcId="{655B50A7-B49B-4A10-893E-9C674A0F9383}" destId="{14971806-71F8-47D2-AD94-23995DC0189F}" srcOrd="1" destOrd="0" parTransId="{F78DA714-67D9-4C60-B71F-92F7D83D9BD8}" sibTransId="{CB9846F1-2FCE-4928-94A1-470AB68E7CF7}"/>
    <dgm:cxn modelId="{BAB356DC-5B44-4593-91D2-52BAE14B30EC}" type="presOf" srcId="{14971806-71F8-47D2-AD94-23995DC0189F}" destId="{8C8569EC-4B0D-4DB3-AE40-6122B943BC63}" srcOrd="0" destOrd="0" presId="urn:microsoft.com/office/officeart/2016/7/layout/ChevronBlockProcess"/>
    <dgm:cxn modelId="{8666FCDC-816D-4760-8DF5-2B5B0224D35B}" srcId="{14971806-71F8-47D2-AD94-23995DC0189F}" destId="{2D17AD15-7712-4FC2-B705-B52B5D51F845}" srcOrd="0" destOrd="0" parTransId="{84A911E4-6E80-4D5D-A68D-485A3B8879DA}" sibTransId="{0D8D731C-92AB-4A90-A1D1-89B4593C9B34}"/>
    <dgm:cxn modelId="{6A1B8AE5-424D-4126-9B47-19049E2E4FD8}" srcId="{2B6A1896-2FA5-46B3-9E25-A1B7711C631E}" destId="{D64A0F71-36CA-4E36-B921-E30728D7F73D}" srcOrd="0" destOrd="0" parTransId="{3F4B83EE-BB64-4B3A-A948-38E0A0999859}" sibTransId="{CF1CE10D-72F9-4D13-8AC8-A7055A7E5340}"/>
    <dgm:cxn modelId="{764D7CEA-098D-408D-B55E-E0A955BEBD1D}" type="presOf" srcId="{2D17AD15-7712-4FC2-B705-B52B5D51F845}" destId="{0B42BAC8-4B59-41FE-A929-18053DBBD8FF}" srcOrd="0" destOrd="0" presId="urn:microsoft.com/office/officeart/2016/7/layout/ChevronBlockProcess"/>
    <dgm:cxn modelId="{CB158985-04C7-45D4-AAE4-CCF937A075F9}" type="presParOf" srcId="{50BF659F-1E26-4D24-8C69-D97CE38E9939}" destId="{3DD0FB0F-3508-4DAB-863E-6C0C8C979A61}" srcOrd="0" destOrd="0" presId="urn:microsoft.com/office/officeart/2016/7/layout/ChevronBlockProcess"/>
    <dgm:cxn modelId="{14E8E084-2204-48C1-9B9B-48FCB39D6B8A}" type="presParOf" srcId="{3DD0FB0F-3508-4DAB-863E-6C0C8C979A61}" destId="{26854C35-EC65-4798-8DD5-1652B1E03299}" srcOrd="0" destOrd="0" presId="urn:microsoft.com/office/officeart/2016/7/layout/ChevronBlockProcess"/>
    <dgm:cxn modelId="{0714E310-D253-4A1C-841A-83A85ADF9459}" type="presParOf" srcId="{3DD0FB0F-3508-4DAB-863E-6C0C8C979A61}" destId="{5A34FA0F-EE24-4072-AF2A-6293D2FF2D71}" srcOrd="1" destOrd="0" presId="urn:microsoft.com/office/officeart/2016/7/layout/ChevronBlockProcess"/>
    <dgm:cxn modelId="{23DF8237-F472-477E-8946-F029D6AB74AC}" type="presParOf" srcId="{50BF659F-1E26-4D24-8C69-D97CE38E9939}" destId="{C081ACBD-DA83-488E-AC1A-8CDFDBF479CC}" srcOrd="1" destOrd="0" presId="urn:microsoft.com/office/officeart/2016/7/layout/ChevronBlockProcess"/>
    <dgm:cxn modelId="{0BDA3F96-41BF-4494-88E7-7EDAFEF91E47}" type="presParOf" srcId="{50BF659F-1E26-4D24-8C69-D97CE38E9939}" destId="{D208AA72-3E8A-4243-9F07-EF8EE93B0017}" srcOrd="2" destOrd="0" presId="urn:microsoft.com/office/officeart/2016/7/layout/ChevronBlockProcess"/>
    <dgm:cxn modelId="{3E3B0F97-EFE1-4028-A35C-07666ABBD651}" type="presParOf" srcId="{D208AA72-3E8A-4243-9F07-EF8EE93B0017}" destId="{8C8569EC-4B0D-4DB3-AE40-6122B943BC63}" srcOrd="0" destOrd="0" presId="urn:microsoft.com/office/officeart/2016/7/layout/ChevronBlockProcess"/>
    <dgm:cxn modelId="{13B63F7E-8B47-4D3C-B6F7-B347655A4459}" type="presParOf" srcId="{D208AA72-3E8A-4243-9F07-EF8EE93B0017}" destId="{0B42BAC8-4B59-41FE-A929-18053DBBD8FF}" srcOrd="1" destOrd="0" presId="urn:microsoft.com/office/officeart/2016/7/layout/ChevronBlockProcess"/>
    <dgm:cxn modelId="{4663F424-8AE9-4155-ADB8-F68D7BD92FB2}" type="presParOf" srcId="{50BF659F-1E26-4D24-8C69-D97CE38E9939}" destId="{494B5A6F-EC97-4D2C-B958-2EB159E32033}" srcOrd="3" destOrd="0" presId="urn:microsoft.com/office/officeart/2016/7/layout/ChevronBlockProcess"/>
    <dgm:cxn modelId="{188CE4AA-39A0-414B-B939-66815ADEA13A}" type="presParOf" srcId="{50BF659F-1E26-4D24-8C69-D97CE38E9939}" destId="{A7558FF0-6ADD-4C52-B3FB-B50A6DF3E112}" srcOrd="4" destOrd="0" presId="urn:microsoft.com/office/officeart/2016/7/layout/ChevronBlockProcess"/>
    <dgm:cxn modelId="{EB5CCE8D-A46F-4AB6-A129-833A0D2D6B42}" type="presParOf" srcId="{A7558FF0-6ADD-4C52-B3FB-B50A6DF3E112}" destId="{EF067D5B-9AF9-45D8-BED1-1F6973C0E022}" srcOrd="0" destOrd="0" presId="urn:microsoft.com/office/officeart/2016/7/layout/ChevronBlockProcess"/>
    <dgm:cxn modelId="{A6CF42CF-57F5-44EA-9738-8477688C4FCE}" type="presParOf" srcId="{A7558FF0-6ADD-4C52-B3FB-B50A6DF3E112}" destId="{44F671D4-C3FF-4E59-B605-E494665F882B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F3BFA-34CB-456B-86AD-912B9E362B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353415-E007-4C9F-8972-269766C1E8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Stabilization of a larger rural healthcare workforce</a:t>
          </a:r>
          <a:endParaRPr lang="en-US"/>
        </a:p>
      </dgm:t>
    </dgm:pt>
    <dgm:pt modelId="{504F5348-5057-4F03-B9A0-B187A560F484}" type="parTrans" cxnId="{C4292136-C4EF-4CDA-8E0F-D4CAF384646B}">
      <dgm:prSet/>
      <dgm:spPr/>
      <dgm:t>
        <a:bodyPr/>
        <a:lstStyle/>
        <a:p>
          <a:endParaRPr lang="en-US"/>
        </a:p>
      </dgm:t>
    </dgm:pt>
    <dgm:pt modelId="{2C314281-815E-4E65-A8D7-E60344398221}" type="sibTrans" cxnId="{C4292136-C4EF-4CDA-8E0F-D4CAF38464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84231E-662F-4B88-B4E6-699E27DE760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aseline="0"/>
            <a:t>The development of cross-discipline coalitions</a:t>
          </a:r>
          <a:r>
            <a:rPr lang="en-US">
              <a:latin typeface="Century Schoolbook" panose="02040604050505020304"/>
            </a:rPr>
            <a:t> and partnerships</a:t>
          </a:r>
          <a:endParaRPr lang="en-US"/>
        </a:p>
      </dgm:t>
    </dgm:pt>
    <dgm:pt modelId="{470B1954-5962-4158-9796-B10FD044E125}" type="parTrans" cxnId="{09EC1F96-0B90-4747-9211-39A5B84737CB}">
      <dgm:prSet/>
      <dgm:spPr/>
      <dgm:t>
        <a:bodyPr/>
        <a:lstStyle/>
        <a:p>
          <a:endParaRPr lang="en-US"/>
        </a:p>
      </dgm:t>
    </dgm:pt>
    <dgm:pt modelId="{7405EBF4-B2D1-4E15-863F-C398023B04B0}" type="sibTrans" cxnId="{09EC1F96-0B90-4747-9211-39A5B84737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97EC85-B1AE-452B-900D-430E5DC38F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Reduced staff isolation and burn out</a:t>
          </a:r>
          <a:endParaRPr lang="en-US"/>
        </a:p>
      </dgm:t>
    </dgm:pt>
    <dgm:pt modelId="{F1D27503-E4FD-480C-9EA4-5A8B760D529A}" type="parTrans" cxnId="{658FF210-CE87-4C93-8385-B2841F5A5EAB}">
      <dgm:prSet/>
      <dgm:spPr/>
      <dgm:t>
        <a:bodyPr/>
        <a:lstStyle/>
        <a:p>
          <a:endParaRPr lang="en-US"/>
        </a:p>
      </dgm:t>
    </dgm:pt>
    <dgm:pt modelId="{94AF1F11-FDEB-454D-8116-BD29393B3BED}" type="sibTrans" cxnId="{658FF210-CE87-4C93-8385-B2841F5A5E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5BC049-4AD2-4C8A-98FD-B5FF36BCC6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More accessible funding including coding and grant assistance</a:t>
          </a:r>
          <a:endParaRPr lang="en-US" dirty="0"/>
        </a:p>
      </dgm:t>
    </dgm:pt>
    <dgm:pt modelId="{5A52FDE2-3C64-4D20-8CE9-E6B3AAEAEAB1}" type="parTrans" cxnId="{4004AA11-E461-4BF9-871D-CCE176C23FE2}">
      <dgm:prSet/>
      <dgm:spPr/>
      <dgm:t>
        <a:bodyPr/>
        <a:lstStyle/>
        <a:p>
          <a:endParaRPr lang="en-US"/>
        </a:p>
      </dgm:t>
    </dgm:pt>
    <dgm:pt modelId="{F85D1768-CA35-4B84-8162-531614E58173}" type="sibTrans" cxnId="{4004AA11-E461-4BF9-871D-CCE176C23F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8CA2D1-745C-41C9-88BB-4D3635C371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Enhanced outreach activities</a:t>
          </a:r>
          <a:endParaRPr lang="en-US"/>
        </a:p>
      </dgm:t>
    </dgm:pt>
    <dgm:pt modelId="{3FFBF3B3-5064-4658-B3A6-988D7633491D}" type="parTrans" cxnId="{3E76032D-C9D1-4333-AB85-19A2E75AE3BD}">
      <dgm:prSet/>
      <dgm:spPr/>
      <dgm:t>
        <a:bodyPr/>
        <a:lstStyle/>
        <a:p>
          <a:endParaRPr lang="en-US"/>
        </a:p>
      </dgm:t>
    </dgm:pt>
    <dgm:pt modelId="{F31AB72F-1D93-486E-AAED-4CF91B312ABF}" type="sibTrans" cxnId="{3E76032D-C9D1-4333-AB85-19A2E75AE3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24B4B7-1F63-4CF8-BD5B-E24F23EDC7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Support of existing programs</a:t>
          </a:r>
          <a:endParaRPr lang="en-US"/>
        </a:p>
      </dgm:t>
    </dgm:pt>
    <dgm:pt modelId="{AAB39B50-8A57-4D3F-A980-A0B678EAE4C4}" type="parTrans" cxnId="{5431D042-EE42-4099-B07B-F66BFB5A374C}">
      <dgm:prSet/>
      <dgm:spPr/>
      <dgm:t>
        <a:bodyPr/>
        <a:lstStyle/>
        <a:p>
          <a:endParaRPr lang="en-US"/>
        </a:p>
      </dgm:t>
    </dgm:pt>
    <dgm:pt modelId="{24D7F0B5-9D5A-4CD3-A51C-B8517E690CAA}" type="sibTrans" cxnId="{5431D042-EE42-4099-B07B-F66BFB5A374C}">
      <dgm:prSet/>
      <dgm:spPr/>
      <dgm:t>
        <a:bodyPr/>
        <a:lstStyle/>
        <a:p>
          <a:endParaRPr lang="en-US"/>
        </a:p>
      </dgm:t>
    </dgm:pt>
    <dgm:pt modelId="{FDB3A93B-D886-478B-BE9D-8210D96DAEAD}" type="pres">
      <dgm:prSet presAssocID="{992F3BFA-34CB-456B-86AD-912B9E362BC5}" presName="root" presStyleCnt="0">
        <dgm:presLayoutVars>
          <dgm:dir/>
          <dgm:resizeHandles val="exact"/>
        </dgm:presLayoutVars>
      </dgm:prSet>
      <dgm:spPr/>
    </dgm:pt>
    <dgm:pt modelId="{165BF7E0-AD55-453A-967A-03D00429BA08}" type="pres">
      <dgm:prSet presAssocID="{992F3BFA-34CB-456B-86AD-912B9E362BC5}" presName="container" presStyleCnt="0">
        <dgm:presLayoutVars>
          <dgm:dir/>
          <dgm:resizeHandles val="exact"/>
        </dgm:presLayoutVars>
      </dgm:prSet>
      <dgm:spPr/>
    </dgm:pt>
    <dgm:pt modelId="{2B4EB911-5B39-4D04-8F87-63831CC4B304}" type="pres">
      <dgm:prSet presAssocID="{C3353415-E007-4C9F-8972-269766C1E82C}" presName="compNode" presStyleCnt="0"/>
      <dgm:spPr/>
    </dgm:pt>
    <dgm:pt modelId="{AB862A53-F81B-41CE-87C3-71CF7C9E0537}" type="pres">
      <dgm:prSet presAssocID="{C3353415-E007-4C9F-8972-269766C1E82C}" presName="iconBgRect" presStyleLbl="bgShp" presStyleIdx="0" presStyleCnt="6"/>
      <dgm:spPr/>
    </dgm:pt>
    <dgm:pt modelId="{5911F512-BF19-4421-9605-AD51FC0A366B}" type="pres">
      <dgm:prSet presAssocID="{C3353415-E007-4C9F-8972-269766C1E82C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4EEE0E2-0A3B-4871-B59E-9ECD69A21820}" type="pres">
      <dgm:prSet presAssocID="{C3353415-E007-4C9F-8972-269766C1E82C}" presName="spaceRect" presStyleCnt="0"/>
      <dgm:spPr/>
    </dgm:pt>
    <dgm:pt modelId="{25945A62-9775-49B2-A858-D133233EE271}" type="pres">
      <dgm:prSet presAssocID="{C3353415-E007-4C9F-8972-269766C1E82C}" presName="textRect" presStyleLbl="revTx" presStyleIdx="0" presStyleCnt="6">
        <dgm:presLayoutVars>
          <dgm:chMax val="1"/>
          <dgm:chPref val="1"/>
        </dgm:presLayoutVars>
      </dgm:prSet>
      <dgm:spPr/>
    </dgm:pt>
    <dgm:pt modelId="{DC075A9F-9F6A-4DCF-8AFB-DE8B395E701B}" type="pres">
      <dgm:prSet presAssocID="{2C314281-815E-4E65-A8D7-E60344398221}" presName="sibTrans" presStyleLbl="sibTrans2D1" presStyleIdx="0" presStyleCnt="0"/>
      <dgm:spPr/>
    </dgm:pt>
    <dgm:pt modelId="{4D224CD9-40A4-42F6-B682-A6B1CF88AA3D}" type="pres">
      <dgm:prSet presAssocID="{0E84231E-662F-4B88-B4E6-699E27DE7605}" presName="compNode" presStyleCnt="0"/>
      <dgm:spPr/>
    </dgm:pt>
    <dgm:pt modelId="{7D64E156-EECB-4FCF-A0E5-BC55126C8E7B}" type="pres">
      <dgm:prSet presAssocID="{0E84231E-662F-4B88-B4E6-699E27DE7605}" presName="iconBgRect" presStyleLbl="bgShp" presStyleIdx="1" presStyleCnt="6"/>
      <dgm:spPr/>
    </dgm:pt>
    <dgm:pt modelId="{6A1415A4-D35A-49B4-B6D6-FE4A3D58146B}" type="pres">
      <dgm:prSet presAssocID="{0E84231E-662F-4B88-B4E6-699E27DE7605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3E80F1E-CB6A-44F5-8523-8A03394B42A8}" type="pres">
      <dgm:prSet presAssocID="{0E84231E-662F-4B88-B4E6-699E27DE7605}" presName="spaceRect" presStyleCnt="0"/>
      <dgm:spPr/>
    </dgm:pt>
    <dgm:pt modelId="{526F420F-6619-4A47-BEF3-5F6F4D7B66B5}" type="pres">
      <dgm:prSet presAssocID="{0E84231E-662F-4B88-B4E6-699E27DE7605}" presName="textRect" presStyleLbl="revTx" presStyleIdx="1" presStyleCnt="6">
        <dgm:presLayoutVars>
          <dgm:chMax val="1"/>
          <dgm:chPref val="1"/>
        </dgm:presLayoutVars>
      </dgm:prSet>
      <dgm:spPr/>
    </dgm:pt>
    <dgm:pt modelId="{92C08CB9-58F3-4B7A-85CF-31B953A1CC92}" type="pres">
      <dgm:prSet presAssocID="{7405EBF4-B2D1-4E15-863F-C398023B04B0}" presName="sibTrans" presStyleLbl="sibTrans2D1" presStyleIdx="0" presStyleCnt="0"/>
      <dgm:spPr/>
    </dgm:pt>
    <dgm:pt modelId="{2F1DD974-27EC-4E59-8F43-E582C314C9AB}" type="pres">
      <dgm:prSet presAssocID="{C697EC85-B1AE-452B-900D-430E5DC38F98}" presName="compNode" presStyleCnt="0"/>
      <dgm:spPr/>
    </dgm:pt>
    <dgm:pt modelId="{DC9F4C3E-DDBF-4BA5-9FF8-110753FD3A69}" type="pres">
      <dgm:prSet presAssocID="{C697EC85-B1AE-452B-900D-430E5DC38F98}" presName="iconBgRect" presStyleLbl="bgShp" presStyleIdx="2" presStyleCnt="6"/>
      <dgm:spPr/>
    </dgm:pt>
    <dgm:pt modelId="{9D25AAFC-2EBB-4DB7-9C40-1BDB5893DC39}" type="pres">
      <dgm:prSet presAssocID="{C697EC85-B1AE-452B-900D-430E5DC38F98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B07489B-0D0C-4060-AB7A-4FD769E2CD0D}" type="pres">
      <dgm:prSet presAssocID="{C697EC85-B1AE-452B-900D-430E5DC38F98}" presName="spaceRect" presStyleCnt="0"/>
      <dgm:spPr/>
    </dgm:pt>
    <dgm:pt modelId="{2ACE5546-2959-4C03-9DDE-6DE7209AC1AD}" type="pres">
      <dgm:prSet presAssocID="{C697EC85-B1AE-452B-900D-430E5DC38F98}" presName="textRect" presStyleLbl="revTx" presStyleIdx="2" presStyleCnt="6">
        <dgm:presLayoutVars>
          <dgm:chMax val="1"/>
          <dgm:chPref val="1"/>
        </dgm:presLayoutVars>
      </dgm:prSet>
      <dgm:spPr/>
    </dgm:pt>
    <dgm:pt modelId="{D4E624AB-74E9-4028-A6BD-E0EEE12D72EF}" type="pres">
      <dgm:prSet presAssocID="{94AF1F11-FDEB-454D-8116-BD29393B3BED}" presName="sibTrans" presStyleLbl="sibTrans2D1" presStyleIdx="0" presStyleCnt="0"/>
      <dgm:spPr/>
    </dgm:pt>
    <dgm:pt modelId="{813073E7-9423-4440-B47A-59C9D077B459}" type="pres">
      <dgm:prSet presAssocID="{B15BC049-4AD2-4C8A-98FD-B5FF36BCC617}" presName="compNode" presStyleCnt="0"/>
      <dgm:spPr/>
    </dgm:pt>
    <dgm:pt modelId="{C6E7A3C3-1EEE-4CC6-96C7-DD8424A3B61C}" type="pres">
      <dgm:prSet presAssocID="{B15BC049-4AD2-4C8A-98FD-B5FF36BCC617}" presName="iconBgRect" presStyleLbl="bgShp" presStyleIdx="3" presStyleCnt="6"/>
      <dgm:spPr/>
    </dgm:pt>
    <dgm:pt modelId="{1DD3FEFD-FE08-4BFF-B3CF-9461E1F07B59}" type="pres">
      <dgm:prSet presAssocID="{B15BC049-4AD2-4C8A-98FD-B5FF36BCC617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3E96D65-3E09-4E8B-B05C-8C5C65C30D4D}" type="pres">
      <dgm:prSet presAssocID="{B15BC049-4AD2-4C8A-98FD-B5FF36BCC617}" presName="spaceRect" presStyleCnt="0"/>
      <dgm:spPr/>
    </dgm:pt>
    <dgm:pt modelId="{5A6F561F-48FE-4378-9F66-14539318855D}" type="pres">
      <dgm:prSet presAssocID="{B15BC049-4AD2-4C8A-98FD-B5FF36BCC617}" presName="textRect" presStyleLbl="revTx" presStyleIdx="3" presStyleCnt="6">
        <dgm:presLayoutVars>
          <dgm:chMax val="1"/>
          <dgm:chPref val="1"/>
        </dgm:presLayoutVars>
      </dgm:prSet>
      <dgm:spPr/>
    </dgm:pt>
    <dgm:pt modelId="{CB869028-AA99-4C76-A6F6-2BBE4671D6A3}" type="pres">
      <dgm:prSet presAssocID="{F85D1768-CA35-4B84-8162-531614E58173}" presName="sibTrans" presStyleLbl="sibTrans2D1" presStyleIdx="0" presStyleCnt="0"/>
      <dgm:spPr/>
    </dgm:pt>
    <dgm:pt modelId="{4323A372-3469-441E-880D-F05CF6B4283D}" type="pres">
      <dgm:prSet presAssocID="{828CA2D1-745C-41C9-88BB-4D3635C3712D}" presName="compNode" presStyleCnt="0"/>
      <dgm:spPr/>
    </dgm:pt>
    <dgm:pt modelId="{05978F2B-34E1-43FF-965F-F5929B4A5EE5}" type="pres">
      <dgm:prSet presAssocID="{828CA2D1-745C-41C9-88BB-4D3635C3712D}" presName="iconBgRect" presStyleLbl="bgShp" presStyleIdx="4" presStyleCnt="6"/>
      <dgm:spPr/>
    </dgm:pt>
    <dgm:pt modelId="{ACCC524F-1CA8-41AC-8B90-4C9E5CD44E62}" type="pres">
      <dgm:prSet presAssocID="{828CA2D1-745C-41C9-88BB-4D3635C3712D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B1C0978D-17F7-41ED-9FA7-6E6B7E07B61F}" type="pres">
      <dgm:prSet presAssocID="{828CA2D1-745C-41C9-88BB-4D3635C3712D}" presName="spaceRect" presStyleCnt="0"/>
      <dgm:spPr/>
    </dgm:pt>
    <dgm:pt modelId="{E9502132-67E6-438F-9FE5-6B190DE796CA}" type="pres">
      <dgm:prSet presAssocID="{828CA2D1-745C-41C9-88BB-4D3635C3712D}" presName="textRect" presStyleLbl="revTx" presStyleIdx="4" presStyleCnt="6">
        <dgm:presLayoutVars>
          <dgm:chMax val="1"/>
          <dgm:chPref val="1"/>
        </dgm:presLayoutVars>
      </dgm:prSet>
      <dgm:spPr/>
    </dgm:pt>
    <dgm:pt modelId="{DEE7D889-2437-496A-8E5C-AAF72C0412AB}" type="pres">
      <dgm:prSet presAssocID="{F31AB72F-1D93-486E-AAED-4CF91B312ABF}" presName="sibTrans" presStyleLbl="sibTrans2D1" presStyleIdx="0" presStyleCnt="0"/>
      <dgm:spPr/>
    </dgm:pt>
    <dgm:pt modelId="{9355E4BC-802B-48F6-AFA5-A250DDCAC70F}" type="pres">
      <dgm:prSet presAssocID="{1F24B4B7-1F63-4CF8-BD5B-E24F23EDC7C9}" presName="compNode" presStyleCnt="0"/>
      <dgm:spPr/>
    </dgm:pt>
    <dgm:pt modelId="{92159AC7-9B47-4AEF-9168-6C5D0792F4E0}" type="pres">
      <dgm:prSet presAssocID="{1F24B4B7-1F63-4CF8-BD5B-E24F23EDC7C9}" presName="iconBgRect" presStyleLbl="bgShp" presStyleIdx="5" presStyleCnt="6"/>
      <dgm:spPr/>
    </dgm:pt>
    <dgm:pt modelId="{40BAE562-83DC-4BF3-9837-AC301C7C9AC2}" type="pres">
      <dgm:prSet presAssocID="{1F24B4B7-1F63-4CF8-BD5B-E24F23EDC7C9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B834ED3-4EE0-45F6-8876-71B5DE04F10B}" type="pres">
      <dgm:prSet presAssocID="{1F24B4B7-1F63-4CF8-BD5B-E24F23EDC7C9}" presName="spaceRect" presStyleCnt="0"/>
      <dgm:spPr/>
    </dgm:pt>
    <dgm:pt modelId="{F14FE7C7-45CE-4138-ABDB-76ADFB1D6AC5}" type="pres">
      <dgm:prSet presAssocID="{1F24B4B7-1F63-4CF8-BD5B-E24F23EDC7C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58FF210-CE87-4C93-8385-B2841F5A5EAB}" srcId="{992F3BFA-34CB-456B-86AD-912B9E362BC5}" destId="{C697EC85-B1AE-452B-900D-430E5DC38F98}" srcOrd="2" destOrd="0" parTransId="{F1D27503-E4FD-480C-9EA4-5A8B760D529A}" sibTransId="{94AF1F11-FDEB-454D-8116-BD29393B3BED}"/>
    <dgm:cxn modelId="{4004AA11-E461-4BF9-871D-CCE176C23FE2}" srcId="{992F3BFA-34CB-456B-86AD-912B9E362BC5}" destId="{B15BC049-4AD2-4C8A-98FD-B5FF36BCC617}" srcOrd="3" destOrd="0" parTransId="{5A52FDE2-3C64-4D20-8CE9-E6B3AAEAEAB1}" sibTransId="{F85D1768-CA35-4B84-8162-531614E58173}"/>
    <dgm:cxn modelId="{F4CD0A27-48EB-47E9-BFAA-C7914C0B18BE}" type="presOf" srcId="{7405EBF4-B2D1-4E15-863F-C398023B04B0}" destId="{92C08CB9-58F3-4B7A-85CF-31B953A1CC92}" srcOrd="0" destOrd="0" presId="urn:microsoft.com/office/officeart/2018/2/layout/IconCircleList"/>
    <dgm:cxn modelId="{3E76032D-C9D1-4333-AB85-19A2E75AE3BD}" srcId="{992F3BFA-34CB-456B-86AD-912B9E362BC5}" destId="{828CA2D1-745C-41C9-88BB-4D3635C3712D}" srcOrd="4" destOrd="0" parTransId="{3FFBF3B3-5064-4658-B3A6-988D7633491D}" sibTransId="{F31AB72F-1D93-486E-AAED-4CF91B312ABF}"/>
    <dgm:cxn modelId="{80B15C30-6EC9-4C8D-9FC7-C471D0202969}" type="presOf" srcId="{F31AB72F-1D93-486E-AAED-4CF91B312ABF}" destId="{DEE7D889-2437-496A-8E5C-AAF72C0412AB}" srcOrd="0" destOrd="0" presId="urn:microsoft.com/office/officeart/2018/2/layout/IconCircleList"/>
    <dgm:cxn modelId="{C4292136-C4EF-4CDA-8E0F-D4CAF384646B}" srcId="{992F3BFA-34CB-456B-86AD-912B9E362BC5}" destId="{C3353415-E007-4C9F-8972-269766C1E82C}" srcOrd="0" destOrd="0" parTransId="{504F5348-5057-4F03-B9A0-B187A560F484}" sibTransId="{2C314281-815E-4E65-A8D7-E60344398221}"/>
    <dgm:cxn modelId="{5888453D-942D-4536-999D-0898F319B958}" type="presOf" srcId="{C3353415-E007-4C9F-8972-269766C1E82C}" destId="{25945A62-9775-49B2-A858-D133233EE271}" srcOrd="0" destOrd="0" presId="urn:microsoft.com/office/officeart/2018/2/layout/IconCircleList"/>
    <dgm:cxn modelId="{5431D042-EE42-4099-B07B-F66BFB5A374C}" srcId="{992F3BFA-34CB-456B-86AD-912B9E362BC5}" destId="{1F24B4B7-1F63-4CF8-BD5B-E24F23EDC7C9}" srcOrd="5" destOrd="0" parTransId="{AAB39B50-8A57-4D3F-A980-A0B678EAE4C4}" sibTransId="{24D7F0B5-9D5A-4CD3-A51C-B8517E690CAA}"/>
    <dgm:cxn modelId="{36CD0643-BAC9-4FA4-9F83-A672B7219433}" type="presOf" srcId="{1F24B4B7-1F63-4CF8-BD5B-E24F23EDC7C9}" destId="{F14FE7C7-45CE-4138-ABDB-76ADFB1D6AC5}" srcOrd="0" destOrd="0" presId="urn:microsoft.com/office/officeart/2018/2/layout/IconCircleList"/>
    <dgm:cxn modelId="{2F1E198C-3EA5-42AD-BF95-0A21EA58AC17}" type="presOf" srcId="{992F3BFA-34CB-456B-86AD-912B9E362BC5}" destId="{FDB3A93B-D886-478B-BE9D-8210D96DAEAD}" srcOrd="0" destOrd="0" presId="urn:microsoft.com/office/officeart/2018/2/layout/IconCircleList"/>
    <dgm:cxn modelId="{A746C592-02E9-4109-870F-B1BE7F7E49E2}" type="presOf" srcId="{94AF1F11-FDEB-454D-8116-BD29393B3BED}" destId="{D4E624AB-74E9-4028-A6BD-E0EEE12D72EF}" srcOrd="0" destOrd="0" presId="urn:microsoft.com/office/officeart/2018/2/layout/IconCircleList"/>
    <dgm:cxn modelId="{09EC1F96-0B90-4747-9211-39A5B84737CB}" srcId="{992F3BFA-34CB-456B-86AD-912B9E362BC5}" destId="{0E84231E-662F-4B88-B4E6-699E27DE7605}" srcOrd="1" destOrd="0" parTransId="{470B1954-5962-4158-9796-B10FD044E125}" sibTransId="{7405EBF4-B2D1-4E15-863F-C398023B04B0}"/>
    <dgm:cxn modelId="{7B8C2798-420D-49F2-B21F-B1614C353616}" type="presOf" srcId="{0E84231E-662F-4B88-B4E6-699E27DE7605}" destId="{526F420F-6619-4A47-BEF3-5F6F4D7B66B5}" srcOrd="0" destOrd="0" presId="urn:microsoft.com/office/officeart/2018/2/layout/IconCircleList"/>
    <dgm:cxn modelId="{3098D0AF-9FCA-4197-81CA-F810353C9280}" type="presOf" srcId="{2C314281-815E-4E65-A8D7-E60344398221}" destId="{DC075A9F-9F6A-4DCF-8AFB-DE8B395E701B}" srcOrd="0" destOrd="0" presId="urn:microsoft.com/office/officeart/2018/2/layout/IconCircleList"/>
    <dgm:cxn modelId="{BA312FBF-CD1D-4633-A3B9-EB53516E8E26}" type="presOf" srcId="{C697EC85-B1AE-452B-900D-430E5DC38F98}" destId="{2ACE5546-2959-4C03-9DDE-6DE7209AC1AD}" srcOrd="0" destOrd="0" presId="urn:microsoft.com/office/officeart/2018/2/layout/IconCircleList"/>
    <dgm:cxn modelId="{74AC6DC0-8991-498F-BC66-F3704C77BA8B}" type="presOf" srcId="{B15BC049-4AD2-4C8A-98FD-B5FF36BCC617}" destId="{5A6F561F-48FE-4378-9F66-14539318855D}" srcOrd="0" destOrd="0" presId="urn:microsoft.com/office/officeart/2018/2/layout/IconCircleList"/>
    <dgm:cxn modelId="{4BFB4AC6-934E-462E-9815-9C1D07F1FB5E}" type="presOf" srcId="{828CA2D1-745C-41C9-88BB-4D3635C3712D}" destId="{E9502132-67E6-438F-9FE5-6B190DE796CA}" srcOrd="0" destOrd="0" presId="urn:microsoft.com/office/officeart/2018/2/layout/IconCircleList"/>
    <dgm:cxn modelId="{9FD638E5-9D7D-40D6-BC25-C7E65B3A5047}" type="presOf" srcId="{F85D1768-CA35-4B84-8162-531614E58173}" destId="{CB869028-AA99-4C76-A6F6-2BBE4671D6A3}" srcOrd="0" destOrd="0" presId="urn:microsoft.com/office/officeart/2018/2/layout/IconCircleList"/>
    <dgm:cxn modelId="{EC575A1C-D4C8-45DF-B40E-67B5CE6623EE}" type="presParOf" srcId="{FDB3A93B-D886-478B-BE9D-8210D96DAEAD}" destId="{165BF7E0-AD55-453A-967A-03D00429BA08}" srcOrd="0" destOrd="0" presId="urn:microsoft.com/office/officeart/2018/2/layout/IconCircleList"/>
    <dgm:cxn modelId="{08EC9C3E-F431-4336-A02E-4D5A8E707F22}" type="presParOf" srcId="{165BF7E0-AD55-453A-967A-03D00429BA08}" destId="{2B4EB911-5B39-4D04-8F87-63831CC4B304}" srcOrd="0" destOrd="0" presId="urn:microsoft.com/office/officeart/2018/2/layout/IconCircleList"/>
    <dgm:cxn modelId="{699D4ACE-9FDA-4D31-A37F-2FAEFC9F0687}" type="presParOf" srcId="{2B4EB911-5B39-4D04-8F87-63831CC4B304}" destId="{AB862A53-F81B-41CE-87C3-71CF7C9E0537}" srcOrd="0" destOrd="0" presId="urn:microsoft.com/office/officeart/2018/2/layout/IconCircleList"/>
    <dgm:cxn modelId="{B0880C78-4AA9-442C-B53C-A7C2787EA103}" type="presParOf" srcId="{2B4EB911-5B39-4D04-8F87-63831CC4B304}" destId="{5911F512-BF19-4421-9605-AD51FC0A366B}" srcOrd="1" destOrd="0" presId="urn:microsoft.com/office/officeart/2018/2/layout/IconCircleList"/>
    <dgm:cxn modelId="{4E9043E8-7BCA-4AEB-8F94-7C0438C3891D}" type="presParOf" srcId="{2B4EB911-5B39-4D04-8F87-63831CC4B304}" destId="{C4EEE0E2-0A3B-4871-B59E-9ECD69A21820}" srcOrd="2" destOrd="0" presId="urn:microsoft.com/office/officeart/2018/2/layout/IconCircleList"/>
    <dgm:cxn modelId="{D3965586-76F2-4889-BEA0-3E8ED0662604}" type="presParOf" srcId="{2B4EB911-5B39-4D04-8F87-63831CC4B304}" destId="{25945A62-9775-49B2-A858-D133233EE271}" srcOrd="3" destOrd="0" presId="urn:microsoft.com/office/officeart/2018/2/layout/IconCircleList"/>
    <dgm:cxn modelId="{DBC02BCD-F773-421F-9CFD-3698CC017067}" type="presParOf" srcId="{165BF7E0-AD55-453A-967A-03D00429BA08}" destId="{DC075A9F-9F6A-4DCF-8AFB-DE8B395E701B}" srcOrd="1" destOrd="0" presId="urn:microsoft.com/office/officeart/2018/2/layout/IconCircleList"/>
    <dgm:cxn modelId="{48C6E4E6-7C8D-4236-8F46-4C9EAEBEF6C3}" type="presParOf" srcId="{165BF7E0-AD55-453A-967A-03D00429BA08}" destId="{4D224CD9-40A4-42F6-B682-A6B1CF88AA3D}" srcOrd="2" destOrd="0" presId="urn:microsoft.com/office/officeart/2018/2/layout/IconCircleList"/>
    <dgm:cxn modelId="{97487E83-06E7-4A02-9593-103601F0ED67}" type="presParOf" srcId="{4D224CD9-40A4-42F6-B682-A6B1CF88AA3D}" destId="{7D64E156-EECB-4FCF-A0E5-BC55126C8E7B}" srcOrd="0" destOrd="0" presId="urn:microsoft.com/office/officeart/2018/2/layout/IconCircleList"/>
    <dgm:cxn modelId="{6876EEF3-B495-45AE-A265-2051D5B2FA03}" type="presParOf" srcId="{4D224CD9-40A4-42F6-B682-A6B1CF88AA3D}" destId="{6A1415A4-D35A-49B4-B6D6-FE4A3D58146B}" srcOrd="1" destOrd="0" presId="urn:microsoft.com/office/officeart/2018/2/layout/IconCircleList"/>
    <dgm:cxn modelId="{25EC6641-3CCC-42F9-845C-C5EEA548BBC9}" type="presParOf" srcId="{4D224CD9-40A4-42F6-B682-A6B1CF88AA3D}" destId="{43E80F1E-CB6A-44F5-8523-8A03394B42A8}" srcOrd="2" destOrd="0" presId="urn:microsoft.com/office/officeart/2018/2/layout/IconCircleList"/>
    <dgm:cxn modelId="{6261AC7F-C488-418E-B0F2-D886D720B51D}" type="presParOf" srcId="{4D224CD9-40A4-42F6-B682-A6B1CF88AA3D}" destId="{526F420F-6619-4A47-BEF3-5F6F4D7B66B5}" srcOrd="3" destOrd="0" presId="urn:microsoft.com/office/officeart/2018/2/layout/IconCircleList"/>
    <dgm:cxn modelId="{7C8EED3A-2E12-4347-A1C4-69255D6793C8}" type="presParOf" srcId="{165BF7E0-AD55-453A-967A-03D00429BA08}" destId="{92C08CB9-58F3-4B7A-85CF-31B953A1CC92}" srcOrd="3" destOrd="0" presId="urn:microsoft.com/office/officeart/2018/2/layout/IconCircleList"/>
    <dgm:cxn modelId="{129E6DF1-933B-4E92-B142-4BEC1797C777}" type="presParOf" srcId="{165BF7E0-AD55-453A-967A-03D00429BA08}" destId="{2F1DD974-27EC-4E59-8F43-E582C314C9AB}" srcOrd="4" destOrd="0" presId="urn:microsoft.com/office/officeart/2018/2/layout/IconCircleList"/>
    <dgm:cxn modelId="{FD40B39F-DDBD-4B3F-95A1-27068E67489F}" type="presParOf" srcId="{2F1DD974-27EC-4E59-8F43-E582C314C9AB}" destId="{DC9F4C3E-DDBF-4BA5-9FF8-110753FD3A69}" srcOrd="0" destOrd="0" presId="urn:microsoft.com/office/officeart/2018/2/layout/IconCircleList"/>
    <dgm:cxn modelId="{E6084304-D953-4EFB-B79E-CE3B71FDE7DF}" type="presParOf" srcId="{2F1DD974-27EC-4E59-8F43-E582C314C9AB}" destId="{9D25AAFC-2EBB-4DB7-9C40-1BDB5893DC39}" srcOrd="1" destOrd="0" presId="urn:microsoft.com/office/officeart/2018/2/layout/IconCircleList"/>
    <dgm:cxn modelId="{C01440BF-C762-4D13-8C4A-FC65010517D2}" type="presParOf" srcId="{2F1DD974-27EC-4E59-8F43-E582C314C9AB}" destId="{EB07489B-0D0C-4060-AB7A-4FD769E2CD0D}" srcOrd="2" destOrd="0" presId="urn:microsoft.com/office/officeart/2018/2/layout/IconCircleList"/>
    <dgm:cxn modelId="{E2DE63C6-7461-4D7B-9C4B-9711DCE56AF0}" type="presParOf" srcId="{2F1DD974-27EC-4E59-8F43-E582C314C9AB}" destId="{2ACE5546-2959-4C03-9DDE-6DE7209AC1AD}" srcOrd="3" destOrd="0" presId="urn:microsoft.com/office/officeart/2018/2/layout/IconCircleList"/>
    <dgm:cxn modelId="{982AE165-349F-4323-9F85-0DDDF27316C9}" type="presParOf" srcId="{165BF7E0-AD55-453A-967A-03D00429BA08}" destId="{D4E624AB-74E9-4028-A6BD-E0EEE12D72EF}" srcOrd="5" destOrd="0" presId="urn:microsoft.com/office/officeart/2018/2/layout/IconCircleList"/>
    <dgm:cxn modelId="{C8F7916C-DEC1-4C19-A742-B51F63AFD3FF}" type="presParOf" srcId="{165BF7E0-AD55-453A-967A-03D00429BA08}" destId="{813073E7-9423-4440-B47A-59C9D077B459}" srcOrd="6" destOrd="0" presId="urn:microsoft.com/office/officeart/2018/2/layout/IconCircleList"/>
    <dgm:cxn modelId="{0705ADCD-4F42-45F3-9523-48CE438BC185}" type="presParOf" srcId="{813073E7-9423-4440-B47A-59C9D077B459}" destId="{C6E7A3C3-1EEE-4CC6-96C7-DD8424A3B61C}" srcOrd="0" destOrd="0" presId="urn:microsoft.com/office/officeart/2018/2/layout/IconCircleList"/>
    <dgm:cxn modelId="{69B57295-37DA-4E2F-83E6-F4DC28F69113}" type="presParOf" srcId="{813073E7-9423-4440-B47A-59C9D077B459}" destId="{1DD3FEFD-FE08-4BFF-B3CF-9461E1F07B59}" srcOrd="1" destOrd="0" presId="urn:microsoft.com/office/officeart/2018/2/layout/IconCircleList"/>
    <dgm:cxn modelId="{5370D8EB-6595-45DC-8793-254F3952591B}" type="presParOf" srcId="{813073E7-9423-4440-B47A-59C9D077B459}" destId="{63E96D65-3E09-4E8B-B05C-8C5C65C30D4D}" srcOrd="2" destOrd="0" presId="urn:microsoft.com/office/officeart/2018/2/layout/IconCircleList"/>
    <dgm:cxn modelId="{39A24E28-9310-4297-AE02-63E4F6659FD7}" type="presParOf" srcId="{813073E7-9423-4440-B47A-59C9D077B459}" destId="{5A6F561F-48FE-4378-9F66-14539318855D}" srcOrd="3" destOrd="0" presId="urn:microsoft.com/office/officeart/2018/2/layout/IconCircleList"/>
    <dgm:cxn modelId="{EDFBBBC7-FF6E-4246-9BC6-BC9A71D6BC65}" type="presParOf" srcId="{165BF7E0-AD55-453A-967A-03D00429BA08}" destId="{CB869028-AA99-4C76-A6F6-2BBE4671D6A3}" srcOrd="7" destOrd="0" presId="urn:microsoft.com/office/officeart/2018/2/layout/IconCircleList"/>
    <dgm:cxn modelId="{28AAEEA6-0AE8-468D-B9DD-5A0F21DA0044}" type="presParOf" srcId="{165BF7E0-AD55-453A-967A-03D00429BA08}" destId="{4323A372-3469-441E-880D-F05CF6B4283D}" srcOrd="8" destOrd="0" presId="urn:microsoft.com/office/officeart/2018/2/layout/IconCircleList"/>
    <dgm:cxn modelId="{E0F66B60-DD8D-419C-BE56-E4C7406D5E6B}" type="presParOf" srcId="{4323A372-3469-441E-880D-F05CF6B4283D}" destId="{05978F2B-34E1-43FF-965F-F5929B4A5EE5}" srcOrd="0" destOrd="0" presId="urn:microsoft.com/office/officeart/2018/2/layout/IconCircleList"/>
    <dgm:cxn modelId="{49F5F828-03B4-46AC-AD72-0C2DC5C3E85E}" type="presParOf" srcId="{4323A372-3469-441E-880D-F05CF6B4283D}" destId="{ACCC524F-1CA8-41AC-8B90-4C9E5CD44E62}" srcOrd="1" destOrd="0" presId="urn:microsoft.com/office/officeart/2018/2/layout/IconCircleList"/>
    <dgm:cxn modelId="{7EBF05E0-4156-4871-8301-7A4BF8E7C9C4}" type="presParOf" srcId="{4323A372-3469-441E-880D-F05CF6B4283D}" destId="{B1C0978D-17F7-41ED-9FA7-6E6B7E07B61F}" srcOrd="2" destOrd="0" presId="urn:microsoft.com/office/officeart/2018/2/layout/IconCircleList"/>
    <dgm:cxn modelId="{48B17D45-43BA-4F30-BC72-0CA52536B428}" type="presParOf" srcId="{4323A372-3469-441E-880D-F05CF6B4283D}" destId="{E9502132-67E6-438F-9FE5-6B190DE796CA}" srcOrd="3" destOrd="0" presId="urn:microsoft.com/office/officeart/2018/2/layout/IconCircleList"/>
    <dgm:cxn modelId="{10DD736D-C0B9-431F-ADE5-577DDFC1E662}" type="presParOf" srcId="{165BF7E0-AD55-453A-967A-03D00429BA08}" destId="{DEE7D889-2437-496A-8E5C-AAF72C0412AB}" srcOrd="9" destOrd="0" presId="urn:microsoft.com/office/officeart/2018/2/layout/IconCircleList"/>
    <dgm:cxn modelId="{4092D53C-B91B-4635-8FD9-7F9E0950EBF1}" type="presParOf" srcId="{165BF7E0-AD55-453A-967A-03D00429BA08}" destId="{9355E4BC-802B-48F6-AFA5-A250DDCAC70F}" srcOrd="10" destOrd="0" presId="urn:microsoft.com/office/officeart/2018/2/layout/IconCircleList"/>
    <dgm:cxn modelId="{51FACFF4-0CCF-4695-9F9A-BDF461C9348B}" type="presParOf" srcId="{9355E4BC-802B-48F6-AFA5-A250DDCAC70F}" destId="{92159AC7-9B47-4AEF-9168-6C5D0792F4E0}" srcOrd="0" destOrd="0" presId="urn:microsoft.com/office/officeart/2018/2/layout/IconCircleList"/>
    <dgm:cxn modelId="{AFC1474F-7219-415A-9259-A25551F4A119}" type="presParOf" srcId="{9355E4BC-802B-48F6-AFA5-A250DDCAC70F}" destId="{40BAE562-83DC-4BF3-9837-AC301C7C9AC2}" srcOrd="1" destOrd="0" presId="urn:microsoft.com/office/officeart/2018/2/layout/IconCircleList"/>
    <dgm:cxn modelId="{B170FD83-EDA5-4AD9-8D6B-C4E380F57050}" type="presParOf" srcId="{9355E4BC-802B-48F6-AFA5-A250DDCAC70F}" destId="{4B834ED3-4EE0-45F6-8876-71B5DE04F10B}" srcOrd="2" destOrd="0" presId="urn:microsoft.com/office/officeart/2018/2/layout/IconCircleList"/>
    <dgm:cxn modelId="{37CBE16C-AD1D-411F-8F24-DFC48F7D51BD}" type="presParOf" srcId="{9355E4BC-802B-48F6-AFA5-A250DDCAC70F}" destId="{F14FE7C7-45CE-4138-ABDB-76ADFB1D6AC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6B393-28E1-4DFF-A20C-96AD1C775801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A113E5-77DA-4D96-AECE-A6C8F0505626}">
      <dgm:prSet/>
      <dgm:spPr/>
      <dgm:t>
        <a:bodyPr/>
        <a:lstStyle/>
        <a:p>
          <a:r>
            <a:rPr lang="en-US" baseline="0"/>
            <a:t>Resilience is amazing</a:t>
          </a:r>
          <a:endParaRPr lang="en-US"/>
        </a:p>
      </dgm:t>
    </dgm:pt>
    <dgm:pt modelId="{8867E502-6F19-4856-B761-FDE972027273}" type="parTrans" cxnId="{FA5A17D0-4F51-4B37-9CFB-D01D4B7EFFB6}">
      <dgm:prSet/>
      <dgm:spPr/>
      <dgm:t>
        <a:bodyPr/>
        <a:lstStyle/>
        <a:p>
          <a:endParaRPr lang="en-US"/>
        </a:p>
      </dgm:t>
    </dgm:pt>
    <dgm:pt modelId="{ED38CAFC-1CBE-4084-A81F-18AA731F9057}" type="sibTrans" cxnId="{FA5A17D0-4F51-4B37-9CFB-D01D4B7EFFB6}">
      <dgm:prSet/>
      <dgm:spPr/>
      <dgm:t>
        <a:bodyPr/>
        <a:lstStyle/>
        <a:p>
          <a:endParaRPr lang="en-US"/>
        </a:p>
      </dgm:t>
    </dgm:pt>
    <dgm:pt modelId="{9239B67F-9629-4E38-BF60-F78B074D21EC}">
      <dgm:prSet/>
      <dgm:spPr/>
      <dgm:t>
        <a:bodyPr/>
        <a:lstStyle/>
        <a:p>
          <a:r>
            <a:rPr lang="en-US" baseline="0"/>
            <a:t>Resilience has limits</a:t>
          </a:r>
          <a:endParaRPr lang="en-US"/>
        </a:p>
      </dgm:t>
    </dgm:pt>
    <dgm:pt modelId="{35D1E4E6-D649-4E1D-9D6C-F9A9E474A7DD}" type="parTrans" cxnId="{2939E706-69BB-4856-AB03-B357B4CDFE0E}">
      <dgm:prSet/>
      <dgm:spPr/>
      <dgm:t>
        <a:bodyPr/>
        <a:lstStyle/>
        <a:p>
          <a:endParaRPr lang="en-US"/>
        </a:p>
      </dgm:t>
    </dgm:pt>
    <dgm:pt modelId="{1A2B3FE2-36C5-4BAC-8A9E-06F0545CA34D}" type="sibTrans" cxnId="{2939E706-69BB-4856-AB03-B357B4CDFE0E}">
      <dgm:prSet/>
      <dgm:spPr/>
      <dgm:t>
        <a:bodyPr/>
        <a:lstStyle/>
        <a:p>
          <a:endParaRPr lang="en-US"/>
        </a:p>
      </dgm:t>
    </dgm:pt>
    <dgm:pt modelId="{EAC78209-8790-4DA3-986D-D1233F034743}">
      <dgm:prSet/>
      <dgm:spPr/>
      <dgm:t>
        <a:bodyPr/>
        <a:lstStyle/>
        <a:p>
          <a:r>
            <a:rPr lang="en-US" baseline="0"/>
            <a:t>We cannot expect our rural communities to heal and recover on resiliency alone</a:t>
          </a:r>
          <a:endParaRPr lang="en-US"/>
        </a:p>
      </dgm:t>
    </dgm:pt>
    <dgm:pt modelId="{F3EDB0D7-BA27-453E-A0D9-E00FA1731854}" type="parTrans" cxnId="{E592CC86-5E0B-44A8-B302-1ABF6FBC9BD9}">
      <dgm:prSet/>
      <dgm:spPr/>
      <dgm:t>
        <a:bodyPr/>
        <a:lstStyle/>
        <a:p>
          <a:endParaRPr lang="en-US"/>
        </a:p>
      </dgm:t>
    </dgm:pt>
    <dgm:pt modelId="{7B08ED15-C5D1-477E-B84F-D885E1F5B38D}" type="sibTrans" cxnId="{E592CC86-5E0B-44A8-B302-1ABF6FBC9BD9}">
      <dgm:prSet/>
      <dgm:spPr/>
      <dgm:t>
        <a:bodyPr/>
        <a:lstStyle/>
        <a:p>
          <a:endParaRPr lang="en-US"/>
        </a:p>
      </dgm:t>
    </dgm:pt>
    <dgm:pt modelId="{3A0BAEA4-F566-4D01-98A6-1FC4B9F1177C}" type="pres">
      <dgm:prSet presAssocID="{4606B393-28E1-4DFF-A20C-96AD1C775801}" presName="outerComposite" presStyleCnt="0">
        <dgm:presLayoutVars>
          <dgm:chMax val="5"/>
          <dgm:dir/>
          <dgm:resizeHandles val="exact"/>
        </dgm:presLayoutVars>
      </dgm:prSet>
      <dgm:spPr/>
    </dgm:pt>
    <dgm:pt modelId="{B5165823-122C-452F-B348-E4C4B9E000B7}" type="pres">
      <dgm:prSet presAssocID="{4606B393-28E1-4DFF-A20C-96AD1C775801}" presName="dummyMaxCanvas" presStyleCnt="0">
        <dgm:presLayoutVars/>
      </dgm:prSet>
      <dgm:spPr/>
    </dgm:pt>
    <dgm:pt modelId="{9BAB7FB5-531A-4AB1-B501-F38BA66DB732}" type="pres">
      <dgm:prSet presAssocID="{4606B393-28E1-4DFF-A20C-96AD1C775801}" presName="ThreeNodes_1" presStyleLbl="node1" presStyleIdx="0" presStyleCnt="3">
        <dgm:presLayoutVars>
          <dgm:bulletEnabled val="1"/>
        </dgm:presLayoutVars>
      </dgm:prSet>
      <dgm:spPr/>
    </dgm:pt>
    <dgm:pt modelId="{55B3633E-5BD3-46E4-BAA5-5B8A0EADD676}" type="pres">
      <dgm:prSet presAssocID="{4606B393-28E1-4DFF-A20C-96AD1C775801}" presName="ThreeNodes_2" presStyleLbl="node1" presStyleIdx="1" presStyleCnt="3">
        <dgm:presLayoutVars>
          <dgm:bulletEnabled val="1"/>
        </dgm:presLayoutVars>
      </dgm:prSet>
      <dgm:spPr/>
    </dgm:pt>
    <dgm:pt modelId="{35C317C8-87C3-4A37-9F36-95DD701D8760}" type="pres">
      <dgm:prSet presAssocID="{4606B393-28E1-4DFF-A20C-96AD1C775801}" presName="ThreeNodes_3" presStyleLbl="node1" presStyleIdx="2" presStyleCnt="3">
        <dgm:presLayoutVars>
          <dgm:bulletEnabled val="1"/>
        </dgm:presLayoutVars>
      </dgm:prSet>
      <dgm:spPr/>
    </dgm:pt>
    <dgm:pt modelId="{12B94465-5A84-4FB0-80D6-7C6C014B11FF}" type="pres">
      <dgm:prSet presAssocID="{4606B393-28E1-4DFF-A20C-96AD1C775801}" presName="ThreeConn_1-2" presStyleLbl="fgAccFollowNode1" presStyleIdx="0" presStyleCnt="2">
        <dgm:presLayoutVars>
          <dgm:bulletEnabled val="1"/>
        </dgm:presLayoutVars>
      </dgm:prSet>
      <dgm:spPr/>
    </dgm:pt>
    <dgm:pt modelId="{27FFB9E5-EF54-4B4A-9B20-83E21F5BB580}" type="pres">
      <dgm:prSet presAssocID="{4606B393-28E1-4DFF-A20C-96AD1C775801}" presName="ThreeConn_2-3" presStyleLbl="fgAccFollowNode1" presStyleIdx="1" presStyleCnt="2">
        <dgm:presLayoutVars>
          <dgm:bulletEnabled val="1"/>
        </dgm:presLayoutVars>
      </dgm:prSet>
      <dgm:spPr/>
    </dgm:pt>
    <dgm:pt modelId="{003BED99-F6D1-453D-BB9E-903126810510}" type="pres">
      <dgm:prSet presAssocID="{4606B393-28E1-4DFF-A20C-96AD1C775801}" presName="ThreeNodes_1_text" presStyleLbl="node1" presStyleIdx="2" presStyleCnt="3">
        <dgm:presLayoutVars>
          <dgm:bulletEnabled val="1"/>
        </dgm:presLayoutVars>
      </dgm:prSet>
      <dgm:spPr/>
    </dgm:pt>
    <dgm:pt modelId="{92C3C291-7AFB-47D2-A8C3-690BFBF77285}" type="pres">
      <dgm:prSet presAssocID="{4606B393-28E1-4DFF-A20C-96AD1C775801}" presName="ThreeNodes_2_text" presStyleLbl="node1" presStyleIdx="2" presStyleCnt="3">
        <dgm:presLayoutVars>
          <dgm:bulletEnabled val="1"/>
        </dgm:presLayoutVars>
      </dgm:prSet>
      <dgm:spPr/>
    </dgm:pt>
    <dgm:pt modelId="{304F0B1E-65D0-4EB2-BDE8-D9483EFACC6D}" type="pres">
      <dgm:prSet presAssocID="{4606B393-28E1-4DFF-A20C-96AD1C77580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939E706-69BB-4856-AB03-B357B4CDFE0E}" srcId="{4606B393-28E1-4DFF-A20C-96AD1C775801}" destId="{9239B67F-9629-4E38-BF60-F78B074D21EC}" srcOrd="1" destOrd="0" parTransId="{35D1E4E6-D649-4E1D-9D6C-F9A9E474A7DD}" sibTransId="{1A2B3FE2-36C5-4BAC-8A9E-06F0545CA34D}"/>
    <dgm:cxn modelId="{ED73910C-C7CF-4F42-8DF4-14C6E0FD9FC6}" type="presOf" srcId="{4606B393-28E1-4DFF-A20C-96AD1C775801}" destId="{3A0BAEA4-F566-4D01-98A6-1FC4B9F1177C}" srcOrd="0" destOrd="0" presId="urn:microsoft.com/office/officeart/2005/8/layout/vProcess5"/>
    <dgm:cxn modelId="{7A97CD20-0D2E-4CFD-AEFD-2426B99787AF}" type="presOf" srcId="{1A2B3FE2-36C5-4BAC-8A9E-06F0545CA34D}" destId="{27FFB9E5-EF54-4B4A-9B20-83E21F5BB580}" srcOrd="0" destOrd="0" presId="urn:microsoft.com/office/officeart/2005/8/layout/vProcess5"/>
    <dgm:cxn modelId="{0CDF515E-05CE-41D7-AE0F-7667EC157D63}" type="presOf" srcId="{ED38CAFC-1CBE-4084-A81F-18AA731F9057}" destId="{12B94465-5A84-4FB0-80D6-7C6C014B11FF}" srcOrd="0" destOrd="0" presId="urn:microsoft.com/office/officeart/2005/8/layout/vProcess5"/>
    <dgm:cxn modelId="{E6092867-72B3-4729-808D-592CFCD97AD4}" type="presOf" srcId="{EAC78209-8790-4DA3-986D-D1233F034743}" destId="{35C317C8-87C3-4A37-9F36-95DD701D8760}" srcOrd="0" destOrd="0" presId="urn:microsoft.com/office/officeart/2005/8/layout/vProcess5"/>
    <dgm:cxn modelId="{28DB5447-668E-4566-9847-52AC46E4374A}" type="presOf" srcId="{5AA113E5-77DA-4D96-AECE-A6C8F0505626}" destId="{003BED99-F6D1-453D-BB9E-903126810510}" srcOrd="1" destOrd="0" presId="urn:microsoft.com/office/officeart/2005/8/layout/vProcess5"/>
    <dgm:cxn modelId="{7353116D-8791-4F9A-BC50-A7C093AC956F}" type="presOf" srcId="{9239B67F-9629-4E38-BF60-F78B074D21EC}" destId="{55B3633E-5BD3-46E4-BAA5-5B8A0EADD676}" srcOrd="0" destOrd="0" presId="urn:microsoft.com/office/officeart/2005/8/layout/vProcess5"/>
    <dgm:cxn modelId="{E592CC86-5E0B-44A8-B302-1ABF6FBC9BD9}" srcId="{4606B393-28E1-4DFF-A20C-96AD1C775801}" destId="{EAC78209-8790-4DA3-986D-D1233F034743}" srcOrd="2" destOrd="0" parTransId="{F3EDB0D7-BA27-453E-A0D9-E00FA1731854}" sibTransId="{7B08ED15-C5D1-477E-B84F-D885E1F5B38D}"/>
    <dgm:cxn modelId="{0542C5A9-139F-4308-9277-264E9B227E63}" type="presOf" srcId="{9239B67F-9629-4E38-BF60-F78B074D21EC}" destId="{92C3C291-7AFB-47D2-A8C3-690BFBF77285}" srcOrd="1" destOrd="0" presId="urn:microsoft.com/office/officeart/2005/8/layout/vProcess5"/>
    <dgm:cxn modelId="{3520E9A9-C3FD-49BC-B36D-D939DE2BA9A5}" type="presOf" srcId="{5AA113E5-77DA-4D96-AECE-A6C8F0505626}" destId="{9BAB7FB5-531A-4AB1-B501-F38BA66DB732}" srcOrd="0" destOrd="0" presId="urn:microsoft.com/office/officeart/2005/8/layout/vProcess5"/>
    <dgm:cxn modelId="{13F533C6-1925-401A-B39D-7C2C3673BF8A}" type="presOf" srcId="{EAC78209-8790-4DA3-986D-D1233F034743}" destId="{304F0B1E-65D0-4EB2-BDE8-D9483EFACC6D}" srcOrd="1" destOrd="0" presId="urn:microsoft.com/office/officeart/2005/8/layout/vProcess5"/>
    <dgm:cxn modelId="{FA5A17D0-4F51-4B37-9CFB-D01D4B7EFFB6}" srcId="{4606B393-28E1-4DFF-A20C-96AD1C775801}" destId="{5AA113E5-77DA-4D96-AECE-A6C8F0505626}" srcOrd="0" destOrd="0" parTransId="{8867E502-6F19-4856-B761-FDE972027273}" sibTransId="{ED38CAFC-1CBE-4084-A81F-18AA731F9057}"/>
    <dgm:cxn modelId="{0A275636-D287-4B67-992B-9A7190DA2A60}" type="presParOf" srcId="{3A0BAEA4-F566-4D01-98A6-1FC4B9F1177C}" destId="{B5165823-122C-452F-B348-E4C4B9E000B7}" srcOrd="0" destOrd="0" presId="urn:microsoft.com/office/officeart/2005/8/layout/vProcess5"/>
    <dgm:cxn modelId="{AA3FD0A6-16A2-413D-83D2-53E76F27A65B}" type="presParOf" srcId="{3A0BAEA4-F566-4D01-98A6-1FC4B9F1177C}" destId="{9BAB7FB5-531A-4AB1-B501-F38BA66DB732}" srcOrd="1" destOrd="0" presId="urn:microsoft.com/office/officeart/2005/8/layout/vProcess5"/>
    <dgm:cxn modelId="{D83AF651-833C-4062-8581-B926D4950030}" type="presParOf" srcId="{3A0BAEA4-F566-4D01-98A6-1FC4B9F1177C}" destId="{55B3633E-5BD3-46E4-BAA5-5B8A0EADD676}" srcOrd="2" destOrd="0" presId="urn:microsoft.com/office/officeart/2005/8/layout/vProcess5"/>
    <dgm:cxn modelId="{D4489EDE-0B1B-49FB-9AB3-FB9EF1669119}" type="presParOf" srcId="{3A0BAEA4-F566-4D01-98A6-1FC4B9F1177C}" destId="{35C317C8-87C3-4A37-9F36-95DD701D8760}" srcOrd="3" destOrd="0" presId="urn:microsoft.com/office/officeart/2005/8/layout/vProcess5"/>
    <dgm:cxn modelId="{B544F23D-68F5-413C-ABB6-84CE7773F30E}" type="presParOf" srcId="{3A0BAEA4-F566-4D01-98A6-1FC4B9F1177C}" destId="{12B94465-5A84-4FB0-80D6-7C6C014B11FF}" srcOrd="4" destOrd="0" presId="urn:microsoft.com/office/officeart/2005/8/layout/vProcess5"/>
    <dgm:cxn modelId="{5E45F8CC-90B0-4977-B344-1E8A00D643BB}" type="presParOf" srcId="{3A0BAEA4-F566-4D01-98A6-1FC4B9F1177C}" destId="{27FFB9E5-EF54-4B4A-9B20-83E21F5BB580}" srcOrd="5" destOrd="0" presId="urn:microsoft.com/office/officeart/2005/8/layout/vProcess5"/>
    <dgm:cxn modelId="{07778220-8DF1-4337-8FAF-9FF0C13A09C7}" type="presParOf" srcId="{3A0BAEA4-F566-4D01-98A6-1FC4B9F1177C}" destId="{003BED99-F6D1-453D-BB9E-903126810510}" srcOrd="6" destOrd="0" presId="urn:microsoft.com/office/officeart/2005/8/layout/vProcess5"/>
    <dgm:cxn modelId="{E1D920DA-9D23-4E66-8B40-6113EA9DCA35}" type="presParOf" srcId="{3A0BAEA4-F566-4D01-98A6-1FC4B9F1177C}" destId="{92C3C291-7AFB-47D2-A8C3-690BFBF77285}" srcOrd="7" destOrd="0" presId="urn:microsoft.com/office/officeart/2005/8/layout/vProcess5"/>
    <dgm:cxn modelId="{9A7CCAF1-D6CD-4C2C-BB8A-CEA25F3BBE57}" type="presParOf" srcId="{3A0BAEA4-F566-4D01-98A6-1FC4B9F1177C}" destId="{304F0B1E-65D0-4EB2-BDE8-D9483EFACC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2F3BFA-34CB-456B-86AD-912B9E362BC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3353415-E007-4C9F-8972-269766C1E8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Stabilization of a larger rural healthcare workforce</a:t>
          </a:r>
          <a:endParaRPr lang="en-US"/>
        </a:p>
      </dgm:t>
    </dgm:pt>
    <dgm:pt modelId="{504F5348-5057-4F03-B9A0-B187A560F484}" type="parTrans" cxnId="{C4292136-C4EF-4CDA-8E0F-D4CAF384646B}">
      <dgm:prSet/>
      <dgm:spPr/>
      <dgm:t>
        <a:bodyPr/>
        <a:lstStyle/>
        <a:p>
          <a:endParaRPr lang="en-US"/>
        </a:p>
      </dgm:t>
    </dgm:pt>
    <dgm:pt modelId="{2C314281-815E-4E65-A8D7-E60344398221}" type="sibTrans" cxnId="{C4292136-C4EF-4CDA-8E0F-D4CAF38464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84231E-662F-4B88-B4E6-699E27DE760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aseline="0"/>
            <a:t>The development of cross-discipline coalitions</a:t>
          </a:r>
          <a:r>
            <a:rPr lang="en-US">
              <a:latin typeface="Century Schoolbook" panose="02040604050505020304"/>
            </a:rPr>
            <a:t> and partnerships</a:t>
          </a:r>
          <a:endParaRPr lang="en-US"/>
        </a:p>
      </dgm:t>
    </dgm:pt>
    <dgm:pt modelId="{470B1954-5962-4158-9796-B10FD044E125}" type="parTrans" cxnId="{09EC1F96-0B90-4747-9211-39A5B84737CB}">
      <dgm:prSet/>
      <dgm:spPr/>
      <dgm:t>
        <a:bodyPr/>
        <a:lstStyle/>
        <a:p>
          <a:endParaRPr lang="en-US"/>
        </a:p>
      </dgm:t>
    </dgm:pt>
    <dgm:pt modelId="{7405EBF4-B2D1-4E15-863F-C398023B04B0}" type="sibTrans" cxnId="{09EC1F96-0B90-4747-9211-39A5B84737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97EC85-B1AE-452B-900D-430E5DC38F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Reduced staff isolation and burn out</a:t>
          </a:r>
          <a:endParaRPr lang="en-US"/>
        </a:p>
      </dgm:t>
    </dgm:pt>
    <dgm:pt modelId="{F1D27503-E4FD-480C-9EA4-5A8B760D529A}" type="parTrans" cxnId="{658FF210-CE87-4C93-8385-B2841F5A5EAB}">
      <dgm:prSet/>
      <dgm:spPr/>
      <dgm:t>
        <a:bodyPr/>
        <a:lstStyle/>
        <a:p>
          <a:endParaRPr lang="en-US"/>
        </a:p>
      </dgm:t>
    </dgm:pt>
    <dgm:pt modelId="{94AF1F11-FDEB-454D-8116-BD29393B3BED}" type="sibTrans" cxnId="{658FF210-CE87-4C93-8385-B2841F5A5E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5BC049-4AD2-4C8A-98FD-B5FF36BCC6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More accessible funding including coding and grant assistance</a:t>
          </a:r>
          <a:endParaRPr lang="en-US" dirty="0"/>
        </a:p>
      </dgm:t>
    </dgm:pt>
    <dgm:pt modelId="{5A52FDE2-3C64-4D20-8CE9-E6B3AAEAEAB1}" type="parTrans" cxnId="{4004AA11-E461-4BF9-871D-CCE176C23FE2}">
      <dgm:prSet/>
      <dgm:spPr/>
      <dgm:t>
        <a:bodyPr/>
        <a:lstStyle/>
        <a:p>
          <a:endParaRPr lang="en-US"/>
        </a:p>
      </dgm:t>
    </dgm:pt>
    <dgm:pt modelId="{F85D1768-CA35-4B84-8162-531614E58173}" type="sibTrans" cxnId="{4004AA11-E461-4BF9-871D-CCE176C23F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28CA2D1-745C-41C9-88BB-4D3635C371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Enhanced outreach activities</a:t>
          </a:r>
          <a:endParaRPr lang="en-US"/>
        </a:p>
      </dgm:t>
    </dgm:pt>
    <dgm:pt modelId="{3FFBF3B3-5064-4658-B3A6-988D7633491D}" type="parTrans" cxnId="{3E76032D-C9D1-4333-AB85-19A2E75AE3BD}">
      <dgm:prSet/>
      <dgm:spPr/>
      <dgm:t>
        <a:bodyPr/>
        <a:lstStyle/>
        <a:p>
          <a:endParaRPr lang="en-US"/>
        </a:p>
      </dgm:t>
    </dgm:pt>
    <dgm:pt modelId="{F31AB72F-1D93-486E-AAED-4CF91B312ABF}" type="sibTrans" cxnId="{3E76032D-C9D1-4333-AB85-19A2E75AE3B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24B4B7-1F63-4CF8-BD5B-E24F23EDC7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Support of existing programs</a:t>
          </a:r>
          <a:endParaRPr lang="en-US"/>
        </a:p>
      </dgm:t>
    </dgm:pt>
    <dgm:pt modelId="{AAB39B50-8A57-4D3F-A980-A0B678EAE4C4}" type="parTrans" cxnId="{5431D042-EE42-4099-B07B-F66BFB5A374C}">
      <dgm:prSet/>
      <dgm:spPr/>
      <dgm:t>
        <a:bodyPr/>
        <a:lstStyle/>
        <a:p>
          <a:endParaRPr lang="en-US"/>
        </a:p>
      </dgm:t>
    </dgm:pt>
    <dgm:pt modelId="{24D7F0B5-9D5A-4CD3-A51C-B8517E690CAA}" type="sibTrans" cxnId="{5431D042-EE42-4099-B07B-F66BFB5A374C}">
      <dgm:prSet/>
      <dgm:spPr/>
      <dgm:t>
        <a:bodyPr/>
        <a:lstStyle/>
        <a:p>
          <a:endParaRPr lang="en-US"/>
        </a:p>
      </dgm:t>
    </dgm:pt>
    <dgm:pt modelId="{FDB3A93B-D886-478B-BE9D-8210D96DAEAD}" type="pres">
      <dgm:prSet presAssocID="{992F3BFA-34CB-456B-86AD-912B9E362BC5}" presName="root" presStyleCnt="0">
        <dgm:presLayoutVars>
          <dgm:dir/>
          <dgm:resizeHandles val="exact"/>
        </dgm:presLayoutVars>
      </dgm:prSet>
      <dgm:spPr/>
    </dgm:pt>
    <dgm:pt modelId="{165BF7E0-AD55-453A-967A-03D00429BA08}" type="pres">
      <dgm:prSet presAssocID="{992F3BFA-34CB-456B-86AD-912B9E362BC5}" presName="container" presStyleCnt="0">
        <dgm:presLayoutVars>
          <dgm:dir/>
          <dgm:resizeHandles val="exact"/>
        </dgm:presLayoutVars>
      </dgm:prSet>
      <dgm:spPr/>
    </dgm:pt>
    <dgm:pt modelId="{2B4EB911-5B39-4D04-8F87-63831CC4B304}" type="pres">
      <dgm:prSet presAssocID="{C3353415-E007-4C9F-8972-269766C1E82C}" presName="compNode" presStyleCnt="0"/>
      <dgm:spPr/>
    </dgm:pt>
    <dgm:pt modelId="{AB862A53-F81B-41CE-87C3-71CF7C9E0537}" type="pres">
      <dgm:prSet presAssocID="{C3353415-E007-4C9F-8972-269766C1E82C}" presName="iconBgRect" presStyleLbl="bgShp" presStyleIdx="0" presStyleCnt="6"/>
      <dgm:spPr/>
    </dgm:pt>
    <dgm:pt modelId="{5911F512-BF19-4421-9605-AD51FC0A366B}" type="pres">
      <dgm:prSet presAssocID="{C3353415-E007-4C9F-8972-269766C1E82C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C4EEE0E2-0A3B-4871-B59E-9ECD69A21820}" type="pres">
      <dgm:prSet presAssocID="{C3353415-E007-4C9F-8972-269766C1E82C}" presName="spaceRect" presStyleCnt="0"/>
      <dgm:spPr/>
    </dgm:pt>
    <dgm:pt modelId="{25945A62-9775-49B2-A858-D133233EE271}" type="pres">
      <dgm:prSet presAssocID="{C3353415-E007-4C9F-8972-269766C1E82C}" presName="textRect" presStyleLbl="revTx" presStyleIdx="0" presStyleCnt="6">
        <dgm:presLayoutVars>
          <dgm:chMax val="1"/>
          <dgm:chPref val="1"/>
        </dgm:presLayoutVars>
      </dgm:prSet>
      <dgm:spPr/>
    </dgm:pt>
    <dgm:pt modelId="{DC075A9F-9F6A-4DCF-8AFB-DE8B395E701B}" type="pres">
      <dgm:prSet presAssocID="{2C314281-815E-4E65-A8D7-E60344398221}" presName="sibTrans" presStyleLbl="sibTrans2D1" presStyleIdx="0" presStyleCnt="0"/>
      <dgm:spPr/>
    </dgm:pt>
    <dgm:pt modelId="{4D224CD9-40A4-42F6-B682-A6B1CF88AA3D}" type="pres">
      <dgm:prSet presAssocID="{0E84231E-662F-4B88-B4E6-699E27DE7605}" presName="compNode" presStyleCnt="0"/>
      <dgm:spPr/>
    </dgm:pt>
    <dgm:pt modelId="{7D64E156-EECB-4FCF-A0E5-BC55126C8E7B}" type="pres">
      <dgm:prSet presAssocID="{0E84231E-662F-4B88-B4E6-699E27DE7605}" presName="iconBgRect" presStyleLbl="bgShp" presStyleIdx="1" presStyleCnt="6"/>
      <dgm:spPr/>
    </dgm:pt>
    <dgm:pt modelId="{6A1415A4-D35A-49B4-B6D6-FE4A3D58146B}" type="pres">
      <dgm:prSet presAssocID="{0E84231E-662F-4B88-B4E6-699E27DE7605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3E80F1E-CB6A-44F5-8523-8A03394B42A8}" type="pres">
      <dgm:prSet presAssocID="{0E84231E-662F-4B88-B4E6-699E27DE7605}" presName="spaceRect" presStyleCnt="0"/>
      <dgm:spPr/>
    </dgm:pt>
    <dgm:pt modelId="{526F420F-6619-4A47-BEF3-5F6F4D7B66B5}" type="pres">
      <dgm:prSet presAssocID="{0E84231E-662F-4B88-B4E6-699E27DE7605}" presName="textRect" presStyleLbl="revTx" presStyleIdx="1" presStyleCnt="6">
        <dgm:presLayoutVars>
          <dgm:chMax val="1"/>
          <dgm:chPref val="1"/>
        </dgm:presLayoutVars>
      </dgm:prSet>
      <dgm:spPr/>
    </dgm:pt>
    <dgm:pt modelId="{92C08CB9-58F3-4B7A-85CF-31B953A1CC92}" type="pres">
      <dgm:prSet presAssocID="{7405EBF4-B2D1-4E15-863F-C398023B04B0}" presName="sibTrans" presStyleLbl="sibTrans2D1" presStyleIdx="0" presStyleCnt="0"/>
      <dgm:spPr/>
    </dgm:pt>
    <dgm:pt modelId="{2F1DD974-27EC-4E59-8F43-E582C314C9AB}" type="pres">
      <dgm:prSet presAssocID="{C697EC85-B1AE-452B-900D-430E5DC38F98}" presName="compNode" presStyleCnt="0"/>
      <dgm:spPr/>
    </dgm:pt>
    <dgm:pt modelId="{DC9F4C3E-DDBF-4BA5-9FF8-110753FD3A69}" type="pres">
      <dgm:prSet presAssocID="{C697EC85-B1AE-452B-900D-430E5DC38F98}" presName="iconBgRect" presStyleLbl="bgShp" presStyleIdx="2" presStyleCnt="6"/>
      <dgm:spPr/>
    </dgm:pt>
    <dgm:pt modelId="{9D25AAFC-2EBB-4DB7-9C40-1BDB5893DC39}" type="pres">
      <dgm:prSet presAssocID="{C697EC85-B1AE-452B-900D-430E5DC38F98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B07489B-0D0C-4060-AB7A-4FD769E2CD0D}" type="pres">
      <dgm:prSet presAssocID="{C697EC85-B1AE-452B-900D-430E5DC38F98}" presName="spaceRect" presStyleCnt="0"/>
      <dgm:spPr/>
    </dgm:pt>
    <dgm:pt modelId="{2ACE5546-2959-4C03-9DDE-6DE7209AC1AD}" type="pres">
      <dgm:prSet presAssocID="{C697EC85-B1AE-452B-900D-430E5DC38F98}" presName="textRect" presStyleLbl="revTx" presStyleIdx="2" presStyleCnt="6">
        <dgm:presLayoutVars>
          <dgm:chMax val="1"/>
          <dgm:chPref val="1"/>
        </dgm:presLayoutVars>
      </dgm:prSet>
      <dgm:spPr/>
    </dgm:pt>
    <dgm:pt modelId="{D4E624AB-74E9-4028-A6BD-E0EEE12D72EF}" type="pres">
      <dgm:prSet presAssocID="{94AF1F11-FDEB-454D-8116-BD29393B3BED}" presName="sibTrans" presStyleLbl="sibTrans2D1" presStyleIdx="0" presStyleCnt="0"/>
      <dgm:spPr/>
    </dgm:pt>
    <dgm:pt modelId="{813073E7-9423-4440-B47A-59C9D077B459}" type="pres">
      <dgm:prSet presAssocID="{B15BC049-4AD2-4C8A-98FD-B5FF36BCC617}" presName="compNode" presStyleCnt="0"/>
      <dgm:spPr/>
    </dgm:pt>
    <dgm:pt modelId="{C6E7A3C3-1EEE-4CC6-96C7-DD8424A3B61C}" type="pres">
      <dgm:prSet presAssocID="{B15BC049-4AD2-4C8A-98FD-B5FF36BCC617}" presName="iconBgRect" presStyleLbl="bgShp" presStyleIdx="3" presStyleCnt="6"/>
      <dgm:spPr/>
    </dgm:pt>
    <dgm:pt modelId="{1DD3FEFD-FE08-4BFF-B3CF-9461E1F07B59}" type="pres">
      <dgm:prSet presAssocID="{B15BC049-4AD2-4C8A-98FD-B5FF36BCC617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3E96D65-3E09-4E8B-B05C-8C5C65C30D4D}" type="pres">
      <dgm:prSet presAssocID="{B15BC049-4AD2-4C8A-98FD-B5FF36BCC617}" presName="spaceRect" presStyleCnt="0"/>
      <dgm:spPr/>
    </dgm:pt>
    <dgm:pt modelId="{5A6F561F-48FE-4378-9F66-14539318855D}" type="pres">
      <dgm:prSet presAssocID="{B15BC049-4AD2-4C8A-98FD-B5FF36BCC617}" presName="textRect" presStyleLbl="revTx" presStyleIdx="3" presStyleCnt="6">
        <dgm:presLayoutVars>
          <dgm:chMax val="1"/>
          <dgm:chPref val="1"/>
        </dgm:presLayoutVars>
      </dgm:prSet>
      <dgm:spPr/>
    </dgm:pt>
    <dgm:pt modelId="{CB869028-AA99-4C76-A6F6-2BBE4671D6A3}" type="pres">
      <dgm:prSet presAssocID="{F85D1768-CA35-4B84-8162-531614E58173}" presName="sibTrans" presStyleLbl="sibTrans2D1" presStyleIdx="0" presStyleCnt="0"/>
      <dgm:spPr/>
    </dgm:pt>
    <dgm:pt modelId="{4323A372-3469-441E-880D-F05CF6B4283D}" type="pres">
      <dgm:prSet presAssocID="{828CA2D1-745C-41C9-88BB-4D3635C3712D}" presName="compNode" presStyleCnt="0"/>
      <dgm:spPr/>
    </dgm:pt>
    <dgm:pt modelId="{05978F2B-34E1-43FF-965F-F5929B4A5EE5}" type="pres">
      <dgm:prSet presAssocID="{828CA2D1-745C-41C9-88BB-4D3635C3712D}" presName="iconBgRect" presStyleLbl="bgShp" presStyleIdx="4" presStyleCnt="6"/>
      <dgm:spPr/>
    </dgm:pt>
    <dgm:pt modelId="{ACCC524F-1CA8-41AC-8B90-4C9E5CD44E62}" type="pres">
      <dgm:prSet presAssocID="{828CA2D1-745C-41C9-88BB-4D3635C3712D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B1C0978D-17F7-41ED-9FA7-6E6B7E07B61F}" type="pres">
      <dgm:prSet presAssocID="{828CA2D1-745C-41C9-88BB-4D3635C3712D}" presName="spaceRect" presStyleCnt="0"/>
      <dgm:spPr/>
    </dgm:pt>
    <dgm:pt modelId="{E9502132-67E6-438F-9FE5-6B190DE796CA}" type="pres">
      <dgm:prSet presAssocID="{828CA2D1-745C-41C9-88BB-4D3635C3712D}" presName="textRect" presStyleLbl="revTx" presStyleIdx="4" presStyleCnt="6">
        <dgm:presLayoutVars>
          <dgm:chMax val="1"/>
          <dgm:chPref val="1"/>
        </dgm:presLayoutVars>
      </dgm:prSet>
      <dgm:spPr/>
    </dgm:pt>
    <dgm:pt modelId="{DEE7D889-2437-496A-8E5C-AAF72C0412AB}" type="pres">
      <dgm:prSet presAssocID="{F31AB72F-1D93-486E-AAED-4CF91B312ABF}" presName="sibTrans" presStyleLbl="sibTrans2D1" presStyleIdx="0" presStyleCnt="0"/>
      <dgm:spPr/>
    </dgm:pt>
    <dgm:pt modelId="{9355E4BC-802B-48F6-AFA5-A250DDCAC70F}" type="pres">
      <dgm:prSet presAssocID="{1F24B4B7-1F63-4CF8-BD5B-E24F23EDC7C9}" presName="compNode" presStyleCnt="0"/>
      <dgm:spPr/>
    </dgm:pt>
    <dgm:pt modelId="{92159AC7-9B47-4AEF-9168-6C5D0792F4E0}" type="pres">
      <dgm:prSet presAssocID="{1F24B4B7-1F63-4CF8-BD5B-E24F23EDC7C9}" presName="iconBgRect" presStyleLbl="bgShp" presStyleIdx="5" presStyleCnt="6"/>
      <dgm:spPr/>
    </dgm:pt>
    <dgm:pt modelId="{40BAE562-83DC-4BF3-9837-AC301C7C9AC2}" type="pres">
      <dgm:prSet presAssocID="{1F24B4B7-1F63-4CF8-BD5B-E24F23EDC7C9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B834ED3-4EE0-45F6-8876-71B5DE04F10B}" type="pres">
      <dgm:prSet presAssocID="{1F24B4B7-1F63-4CF8-BD5B-E24F23EDC7C9}" presName="spaceRect" presStyleCnt="0"/>
      <dgm:spPr/>
    </dgm:pt>
    <dgm:pt modelId="{F14FE7C7-45CE-4138-ABDB-76ADFB1D6AC5}" type="pres">
      <dgm:prSet presAssocID="{1F24B4B7-1F63-4CF8-BD5B-E24F23EDC7C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58FF210-CE87-4C93-8385-B2841F5A5EAB}" srcId="{992F3BFA-34CB-456B-86AD-912B9E362BC5}" destId="{C697EC85-B1AE-452B-900D-430E5DC38F98}" srcOrd="2" destOrd="0" parTransId="{F1D27503-E4FD-480C-9EA4-5A8B760D529A}" sibTransId="{94AF1F11-FDEB-454D-8116-BD29393B3BED}"/>
    <dgm:cxn modelId="{4004AA11-E461-4BF9-871D-CCE176C23FE2}" srcId="{992F3BFA-34CB-456B-86AD-912B9E362BC5}" destId="{B15BC049-4AD2-4C8A-98FD-B5FF36BCC617}" srcOrd="3" destOrd="0" parTransId="{5A52FDE2-3C64-4D20-8CE9-E6B3AAEAEAB1}" sibTransId="{F85D1768-CA35-4B84-8162-531614E58173}"/>
    <dgm:cxn modelId="{F4CD0A27-48EB-47E9-BFAA-C7914C0B18BE}" type="presOf" srcId="{7405EBF4-B2D1-4E15-863F-C398023B04B0}" destId="{92C08CB9-58F3-4B7A-85CF-31B953A1CC92}" srcOrd="0" destOrd="0" presId="urn:microsoft.com/office/officeart/2018/2/layout/IconCircleList"/>
    <dgm:cxn modelId="{3E76032D-C9D1-4333-AB85-19A2E75AE3BD}" srcId="{992F3BFA-34CB-456B-86AD-912B9E362BC5}" destId="{828CA2D1-745C-41C9-88BB-4D3635C3712D}" srcOrd="4" destOrd="0" parTransId="{3FFBF3B3-5064-4658-B3A6-988D7633491D}" sibTransId="{F31AB72F-1D93-486E-AAED-4CF91B312ABF}"/>
    <dgm:cxn modelId="{80B15C30-6EC9-4C8D-9FC7-C471D0202969}" type="presOf" srcId="{F31AB72F-1D93-486E-AAED-4CF91B312ABF}" destId="{DEE7D889-2437-496A-8E5C-AAF72C0412AB}" srcOrd="0" destOrd="0" presId="urn:microsoft.com/office/officeart/2018/2/layout/IconCircleList"/>
    <dgm:cxn modelId="{C4292136-C4EF-4CDA-8E0F-D4CAF384646B}" srcId="{992F3BFA-34CB-456B-86AD-912B9E362BC5}" destId="{C3353415-E007-4C9F-8972-269766C1E82C}" srcOrd="0" destOrd="0" parTransId="{504F5348-5057-4F03-B9A0-B187A560F484}" sibTransId="{2C314281-815E-4E65-A8D7-E60344398221}"/>
    <dgm:cxn modelId="{5888453D-942D-4536-999D-0898F319B958}" type="presOf" srcId="{C3353415-E007-4C9F-8972-269766C1E82C}" destId="{25945A62-9775-49B2-A858-D133233EE271}" srcOrd="0" destOrd="0" presId="urn:microsoft.com/office/officeart/2018/2/layout/IconCircleList"/>
    <dgm:cxn modelId="{5431D042-EE42-4099-B07B-F66BFB5A374C}" srcId="{992F3BFA-34CB-456B-86AD-912B9E362BC5}" destId="{1F24B4B7-1F63-4CF8-BD5B-E24F23EDC7C9}" srcOrd="5" destOrd="0" parTransId="{AAB39B50-8A57-4D3F-A980-A0B678EAE4C4}" sibTransId="{24D7F0B5-9D5A-4CD3-A51C-B8517E690CAA}"/>
    <dgm:cxn modelId="{36CD0643-BAC9-4FA4-9F83-A672B7219433}" type="presOf" srcId="{1F24B4B7-1F63-4CF8-BD5B-E24F23EDC7C9}" destId="{F14FE7C7-45CE-4138-ABDB-76ADFB1D6AC5}" srcOrd="0" destOrd="0" presId="urn:microsoft.com/office/officeart/2018/2/layout/IconCircleList"/>
    <dgm:cxn modelId="{2F1E198C-3EA5-42AD-BF95-0A21EA58AC17}" type="presOf" srcId="{992F3BFA-34CB-456B-86AD-912B9E362BC5}" destId="{FDB3A93B-D886-478B-BE9D-8210D96DAEAD}" srcOrd="0" destOrd="0" presId="urn:microsoft.com/office/officeart/2018/2/layout/IconCircleList"/>
    <dgm:cxn modelId="{A746C592-02E9-4109-870F-B1BE7F7E49E2}" type="presOf" srcId="{94AF1F11-FDEB-454D-8116-BD29393B3BED}" destId="{D4E624AB-74E9-4028-A6BD-E0EEE12D72EF}" srcOrd="0" destOrd="0" presId="urn:microsoft.com/office/officeart/2018/2/layout/IconCircleList"/>
    <dgm:cxn modelId="{09EC1F96-0B90-4747-9211-39A5B84737CB}" srcId="{992F3BFA-34CB-456B-86AD-912B9E362BC5}" destId="{0E84231E-662F-4B88-B4E6-699E27DE7605}" srcOrd="1" destOrd="0" parTransId="{470B1954-5962-4158-9796-B10FD044E125}" sibTransId="{7405EBF4-B2D1-4E15-863F-C398023B04B0}"/>
    <dgm:cxn modelId="{7B8C2798-420D-49F2-B21F-B1614C353616}" type="presOf" srcId="{0E84231E-662F-4B88-B4E6-699E27DE7605}" destId="{526F420F-6619-4A47-BEF3-5F6F4D7B66B5}" srcOrd="0" destOrd="0" presId="urn:microsoft.com/office/officeart/2018/2/layout/IconCircleList"/>
    <dgm:cxn modelId="{3098D0AF-9FCA-4197-81CA-F810353C9280}" type="presOf" srcId="{2C314281-815E-4E65-A8D7-E60344398221}" destId="{DC075A9F-9F6A-4DCF-8AFB-DE8B395E701B}" srcOrd="0" destOrd="0" presId="urn:microsoft.com/office/officeart/2018/2/layout/IconCircleList"/>
    <dgm:cxn modelId="{BA312FBF-CD1D-4633-A3B9-EB53516E8E26}" type="presOf" srcId="{C697EC85-B1AE-452B-900D-430E5DC38F98}" destId="{2ACE5546-2959-4C03-9DDE-6DE7209AC1AD}" srcOrd="0" destOrd="0" presId="urn:microsoft.com/office/officeart/2018/2/layout/IconCircleList"/>
    <dgm:cxn modelId="{74AC6DC0-8991-498F-BC66-F3704C77BA8B}" type="presOf" srcId="{B15BC049-4AD2-4C8A-98FD-B5FF36BCC617}" destId="{5A6F561F-48FE-4378-9F66-14539318855D}" srcOrd="0" destOrd="0" presId="urn:microsoft.com/office/officeart/2018/2/layout/IconCircleList"/>
    <dgm:cxn modelId="{4BFB4AC6-934E-462E-9815-9C1D07F1FB5E}" type="presOf" srcId="{828CA2D1-745C-41C9-88BB-4D3635C3712D}" destId="{E9502132-67E6-438F-9FE5-6B190DE796CA}" srcOrd="0" destOrd="0" presId="urn:microsoft.com/office/officeart/2018/2/layout/IconCircleList"/>
    <dgm:cxn modelId="{9FD638E5-9D7D-40D6-BC25-C7E65B3A5047}" type="presOf" srcId="{F85D1768-CA35-4B84-8162-531614E58173}" destId="{CB869028-AA99-4C76-A6F6-2BBE4671D6A3}" srcOrd="0" destOrd="0" presId="urn:microsoft.com/office/officeart/2018/2/layout/IconCircleList"/>
    <dgm:cxn modelId="{EC575A1C-D4C8-45DF-B40E-67B5CE6623EE}" type="presParOf" srcId="{FDB3A93B-D886-478B-BE9D-8210D96DAEAD}" destId="{165BF7E0-AD55-453A-967A-03D00429BA08}" srcOrd="0" destOrd="0" presId="urn:microsoft.com/office/officeart/2018/2/layout/IconCircleList"/>
    <dgm:cxn modelId="{08EC9C3E-F431-4336-A02E-4D5A8E707F22}" type="presParOf" srcId="{165BF7E0-AD55-453A-967A-03D00429BA08}" destId="{2B4EB911-5B39-4D04-8F87-63831CC4B304}" srcOrd="0" destOrd="0" presId="urn:microsoft.com/office/officeart/2018/2/layout/IconCircleList"/>
    <dgm:cxn modelId="{699D4ACE-9FDA-4D31-A37F-2FAEFC9F0687}" type="presParOf" srcId="{2B4EB911-5B39-4D04-8F87-63831CC4B304}" destId="{AB862A53-F81B-41CE-87C3-71CF7C9E0537}" srcOrd="0" destOrd="0" presId="urn:microsoft.com/office/officeart/2018/2/layout/IconCircleList"/>
    <dgm:cxn modelId="{B0880C78-4AA9-442C-B53C-A7C2787EA103}" type="presParOf" srcId="{2B4EB911-5B39-4D04-8F87-63831CC4B304}" destId="{5911F512-BF19-4421-9605-AD51FC0A366B}" srcOrd="1" destOrd="0" presId="urn:microsoft.com/office/officeart/2018/2/layout/IconCircleList"/>
    <dgm:cxn modelId="{4E9043E8-7BCA-4AEB-8F94-7C0438C3891D}" type="presParOf" srcId="{2B4EB911-5B39-4D04-8F87-63831CC4B304}" destId="{C4EEE0E2-0A3B-4871-B59E-9ECD69A21820}" srcOrd="2" destOrd="0" presId="urn:microsoft.com/office/officeart/2018/2/layout/IconCircleList"/>
    <dgm:cxn modelId="{D3965586-76F2-4889-BEA0-3E8ED0662604}" type="presParOf" srcId="{2B4EB911-5B39-4D04-8F87-63831CC4B304}" destId="{25945A62-9775-49B2-A858-D133233EE271}" srcOrd="3" destOrd="0" presId="urn:microsoft.com/office/officeart/2018/2/layout/IconCircleList"/>
    <dgm:cxn modelId="{DBC02BCD-F773-421F-9CFD-3698CC017067}" type="presParOf" srcId="{165BF7E0-AD55-453A-967A-03D00429BA08}" destId="{DC075A9F-9F6A-4DCF-8AFB-DE8B395E701B}" srcOrd="1" destOrd="0" presId="urn:microsoft.com/office/officeart/2018/2/layout/IconCircleList"/>
    <dgm:cxn modelId="{48C6E4E6-7C8D-4236-8F46-4C9EAEBEF6C3}" type="presParOf" srcId="{165BF7E0-AD55-453A-967A-03D00429BA08}" destId="{4D224CD9-40A4-42F6-B682-A6B1CF88AA3D}" srcOrd="2" destOrd="0" presId="urn:microsoft.com/office/officeart/2018/2/layout/IconCircleList"/>
    <dgm:cxn modelId="{97487E83-06E7-4A02-9593-103601F0ED67}" type="presParOf" srcId="{4D224CD9-40A4-42F6-B682-A6B1CF88AA3D}" destId="{7D64E156-EECB-4FCF-A0E5-BC55126C8E7B}" srcOrd="0" destOrd="0" presId="urn:microsoft.com/office/officeart/2018/2/layout/IconCircleList"/>
    <dgm:cxn modelId="{6876EEF3-B495-45AE-A265-2051D5B2FA03}" type="presParOf" srcId="{4D224CD9-40A4-42F6-B682-A6B1CF88AA3D}" destId="{6A1415A4-D35A-49B4-B6D6-FE4A3D58146B}" srcOrd="1" destOrd="0" presId="urn:microsoft.com/office/officeart/2018/2/layout/IconCircleList"/>
    <dgm:cxn modelId="{25EC6641-3CCC-42F9-845C-C5EEA548BBC9}" type="presParOf" srcId="{4D224CD9-40A4-42F6-B682-A6B1CF88AA3D}" destId="{43E80F1E-CB6A-44F5-8523-8A03394B42A8}" srcOrd="2" destOrd="0" presId="urn:microsoft.com/office/officeart/2018/2/layout/IconCircleList"/>
    <dgm:cxn modelId="{6261AC7F-C488-418E-B0F2-D886D720B51D}" type="presParOf" srcId="{4D224CD9-40A4-42F6-B682-A6B1CF88AA3D}" destId="{526F420F-6619-4A47-BEF3-5F6F4D7B66B5}" srcOrd="3" destOrd="0" presId="urn:microsoft.com/office/officeart/2018/2/layout/IconCircleList"/>
    <dgm:cxn modelId="{7C8EED3A-2E12-4347-A1C4-69255D6793C8}" type="presParOf" srcId="{165BF7E0-AD55-453A-967A-03D00429BA08}" destId="{92C08CB9-58F3-4B7A-85CF-31B953A1CC92}" srcOrd="3" destOrd="0" presId="urn:microsoft.com/office/officeart/2018/2/layout/IconCircleList"/>
    <dgm:cxn modelId="{129E6DF1-933B-4E92-B142-4BEC1797C777}" type="presParOf" srcId="{165BF7E0-AD55-453A-967A-03D00429BA08}" destId="{2F1DD974-27EC-4E59-8F43-E582C314C9AB}" srcOrd="4" destOrd="0" presId="urn:microsoft.com/office/officeart/2018/2/layout/IconCircleList"/>
    <dgm:cxn modelId="{FD40B39F-DDBD-4B3F-95A1-27068E67489F}" type="presParOf" srcId="{2F1DD974-27EC-4E59-8F43-E582C314C9AB}" destId="{DC9F4C3E-DDBF-4BA5-9FF8-110753FD3A69}" srcOrd="0" destOrd="0" presId="urn:microsoft.com/office/officeart/2018/2/layout/IconCircleList"/>
    <dgm:cxn modelId="{E6084304-D953-4EFB-B79E-CE3B71FDE7DF}" type="presParOf" srcId="{2F1DD974-27EC-4E59-8F43-E582C314C9AB}" destId="{9D25AAFC-2EBB-4DB7-9C40-1BDB5893DC39}" srcOrd="1" destOrd="0" presId="urn:microsoft.com/office/officeart/2018/2/layout/IconCircleList"/>
    <dgm:cxn modelId="{C01440BF-C762-4D13-8C4A-FC65010517D2}" type="presParOf" srcId="{2F1DD974-27EC-4E59-8F43-E582C314C9AB}" destId="{EB07489B-0D0C-4060-AB7A-4FD769E2CD0D}" srcOrd="2" destOrd="0" presId="urn:microsoft.com/office/officeart/2018/2/layout/IconCircleList"/>
    <dgm:cxn modelId="{E2DE63C6-7461-4D7B-9C4B-9711DCE56AF0}" type="presParOf" srcId="{2F1DD974-27EC-4E59-8F43-E582C314C9AB}" destId="{2ACE5546-2959-4C03-9DDE-6DE7209AC1AD}" srcOrd="3" destOrd="0" presId="urn:microsoft.com/office/officeart/2018/2/layout/IconCircleList"/>
    <dgm:cxn modelId="{982AE165-349F-4323-9F85-0DDDF27316C9}" type="presParOf" srcId="{165BF7E0-AD55-453A-967A-03D00429BA08}" destId="{D4E624AB-74E9-4028-A6BD-E0EEE12D72EF}" srcOrd="5" destOrd="0" presId="urn:microsoft.com/office/officeart/2018/2/layout/IconCircleList"/>
    <dgm:cxn modelId="{C8F7916C-DEC1-4C19-A742-B51F63AFD3FF}" type="presParOf" srcId="{165BF7E0-AD55-453A-967A-03D00429BA08}" destId="{813073E7-9423-4440-B47A-59C9D077B459}" srcOrd="6" destOrd="0" presId="urn:microsoft.com/office/officeart/2018/2/layout/IconCircleList"/>
    <dgm:cxn modelId="{0705ADCD-4F42-45F3-9523-48CE438BC185}" type="presParOf" srcId="{813073E7-9423-4440-B47A-59C9D077B459}" destId="{C6E7A3C3-1EEE-4CC6-96C7-DD8424A3B61C}" srcOrd="0" destOrd="0" presId="urn:microsoft.com/office/officeart/2018/2/layout/IconCircleList"/>
    <dgm:cxn modelId="{69B57295-37DA-4E2F-83E6-F4DC28F69113}" type="presParOf" srcId="{813073E7-9423-4440-B47A-59C9D077B459}" destId="{1DD3FEFD-FE08-4BFF-B3CF-9461E1F07B59}" srcOrd="1" destOrd="0" presId="urn:microsoft.com/office/officeart/2018/2/layout/IconCircleList"/>
    <dgm:cxn modelId="{5370D8EB-6595-45DC-8793-254F3952591B}" type="presParOf" srcId="{813073E7-9423-4440-B47A-59C9D077B459}" destId="{63E96D65-3E09-4E8B-B05C-8C5C65C30D4D}" srcOrd="2" destOrd="0" presId="urn:microsoft.com/office/officeart/2018/2/layout/IconCircleList"/>
    <dgm:cxn modelId="{39A24E28-9310-4297-AE02-63E4F6659FD7}" type="presParOf" srcId="{813073E7-9423-4440-B47A-59C9D077B459}" destId="{5A6F561F-48FE-4378-9F66-14539318855D}" srcOrd="3" destOrd="0" presId="urn:microsoft.com/office/officeart/2018/2/layout/IconCircleList"/>
    <dgm:cxn modelId="{EDFBBBC7-FF6E-4246-9BC6-BC9A71D6BC65}" type="presParOf" srcId="{165BF7E0-AD55-453A-967A-03D00429BA08}" destId="{CB869028-AA99-4C76-A6F6-2BBE4671D6A3}" srcOrd="7" destOrd="0" presId="urn:microsoft.com/office/officeart/2018/2/layout/IconCircleList"/>
    <dgm:cxn modelId="{28AAEEA6-0AE8-468D-B9DD-5A0F21DA0044}" type="presParOf" srcId="{165BF7E0-AD55-453A-967A-03D00429BA08}" destId="{4323A372-3469-441E-880D-F05CF6B4283D}" srcOrd="8" destOrd="0" presId="urn:microsoft.com/office/officeart/2018/2/layout/IconCircleList"/>
    <dgm:cxn modelId="{E0F66B60-DD8D-419C-BE56-E4C7406D5E6B}" type="presParOf" srcId="{4323A372-3469-441E-880D-F05CF6B4283D}" destId="{05978F2B-34E1-43FF-965F-F5929B4A5EE5}" srcOrd="0" destOrd="0" presId="urn:microsoft.com/office/officeart/2018/2/layout/IconCircleList"/>
    <dgm:cxn modelId="{49F5F828-03B4-46AC-AD72-0C2DC5C3E85E}" type="presParOf" srcId="{4323A372-3469-441E-880D-F05CF6B4283D}" destId="{ACCC524F-1CA8-41AC-8B90-4C9E5CD44E62}" srcOrd="1" destOrd="0" presId="urn:microsoft.com/office/officeart/2018/2/layout/IconCircleList"/>
    <dgm:cxn modelId="{7EBF05E0-4156-4871-8301-7A4BF8E7C9C4}" type="presParOf" srcId="{4323A372-3469-441E-880D-F05CF6B4283D}" destId="{B1C0978D-17F7-41ED-9FA7-6E6B7E07B61F}" srcOrd="2" destOrd="0" presId="urn:microsoft.com/office/officeart/2018/2/layout/IconCircleList"/>
    <dgm:cxn modelId="{48B17D45-43BA-4F30-BC72-0CA52536B428}" type="presParOf" srcId="{4323A372-3469-441E-880D-F05CF6B4283D}" destId="{E9502132-67E6-438F-9FE5-6B190DE796CA}" srcOrd="3" destOrd="0" presId="urn:microsoft.com/office/officeart/2018/2/layout/IconCircleList"/>
    <dgm:cxn modelId="{10DD736D-C0B9-431F-ADE5-577DDFC1E662}" type="presParOf" srcId="{165BF7E0-AD55-453A-967A-03D00429BA08}" destId="{DEE7D889-2437-496A-8E5C-AAF72C0412AB}" srcOrd="9" destOrd="0" presId="urn:microsoft.com/office/officeart/2018/2/layout/IconCircleList"/>
    <dgm:cxn modelId="{4092D53C-B91B-4635-8FD9-7F9E0950EBF1}" type="presParOf" srcId="{165BF7E0-AD55-453A-967A-03D00429BA08}" destId="{9355E4BC-802B-48F6-AFA5-A250DDCAC70F}" srcOrd="10" destOrd="0" presId="urn:microsoft.com/office/officeart/2018/2/layout/IconCircleList"/>
    <dgm:cxn modelId="{51FACFF4-0CCF-4695-9F9A-BDF461C9348B}" type="presParOf" srcId="{9355E4BC-802B-48F6-AFA5-A250DDCAC70F}" destId="{92159AC7-9B47-4AEF-9168-6C5D0792F4E0}" srcOrd="0" destOrd="0" presId="urn:microsoft.com/office/officeart/2018/2/layout/IconCircleList"/>
    <dgm:cxn modelId="{AFC1474F-7219-415A-9259-A25551F4A119}" type="presParOf" srcId="{9355E4BC-802B-48F6-AFA5-A250DDCAC70F}" destId="{40BAE562-83DC-4BF3-9837-AC301C7C9AC2}" srcOrd="1" destOrd="0" presId="urn:microsoft.com/office/officeart/2018/2/layout/IconCircleList"/>
    <dgm:cxn modelId="{B170FD83-EDA5-4AD9-8D6B-C4E380F57050}" type="presParOf" srcId="{9355E4BC-802B-48F6-AFA5-A250DDCAC70F}" destId="{4B834ED3-4EE0-45F6-8876-71B5DE04F10B}" srcOrd="2" destOrd="0" presId="urn:microsoft.com/office/officeart/2018/2/layout/IconCircleList"/>
    <dgm:cxn modelId="{37CBE16C-AD1D-411F-8F24-DFC48F7D51BD}" type="presParOf" srcId="{9355E4BC-802B-48F6-AFA5-A250DDCAC70F}" destId="{F14FE7C7-45CE-4138-ABDB-76ADFB1D6AC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0625C-84DA-47CE-BA56-D1C9FA08DAC1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3E6869-6C3F-4D2F-B3A9-014F5E58A7FC}">
      <dgm:prSet/>
      <dgm:spPr/>
      <dgm:t>
        <a:bodyPr/>
        <a:lstStyle/>
        <a:p>
          <a:r>
            <a:rPr lang="en-US" baseline="0"/>
            <a:t>Coding can be confusing and cause practitioners to lose money</a:t>
          </a:r>
          <a:endParaRPr lang="en-US"/>
        </a:p>
      </dgm:t>
    </dgm:pt>
    <dgm:pt modelId="{D8C08CF0-DC85-42E9-A044-46E9D36390E4}" type="parTrans" cxnId="{02DF6C80-B3C7-4F42-A035-186BE1FD531C}">
      <dgm:prSet/>
      <dgm:spPr/>
      <dgm:t>
        <a:bodyPr/>
        <a:lstStyle/>
        <a:p>
          <a:endParaRPr lang="en-US"/>
        </a:p>
      </dgm:t>
    </dgm:pt>
    <dgm:pt modelId="{1288F683-EB44-4173-BCAF-246C1F2BA46D}" type="sibTrans" cxnId="{02DF6C80-B3C7-4F42-A035-186BE1FD531C}">
      <dgm:prSet/>
      <dgm:spPr/>
      <dgm:t>
        <a:bodyPr/>
        <a:lstStyle/>
        <a:p>
          <a:endParaRPr lang="en-US"/>
        </a:p>
      </dgm:t>
    </dgm:pt>
    <dgm:pt modelId="{36A22A14-FB31-44BB-84F1-B83C321215B3}">
      <dgm:prSet/>
      <dgm:spPr/>
      <dgm:t>
        <a:bodyPr/>
        <a:lstStyle/>
        <a:p>
          <a:r>
            <a:rPr lang="en-US" baseline="0"/>
            <a:t>The grant and funding </a:t>
          </a:r>
          <a:r>
            <a:rPr lang="en-US" baseline="0" err="1"/>
            <a:t>lanscapes</a:t>
          </a:r>
          <a:r>
            <a:rPr lang="en-US" baseline="0"/>
            <a:t> continue to change quickly, and the need for funds continues</a:t>
          </a:r>
          <a:endParaRPr lang="en-US"/>
        </a:p>
      </dgm:t>
    </dgm:pt>
    <dgm:pt modelId="{2927F7F4-EE8E-4936-9C0E-27AABE84EAC9}" type="parTrans" cxnId="{36808D9B-3114-44DE-906A-22F555BB86A0}">
      <dgm:prSet/>
      <dgm:spPr/>
      <dgm:t>
        <a:bodyPr/>
        <a:lstStyle/>
        <a:p>
          <a:endParaRPr lang="en-US"/>
        </a:p>
      </dgm:t>
    </dgm:pt>
    <dgm:pt modelId="{309694A5-DF9F-40B4-8492-05E72081EC05}" type="sibTrans" cxnId="{36808D9B-3114-44DE-906A-22F555BB86A0}">
      <dgm:prSet/>
      <dgm:spPr/>
      <dgm:t>
        <a:bodyPr/>
        <a:lstStyle/>
        <a:p>
          <a:endParaRPr lang="en-US"/>
        </a:p>
      </dgm:t>
    </dgm:pt>
    <dgm:pt modelId="{F00EDA77-5557-4CA5-A049-C73F2BF0B658}" type="pres">
      <dgm:prSet presAssocID="{2710625C-84DA-47CE-BA56-D1C9FA08DAC1}" presName="outerComposite" presStyleCnt="0">
        <dgm:presLayoutVars>
          <dgm:chMax val="5"/>
          <dgm:dir/>
          <dgm:resizeHandles val="exact"/>
        </dgm:presLayoutVars>
      </dgm:prSet>
      <dgm:spPr/>
    </dgm:pt>
    <dgm:pt modelId="{E18AB780-E6F9-43D8-A73E-746A2792E7B4}" type="pres">
      <dgm:prSet presAssocID="{2710625C-84DA-47CE-BA56-D1C9FA08DAC1}" presName="dummyMaxCanvas" presStyleCnt="0">
        <dgm:presLayoutVars/>
      </dgm:prSet>
      <dgm:spPr/>
    </dgm:pt>
    <dgm:pt modelId="{4427AAE0-42A6-4C14-8CB7-4B93A5E2633C}" type="pres">
      <dgm:prSet presAssocID="{2710625C-84DA-47CE-BA56-D1C9FA08DAC1}" presName="TwoNodes_1" presStyleLbl="node1" presStyleIdx="0" presStyleCnt="2">
        <dgm:presLayoutVars>
          <dgm:bulletEnabled val="1"/>
        </dgm:presLayoutVars>
      </dgm:prSet>
      <dgm:spPr/>
    </dgm:pt>
    <dgm:pt modelId="{B51076FC-1018-41D4-A98F-2AC5E52EE946}" type="pres">
      <dgm:prSet presAssocID="{2710625C-84DA-47CE-BA56-D1C9FA08DAC1}" presName="TwoNodes_2" presStyleLbl="node1" presStyleIdx="1" presStyleCnt="2">
        <dgm:presLayoutVars>
          <dgm:bulletEnabled val="1"/>
        </dgm:presLayoutVars>
      </dgm:prSet>
      <dgm:spPr/>
    </dgm:pt>
    <dgm:pt modelId="{82EA8D31-DB01-484F-8584-173A66756E95}" type="pres">
      <dgm:prSet presAssocID="{2710625C-84DA-47CE-BA56-D1C9FA08DAC1}" presName="TwoConn_1-2" presStyleLbl="fgAccFollowNode1" presStyleIdx="0" presStyleCnt="1">
        <dgm:presLayoutVars>
          <dgm:bulletEnabled val="1"/>
        </dgm:presLayoutVars>
      </dgm:prSet>
      <dgm:spPr/>
    </dgm:pt>
    <dgm:pt modelId="{272B474B-26E0-40E4-A0F9-339DE0CCCB9D}" type="pres">
      <dgm:prSet presAssocID="{2710625C-84DA-47CE-BA56-D1C9FA08DAC1}" presName="TwoNodes_1_text" presStyleLbl="node1" presStyleIdx="1" presStyleCnt="2">
        <dgm:presLayoutVars>
          <dgm:bulletEnabled val="1"/>
        </dgm:presLayoutVars>
      </dgm:prSet>
      <dgm:spPr/>
    </dgm:pt>
    <dgm:pt modelId="{8241DE7F-1C25-4F2E-8535-4DC818F98CD2}" type="pres">
      <dgm:prSet presAssocID="{2710625C-84DA-47CE-BA56-D1C9FA08DAC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AD56B03-60BB-4016-B169-30C5DBF6A4BB}" type="presOf" srcId="{373E6869-6C3F-4D2F-B3A9-014F5E58A7FC}" destId="{272B474B-26E0-40E4-A0F9-339DE0CCCB9D}" srcOrd="1" destOrd="0" presId="urn:microsoft.com/office/officeart/2005/8/layout/vProcess5"/>
    <dgm:cxn modelId="{23F3B223-5497-4BF1-9A2B-636F437463DD}" type="presOf" srcId="{373E6869-6C3F-4D2F-B3A9-014F5E58A7FC}" destId="{4427AAE0-42A6-4C14-8CB7-4B93A5E2633C}" srcOrd="0" destOrd="0" presId="urn:microsoft.com/office/officeart/2005/8/layout/vProcess5"/>
    <dgm:cxn modelId="{2B72BC37-BB9A-49D6-8197-7ED5BA14E47C}" type="presOf" srcId="{1288F683-EB44-4173-BCAF-246C1F2BA46D}" destId="{82EA8D31-DB01-484F-8584-173A66756E95}" srcOrd="0" destOrd="0" presId="urn:microsoft.com/office/officeart/2005/8/layout/vProcess5"/>
    <dgm:cxn modelId="{B23DC36A-A1A7-48A9-919C-AFF43105D911}" type="presOf" srcId="{2710625C-84DA-47CE-BA56-D1C9FA08DAC1}" destId="{F00EDA77-5557-4CA5-A049-C73F2BF0B658}" srcOrd="0" destOrd="0" presId="urn:microsoft.com/office/officeart/2005/8/layout/vProcess5"/>
    <dgm:cxn modelId="{9DD1D96E-3C84-4368-A9BE-DAAD8E6282CF}" type="presOf" srcId="{36A22A14-FB31-44BB-84F1-B83C321215B3}" destId="{B51076FC-1018-41D4-A98F-2AC5E52EE946}" srcOrd="0" destOrd="0" presId="urn:microsoft.com/office/officeart/2005/8/layout/vProcess5"/>
    <dgm:cxn modelId="{02DF6C80-B3C7-4F42-A035-186BE1FD531C}" srcId="{2710625C-84DA-47CE-BA56-D1C9FA08DAC1}" destId="{373E6869-6C3F-4D2F-B3A9-014F5E58A7FC}" srcOrd="0" destOrd="0" parTransId="{D8C08CF0-DC85-42E9-A044-46E9D36390E4}" sibTransId="{1288F683-EB44-4173-BCAF-246C1F2BA46D}"/>
    <dgm:cxn modelId="{36808D9B-3114-44DE-906A-22F555BB86A0}" srcId="{2710625C-84DA-47CE-BA56-D1C9FA08DAC1}" destId="{36A22A14-FB31-44BB-84F1-B83C321215B3}" srcOrd="1" destOrd="0" parTransId="{2927F7F4-EE8E-4936-9C0E-27AABE84EAC9}" sibTransId="{309694A5-DF9F-40B4-8492-05E72081EC05}"/>
    <dgm:cxn modelId="{D984E2D5-FBB6-4FF5-9FEB-7082DE7A620B}" type="presOf" srcId="{36A22A14-FB31-44BB-84F1-B83C321215B3}" destId="{8241DE7F-1C25-4F2E-8535-4DC818F98CD2}" srcOrd="1" destOrd="0" presId="urn:microsoft.com/office/officeart/2005/8/layout/vProcess5"/>
    <dgm:cxn modelId="{EDFA19BD-F96D-4644-AB0C-7473774BE114}" type="presParOf" srcId="{F00EDA77-5557-4CA5-A049-C73F2BF0B658}" destId="{E18AB780-E6F9-43D8-A73E-746A2792E7B4}" srcOrd="0" destOrd="0" presId="urn:microsoft.com/office/officeart/2005/8/layout/vProcess5"/>
    <dgm:cxn modelId="{F3DE668A-F751-4AB9-A3A3-9EE560DED1AD}" type="presParOf" srcId="{F00EDA77-5557-4CA5-A049-C73F2BF0B658}" destId="{4427AAE0-42A6-4C14-8CB7-4B93A5E2633C}" srcOrd="1" destOrd="0" presId="urn:microsoft.com/office/officeart/2005/8/layout/vProcess5"/>
    <dgm:cxn modelId="{EAB12BCC-C3DC-4550-BC81-40C53B7A591E}" type="presParOf" srcId="{F00EDA77-5557-4CA5-A049-C73F2BF0B658}" destId="{B51076FC-1018-41D4-A98F-2AC5E52EE946}" srcOrd="2" destOrd="0" presId="urn:microsoft.com/office/officeart/2005/8/layout/vProcess5"/>
    <dgm:cxn modelId="{ECAC42B2-B13D-4D23-B547-FA66060E953E}" type="presParOf" srcId="{F00EDA77-5557-4CA5-A049-C73F2BF0B658}" destId="{82EA8D31-DB01-484F-8584-173A66756E95}" srcOrd="3" destOrd="0" presId="urn:microsoft.com/office/officeart/2005/8/layout/vProcess5"/>
    <dgm:cxn modelId="{286696BF-8B21-4BAE-9391-11AF02F427B3}" type="presParOf" srcId="{F00EDA77-5557-4CA5-A049-C73F2BF0B658}" destId="{272B474B-26E0-40E4-A0F9-339DE0CCCB9D}" srcOrd="4" destOrd="0" presId="urn:microsoft.com/office/officeart/2005/8/layout/vProcess5"/>
    <dgm:cxn modelId="{86986B78-2CE4-4451-B44B-BF224B0105B1}" type="presParOf" srcId="{F00EDA77-5557-4CA5-A049-C73F2BF0B658}" destId="{8241DE7F-1C25-4F2E-8535-4DC818F98CD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EFC43B-17BB-4495-AE81-12E54E0DDE5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0714EDD-F782-4C33-8164-8CFC2742C743}">
      <dgm:prSet/>
      <dgm:spPr/>
      <dgm:t>
        <a:bodyPr/>
        <a:lstStyle/>
        <a:p>
          <a:r>
            <a:rPr lang="en-US" baseline="0"/>
            <a:t>Platform Licensing </a:t>
          </a:r>
          <a:endParaRPr lang="en-US"/>
        </a:p>
      </dgm:t>
    </dgm:pt>
    <dgm:pt modelId="{D7A18C9C-EF5C-4E51-8359-775EF6842F28}" type="parTrans" cxnId="{D510B851-C895-4D89-8922-60D109406023}">
      <dgm:prSet/>
      <dgm:spPr/>
      <dgm:t>
        <a:bodyPr/>
        <a:lstStyle/>
        <a:p>
          <a:endParaRPr lang="en-US"/>
        </a:p>
      </dgm:t>
    </dgm:pt>
    <dgm:pt modelId="{60BF8BB3-8A6F-48EB-A050-BF0915B8EFB3}" type="sibTrans" cxnId="{D510B851-C895-4D89-8922-60D109406023}">
      <dgm:prSet/>
      <dgm:spPr/>
      <dgm:t>
        <a:bodyPr/>
        <a:lstStyle/>
        <a:p>
          <a:endParaRPr lang="en-US"/>
        </a:p>
      </dgm:t>
    </dgm:pt>
    <dgm:pt modelId="{C538791D-C41E-4794-BE5C-ACD20273E384}">
      <dgm:prSet/>
      <dgm:spPr/>
      <dgm:t>
        <a:bodyPr/>
        <a:lstStyle/>
        <a:p>
          <a:r>
            <a:rPr lang="en-US" baseline="0"/>
            <a:t>Personnel onboarding and salary</a:t>
          </a:r>
          <a:endParaRPr lang="en-US"/>
        </a:p>
      </dgm:t>
    </dgm:pt>
    <dgm:pt modelId="{32A4BC94-2321-421E-980C-F1F6FFB24E71}" type="parTrans" cxnId="{01A2234C-8B65-4525-9E08-FB8F3DD1C548}">
      <dgm:prSet/>
      <dgm:spPr/>
      <dgm:t>
        <a:bodyPr/>
        <a:lstStyle/>
        <a:p>
          <a:endParaRPr lang="en-US"/>
        </a:p>
      </dgm:t>
    </dgm:pt>
    <dgm:pt modelId="{A5E198F7-E1F1-4DC2-BC4B-89BCFB5CAAB9}" type="sibTrans" cxnId="{01A2234C-8B65-4525-9E08-FB8F3DD1C548}">
      <dgm:prSet/>
      <dgm:spPr/>
      <dgm:t>
        <a:bodyPr/>
        <a:lstStyle/>
        <a:p>
          <a:endParaRPr lang="en-US"/>
        </a:p>
      </dgm:t>
    </dgm:pt>
    <dgm:pt modelId="{724529EB-9C0D-4687-AFCC-E4E4BE9FA08F}">
      <dgm:prSet/>
      <dgm:spPr/>
      <dgm:t>
        <a:bodyPr/>
        <a:lstStyle/>
        <a:p>
          <a:r>
            <a:rPr lang="en-US" baseline="0"/>
            <a:t>Learning Management System</a:t>
          </a:r>
          <a:endParaRPr lang="en-US"/>
        </a:p>
      </dgm:t>
    </dgm:pt>
    <dgm:pt modelId="{F48D53EF-3A79-43AB-B04A-4DB387E4A814}" type="parTrans" cxnId="{5E8E6B83-2695-4B59-A799-35706FD17929}">
      <dgm:prSet/>
      <dgm:spPr/>
      <dgm:t>
        <a:bodyPr/>
        <a:lstStyle/>
        <a:p>
          <a:endParaRPr lang="en-US"/>
        </a:p>
      </dgm:t>
    </dgm:pt>
    <dgm:pt modelId="{7F0F8D37-FB86-4592-B3F0-64A3AE113646}" type="sibTrans" cxnId="{5E8E6B83-2695-4B59-A799-35706FD17929}">
      <dgm:prSet/>
      <dgm:spPr/>
      <dgm:t>
        <a:bodyPr/>
        <a:lstStyle/>
        <a:p>
          <a:endParaRPr lang="en-US"/>
        </a:p>
      </dgm:t>
    </dgm:pt>
    <dgm:pt modelId="{B4BF79F9-920A-478F-B2D9-1948489DF7B8}">
      <dgm:prSet/>
      <dgm:spPr/>
      <dgm:t>
        <a:bodyPr/>
        <a:lstStyle/>
        <a:p>
          <a:r>
            <a:rPr lang="en-US" baseline="0"/>
            <a:t>Administrative Overhead</a:t>
          </a:r>
          <a:endParaRPr lang="en-US"/>
        </a:p>
      </dgm:t>
    </dgm:pt>
    <dgm:pt modelId="{64B2E7DF-C854-4584-92CB-E9DD5DBEB587}" type="parTrans" cxnId="{895D449A-5678-4FB4-8447-E4FC27591BE6}">
      <dgm:prSet/>
      <dgm:spPr/>
      <dgm:t>
        <a:bodyPr/>
        <a:lstStyle/>
        <a:p>
          <a:endParaRPr lang="en-US"/>
        </a:p>
      </dgm:t>
    </dgm:pt>
    <dgm:pt modelId="{EC940ED4-4BF4-44ED-BAE8-AA3EE739080E}" type="sibTrans" cxnId="{895D449A-5678-4FB4-8447-E4FC27591BE6}">
      <dgm:prSet/>
      <dgm:spPr/>
      <dgm:t>
        <a:bodyPr/>
        <a:lstStyle/>
        <a:p>
          <a:endParaRPr lang="en-US"/>
        </a:p>
      </dgm:t>
    </dgm:pt>
    <dgm:pt modelId="{3AE5B23D-5475-4177-A870-7A5D0854EE8D}">
      <dgm:prSet/>
      <dgm:spPr/>
      <dgm:t>
        <a:bodyPr/>
        <a:lstStyle/>
        <a:p>
          <a:r>
            <a:rPr lang="en-US" baseline="0"/>
            <a:t>Proposed expansions</a:t>
          </a:r>
          <a:endParaRPr lang="en-US"/>
        </a:p>
      </dgm:t>
    </dgm:pt>
    <dgm:pt modelId="{1D9FB9D3-19FF-485F-A255-CDCB9248D638}" type="parTrans" cxnId="{B381BD9F-0F8C-4B9F-8A0A-9C4ECABCB3B0}">
      <dgm:prSet/>
      <dgm:spPr/>
      <dgm:t>
        <a:bodyPr/>
        <a:lstStyle/>
        <a:p>
          <a:endParaRPr lang="en-US"/>
        </a:p>
      </dgm:t>
    </dgm:pt>
    <dgm:pt modelId="{9E4F48B5-F0BD-4A05-B24B-5DB6CFDEC8BE}" type="sibTrans" cxnId="{B381BD9F-0F8C-4B9F-8A0A-9C4ECABCB3B0}">
      <dgm:prSet/>
      <dgm:spPr/>
      <dgm:t>
        <a:bodyPr/>
        <a:lstStyle/>
        <a:p>
          <a:endParaRPr lang="en-US"/>
        </a:p>
      </dgm:t>
    </dgm:pt>
    <dgm:pt modelId="{DA97B029-5E53-4792-ACE2-6D423D848788}">
      <dgm:prSet/>
      <dgm:spPr/>
      <dgm:t>
        <a:bodyPr/>
        <a:lstStyle/>
        <a:p>
          <a:r>
            <a:rPr lang="en-US" baseline="0"/>
            <a:t>Advertising and Outreach</a:t>
          </a:r>
          <a:endParaRPr lang="en-US"/>
        </a:p>
      </dgm:t>
    </dgm:pt>
    <dgm:pt modelId="{F96DD89F-4D3D-4477-B7C0-953BA3CE873B}" type="parTrans" cxnId="{E01118E2-C719-46AB-9092-5BEC9310AAC6}">
      <dgm:prSet/>
      <dgm:spPr/>
      <dgm:t>
        <a:bodyPr/>
        <a:lstStyle/>
        <a:p>
          <a:endParaRPr lang="en-US"/>
        </a:p>
      </dgm:t>
    </dgm:pt>
    <dgm:pt modelId="{7A8288B1-B030-4AF8-922C-E10ED959E892}" type="sibTrans" cxnId="{E01118E2-C719-46AB-9092-5BEC9310AAC6}">
      <dgm:prSet/>
      <dgm:spPr/>
      <dgm:t>
        <a:bodyPr/>
        <a:lstStyle/>
        <a:p>
          <a:endParaRPr lang="en-US"/>
        </a:p>
      </dgm:t>
    </dgm:pt>
    <dgm:pt modelId="{44478E53-8A42-47D5-9FEC-4FE2D44C975C}" type="pres">
      <dgm:prSet presAssocID="{FCEFC43B-17BB-4495-AE81-12E54E0DDE5A}" presName="root" presStyleCnt="0">
        <dgm:presLayoutVars>
          <dgm:dir/>
          <dgm:resizeHandles val="exact"/>
        </dgm:presLayoutVars>
      </dgm:prSet>
      <dgm:spPr/>
    </dgm:pt>
    <dgm:pt modelId="{AFED0C73-4A88-4F43-AD05-15C2A1ECD427}" type="pres">
      <dgm:prSet presAssocID="{30714EDD-F782-4C33-8164-8CFC2742C743}" presName="compNode" presStyleCnt="0"/>
      <dgm:spPr/>
    </dgm:pt>
    <dgm:pt modelId="{69AEB8F2-8B54-4846-B5B8-6493750471AE}" type="pres">
      <dgm:prSet presAssocID="{30714EDD-F782-4C33-8164-8CFC2742C743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62567971-0353-4349-AE0F-196FC1823DF0}" type="pres">
      <dgm:prSet presAssocID="{30714EDD-F782-4C33-8164-8CFC2742C743}" presName="spaceRect" presStyleCnt="0"/>
      <dgm:spPr/>
    </dgm:pt>
    <dgm:pt modelId="{EBFC60A8-89B2-4270-9250-B31998CB1538}" type="pres">
      <dgm:prSet presAssocID="{30714EDD-F782-4C33-8164-8CFC2742C743}" presName="textRect" presStyleLbl="revTx" presStyleIdx="0" presStyleCnt="6">
        <dgm:presLayoutVars>
          <dgm:chMax val="1"/>
          <dgm:chPref val="1"/>
        </dgm:presLayoutVars>
      </dgm:prSet>
      <dgm:spPr/>
    </dgm:pt>
    <dgm:pt modelId="{ADC6956C-1E4D-40E2-B622-2ADE262768E0}" type="pres">
      <dgm:prSet presAssocID="{60BF8BB3-8A6F-48EB-A050-BF0915B8EFB3}" presName="sibTrans" presStyleCnt="0"/>
      <dgm:spPr/>
    </dgm:pt>
    <dgm:pt modelId="{F8B18F55-7F57-4BF8-8FCF-4F32F57D92BC}" type="pres">
      <dgm:prSet presAssocID="{C538791D-C41E-4794-BE5C-ACD20273E384}" presName="compNode" presStyleCnt="0"/>
      <dgm:spPr/>
    </dgm:pt>
    <dgm:pt modelId="{29F5B62F-4999-4C14-A3D7-A23FB85F4BE7}" type="pres">
      <dgm:prSet presAssocID="{C538791D-C41E-4794-BE5C-ACD20273E384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0B7A05C7-98DB-4C03-B912-B3DCA1E6BE02}" type="pres">
      <dgm:prSet presAssocID="{C538791D-C41E-4794-BE5C-ACD20273E384}" presName="spaceRect" presStyleCnt="0"/>
      <dgm:spPr/>
    </dgm:pt>
    <dgm:pt modelId="{0210DF30-1B65-414C-B721-4A9927E948BD}" type="pres">
      <dgm:prSet presAssocID="{C538791D-C41E-4794-BE5C-ACD20273E384}" presName="textRect" presStyleLbl="revTx" presStyleIdx="1" presStyleCnt="6">
        <dgm:presLayoutVars>
          <dgm:chMax val="1"/>
          <dgm:chPref val="1"/>
        </dgm:presLayoutVars>
      </dgm:prSet>
      <dgm:spPr/>
    </dgm:pt>
    <dgm:pt modelId="{059491AC-0A7B-45EB-A54D-B71C76B017FF}" type="pres">
      <dgm:prSet presAssocID="{A5E198F7-E1F1-4DC2-BC4B-89BCFB5CAAB9}" presName="sibTrans" presStyleCnt="0"/>
      <dgm:spPr/>
    </dgm:pt>
    <dgm:pt modelId="{8C198742-EE40-4077-8A43-614E8796E5A4}" type="pres">
      <dgm:prSet presAssocID="{724529EB-9C0D-4687-AFCC-E4E4BE9FA08F}" presName="compNode" presStyleCnt="0"/>
      <dgm:spPr/>
    </dgm:pt>
    <dgm:pt modelId="{34FA3510-36A9-4527-9F23-19BBBF7A8DE3}" type="pres">
      <dgm:prSet presAssocID="{724529EB-9C0D-4687-AFCC-E4E4BE9FA08F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98247B1-C534-43A2-A6E8-CEF48CF667F6}" type="pres">
      <dgm:prSet presAssocID="{724529EB-9C0D-4687-AFCC-E4E4BE9FA08F}" presName="spaceRect" presStyleCnt="0"/>
      <dgm:spPr/>
    </dgm:pt>
    <dgm:pt modelId="{F4AD7387-C6EB-4FB6-AB6D-48759D705D44}" type="pres">
      <dgm:prSet presAssocID="{724529EB-9C0D-4687-AFCC-E4E4BE9FA08F}" presName="textRect" presStyleLbl="revTx" presStyleIdx="2" presStyleCnt="6">
        <dgm:presLayoutVars>
          <dgm:chMax val="1"/>
          <dgm:chPref val="1"/>
        </dgm:presLayoutVars>
      </dgm:prSet>
      <dgm:spPr/>
    </dgm:pt>
    <dgm:pt modelId="{F525AEFC-2983-4A5C-BD42-35BC79B11FF5}" type="pres">
      <dgm:prSet presAssocID="{7F0F8D37-FB86-4592-B3F0-64A3AE113646}" presName="sibTrans" presStyleCnt="0"/>
      <dgm:spPr/>
    </dgm:pt>
    <dgm:pt modelId="{3BB7EC4E-1ACD-4E0A-90A6-87B83ED7AE50}" type="pres">
      <dgm:prSet presAssocID="{B4BF79F9-920A-478F-B2D9-1948489DF7B8}" presName="compNode" presStyleCnt="0"/>
      <dgm:spPr/>
    </dgm:pt>
    <dgm:pt modelId="{FA519F67-AD7F-4B3E-A072-AB31D2CA36A4}" type="pres">
      <dgm:prSet presAssocID="{B4BF79F9-920A-478F-B2D9-1948489DF7B8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d Badge"/>
        </a:ext>
      </dgm:extLst>
    </dgm:pt>
    <dgm:pt modelId="{ECFAC017-489C-4BD1-AA34-3FC05B590BDC}" type="pres">
      <dgm:prSet presAssocID="{B4BF79F9-920A-478F-B2D9-1948489DF7B8}" presName="spaceRect" presStyleCnt="0"/>
      <dgm:spPr/>
    </dgm:pt>
    <dgm:pt modelId="{CC8A6EE3-3A45-4707-8E95-BE84B994EAD3}" type="pres">
      <dgm:prSet presAssocID="{B4BF79F9-920A-478F-B2D9-1948489DF7B8}" presName="textRect" presStyleLbl="revTx" presStyleIdx="3" presStyleCnt="6">
        <dgm:presLayoutVars>
          <dgm:chMax val="1"/>
          <dgm:chPref val="1"/>
        </dgm:presLayoutVars>
      </dgm:prSet>
      <dgm:spPr/>
    </dgm:pt>
    <dgm:pt modelId="{8C81E4B8-DBAB-4BA7-BB53-A7ED4E99B354}" type="pres">
      <dgm:prSet presAssocID="{EC940ED4-4BF4-44ED-BAE8-AA3EE739080E}" presName="sibTrans" presStyleCnt="0"/>
      <dgm:spPr/>
    </dgm:pt>
    <dgm:pt modelId="{4CD211EA-52CE-41F2-A592-09E8A159B5E9}" type="pres">
      <dgm:prSet presAssocID="{3AE5B23D-5475-4177-A870-7A5D0854EE8D}" presName="compNode" presStyleCnt="0"/>
      <dgm:spPr/>
    </dgm:pt>
    <dgm:pt modelId="{CE2767D5-0B60-4E0A-8DAC-D30DF290A79A}" type="pres">
      <dgm:prSet presAssocID="{3AE5B23D-5475-4177-A870-7A5D0854EE8D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A0FE24B8-70AC-4BEC-9F98-E2310B667A7C}" type="pres">
      <dgm:prSet presAssocID="{3AE5B23D-5475-4177-A870-7A5D0854EE8D}" presName="spaceRect" presStyleCnt="0"/>
      <dgm:spPr/>
    </dgm:pt>
    <dgm:pt modelId="{5E05762F-63C4-49AD-8392-5D0756AC9E14}" type="pres">
      <dgm:prSet presAssocID="{3AE5B23D-5475-4177-A870-7A5D0854EE8D}" presName="textRect" presStyleLbl="revTx" presStyleIdx="4" presStyleCnt="6">
        <dgm:presLayoutVars>
          <dgm:chMax val="1"/>
          <dgm:chPref val="1"/>
        </dgm:presLayoutVars>
      </dgm:prSet>
      <dgm:spPr/>
    </dgm:pt>
    <dgm:pt modelId="{AC94B134-8A8B-43D0-B50F-30A8A78B2889}" type="pres">
      <dgm:prSet presAssocID="{9E4F48B5-F0BD-4A05-B24B-5DB6CFDEC8BE}" presName="sibTrans" presStyleCnt="0"/>
      <dgm:spPr/>
    </dgm:pt>
    <dgm:pt modelId="{CE16E601-D6D7-46DF-A325-45ACC3205BEA}" type="pres">
      <dgm:prSet presAssocID="{DA97B029-5E53-4792-ACE2-6D423D848788}" presName="compNode" presStyleCnt="0"/>
      <dgm:spPr/>
    </dgm:pt>
    <dgm:pt modelId="{01221F45-EF65-477C-AB3E-3563586915CE}" type="pres">
      <dgm:prSet presAssocID="{DA97B029-5E53-4792-ACE2-6D423D848788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marketer"/>
        </a:ext>
      </dgm:extLst>
    </dgm:pt>
    <dgm:pt modelId="{D30E2C4F-4859-4C8F-8676-E17955CAAA32}" type="pres">
      <dgm:prSet presAssocID="{DA97B029-5E53-4792-ACE2-6D423D848788}" presName="spaceRect" presStyleCnt="0"/>
      <dgm:spPr/>
    </dgm:pt>
    <dgm:pt modelId="{F8F6137C-15D2-4103-924A-879F20C27DFF}" type="pres">
      <dgm:prSet presAssocID="{DA97B029-5E53-4792-ACE2-6D423D84878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A41550B-628D-44B1-A1DC-3A132426E8C2}" type="presOf" srcId="{FCEFC43B-17BB-4495-AE81-12E54E0DDE5A}" destId="{44478E53-8A42-47D5-9FEC-4FE2D44C975C}" srcOrd="0" destOrd="0" presId="urn:microsoft.com/office/officeart/2018/2/layout/IconLabelList"/>
    <dgm:cxn modelId="{319AB468-EB37-4671-BA2D-74D8ED223430}" type="presOf" srcId="{C538791D-C41E-4794-BE5C-ACD20273E384}" destId="{0210DF30-1B65-414C-B721-4A9927E948BD}" srcOrd="0" destOrd="0" presId="urn:microsoft.com/office/officeart/2018/2/layout/IconLabelList"/>
    <dgm:cxn modelId="{01A2234C-8B65-4525-9E08-FB8F3DD1C548}" srcId="{FCEFC43B-17BB-4495-AE81-12E54E0DDE5A}" destId="{C538791D-C41E-4794-BE5C-ACD20273E384}" srcOrd="1" destOrd="0" parTransId="{32A4BC94-2321-421E-980C-F1F6FFB24E71}" sibTransId="{A5E198F7-E1F1-4DC2-BC4B-89BCFB5CAAB9}"/>
    <dgm:cxn modelId="{D510B851-C895-4D89-8922-60D109406023}" srcId="{FCEFC43B-17BB-4495-AE81-12E54E0DDE5A}" destId="{30714EDD-F782-4C33-8164-8CFC2742C743}" srcOrd="0" destOrd="0" parTransId="{D7A18C9C-EF5C-4E51-8359-775EF6842F28}" sibTransId="{60BF8BB3-8A6F-48EB-A050-BF0915B8EFB3}"/>
    <dgm:cxn modelId="{5E8E6B83-2695-4B59-A799-35706FD17929}" srcId="{FCEFC43B-17BB-4495-AE81-12E54E0DDE5A}" destId="{724529EB-9C0D-4687-AFCC-E4E4BE9FA08F}" srcOrd="2" destOrd="0" parTransId="{F48D53EF-3A79-43AB-B04A-4DB387E4A814}" sibTransId="{7F0F8D37-FB86-4592-B3F0-64A3AE113646}"/>
    <dgm:cxn modelId="{67DE4E8B-4BBF-43C4-BCF2-36B530478525}" type="presOf" srcId="{3AE5B23D-5475-4177-A870-7A5D0854EE8D}" destId="{5E05762F-63C4-49AD-8392-5D0756AC9E14}" srcOrd="0" destOrd="0" presId="urn:microsoft.com/office/officeart/2018/2/layout/IconLabelList"/>
    <dgm:cxn modelId="{895D449A-5678-4FB4-8447-E4FC27591BE6}" srcId="{FCEFC43B-17BB-4495-AE81-12E54E0DDE5A}" destId="{B4BF79F9-920A-478F-B2D9-1948489DF7B8}" srcOrd="3" destOrd="0" parTransId="{64B2E7DF-C854-4584-92CB-E9DD5DBEB587}" sibTransId="{EC940ED4-4BF4-44ED-BAE8-AA3EE739080E}"/>
    <dgm:cxn modelId="{B381BD9F-0F8C-4B9F-8A0A-9C4ECABCB3B0}" srcId="{FCEFC43B-17BB-4495-AE81-12E54E0DDE5A}" destId="{3AE5B23D-5475-4177-A870-7A5D0854EE8D}" srcOrd="4" destOrd="0" parTransId="{1D9FB9D3-19FF-485F-A255-CDCB9248D638}" sibTransId="{9E4F48B5-F0BD-4A05-B24B-5DB6CFDEC8BE}"/>
    <dgm:cxn modelId="{179E81B5-CC56-4F0D-B22B-C08932466DD2}" type="presOf" srcId="{DA97B029-5E53-4792-ACE2-6D423D848788}" destId="{F8F6137C-15D2-4103-924A-879F20C27DFF}" srcOrd="0" destOrd="0" presId="urn:microsoft.com/office/officeart/2018/2/layout/IconLabelList"/>
    <dgm:cxn modelId="{14F2FAB5-403F-44EA-8FE5-41D43D4AFBCF}" type="presOf" srcId="{724529EB-9C0D-4687-AFCC-E4E4BE9FA08F}" destId="{F4AD7387-C6EB-4FB6-AB6D-48759D705D44}" srcOrd="0" destOrd="0" presId="urn:microsoft.com/office/officeart/2018/2/layout/IconLabelList"/>
    <dgm:cxn modelId="{90021FD3-1C6C-4754-9794-AC50E816B21C}" type="presOf" srcId="{B4BF79F9-920A-478F-B2D9-1948489DF7B8}" destId="{CC8A6EE3-3A45-4707-8E95-BE84B994EAD3}" srcOrd="0" destOrd="0" presId="urn:microsoft.com/office/officeart/2018/2/layout/IconLabelList"/>
    <dgm:cxn modelId="{E01118E2-C719-46AB-9092-5BEC9310AAC6}" srcId="{FCEFC43B-17BB-4495-AE81-12E54E0DDE5A}" destId="{DA97B029-5E53-4792-ACE2-6D423D848788}" srcOrd="5" destOrd="0" parTransId="{F96DD89F-4D3D-4477-B7C0-953BA3CE873B}" sibTransId="{7A8288B1-B030-4AF8-922C-E10ED959E892}"/>
    <dgm:cxn modelId="{889603F7-E80C-4488-9667-D039AC1172CC}" type="presOf" srcId="{30714EDD-F782-4C33-8164-8CFC2742C743}" destId="{EBFC60A8-89B2-4270-9250-B31998CB1538}" srcOrd="0" destOrd="0" presId="urn:microsoft.com/office/officeart/2018/2/layout/IconLabelList"/>
    <dgm:cxn modelId="{E83A5CFA-1E1E-4567-87C7-1C60F7E7DB0E}" type="presParOf" srcId="{44478E53-8A42-47D5-9FEC-4FE2D44C975C}" destId="{AFED0C73-4A88-4F43-AD05-15C2A1ECD427}" srcOrd="0" destOrd="0" presId="urn:microsoft.com/office/officeart/2018/2/layout/IconLabelList"/>
    <dgm:cxn modelId="{D4A91CFC-42C4-42B4-A36F-9B6C71FB026B}" type="presParOf" srcId="{AFED0C73-4A88-4F43-AD05-15C2A1ECD427}" destId="{69AEB8F2-8B54-4846-B5B8-6493750471AE}" srcOrd="0" destOrd="0" presId="urn:microsoft.com/office/officeart/2018/2/layout/IconLabelList"/>
    <dgm:cxn modelId="{C33EA930-8361-4753-8A2D-226A9987CA73}" type="presParOf" srcId="{AFED0C73-4A88-4F43-AD05-15C2A1ECD427}" destId="{62567971-0353-4349-AE0F-196FC1823DF0}" srcOrd="1" destOrd="0" presId="urn:microsoft.com/office/officeart/2018/2/layout/IconLabelList"/>
    <dgm:cxn modelId="{4386BDD4-2EF4-44B1-8DEC-2C92865F604B}" type="presParOf" srcId="{AFED0C73-4A88-4F43-AD05-15C2A1ECD427}" destId="{EBFC60A8-89B2-4270-9250-B31998CB1538}" srcOrd="2" destOrd="0" presId="urn:microsoft.com/office/officeart/2018/2/layout/IconLabelList"/>
    <dgm:cxn modelId="{17D2D3DD-0E99-4D1C-90AC-026A74F39FD4}" type="presParOf" srcId="{44478E53-8A42-47D5-9FEC-4FE2D44C975C}" destId="{ADC6956C-1E4D-40E2-B622-2ADE262768E0}" srcOrd="1" destOrd="0" presId="urn:microsoft.com/office/officeart/2018/2/layout/IconLabelList"/>
    <dgm:cxn modelId="{4CD1FF62-308D-4A11-BC99-39D84C8F6111}" type="presParOf" srcId="{44478E53-8A42-47D5-9FEC-4FE2D44C975C}" destId="{F8B18F55-7F57-4BF8-8FCF-4F32F57D92BC}" srcOrd="2" destOrd="0" presId="urn:microsoft.com/office/officeart/2018/2/layout/IconLabelList"/>
    <dgm:cxn modelId="{7E78D6D8-5A6C-4D0C-A42A-2BBA73C7948C}" type="presParOf" srcId="{F8B18F55-7F57-4BF8-8FCF-4F32F57D92BC}" destId="{29F5B62F-4999-4C14-A3D7-A23FB85F4BE7}" srcOrd="0" destOrd="0" presId="urn:microsoft.com/office/officeart/2018/2/layout/IconLabelList"/>
    <dgm:cxn modelId="{2FF9B5DD-B36D-4ADB-95D2-810F44FB3A54}" type="presParOf" srcId="{F8B18F55-7F57-4BF8-8FCF-4F32F57D92BC}" destId="{0B7A05C7-98DB-4C03-B912-B3DCA1E6BE02}" srcOrd="1" destOrd="0" presId="urn:microsoft.com/office/officeart/2018/2/layout/IconLabelList"/>
    <dgm:cxn modelId="{282F6B49-A58E-4BFE-858E-356BFFD3C063}" type="presParOf" srcId="{F8B18F55-7F57-4BF8-8FCF-4F32F57D92BC}" destId="{0210DF30-1B65-414C-B721-4A9927E948BD}" srcOrd="2" destOrd="0" presId="urn:microsoft.com/office/officeart/2018/2/layout/IconLabelList"/>
    <dgm:cxn modelId="{A67240E4-EAFE-438B-BD59-B75A621237DE}" type="presParOf" srcId="{44478E53-8A42-47D5-9FEC-4FE2D44C975C}" destId="{059491AC-0A7B-45EB-A54D-B71C76B017FF}" srcOrd="3" destOrd="0" presId="urn:microsoft.com/office/officeart/2018/2/layout/IconLabelList"/>
    <dgm:cxn modelId="{D7EE033D-B662-4BDA-A9F8-9625038B2C8C}" type="presParOf" srcId="{44478E53-8A42-47D5-9FEC-4FE2D44C975C}" destId="{8C198742-EE40-4077-8A43-614E8796E5A4}" srcOrd="4" destOrd="0" presId="urn:microsoft.com/office/officeart/2018/2/layout/IconLabelList"/>
    <dgm:cxn modelId="{2F4F9C14-10CD-44FB-B719-1216A0D6801C}" type="presParOf" srcId="{8C198742-EE40-4077-8A43-614E8796E5A4}" destId="{34FA3510-36A9-4527-9F23-19BBBF7A8DE3}" srcOrd="0" destOrd="0" presId="urn:microsoft.com/office/officeart/2018/2/layout/IconLabelList"/>
    <dgm:cxn modelId="{4DE429A8-B65C-4E9F-9345-E0192C9892C2}" type="presParOf" srcId="{8C198742-EE40-4077-8A43-614E8796E5A4}" destId="{798247B1-C534-43A2-A6E8-CEF48CF667F6}" srcOrd="1" destOrd="0" presId="urn:microsoft.com/office/officeart/2018/2/layout/IconLabelList"/>
    <dgm:cxn modelId="{3A8FC552-34DC-4094-A46A-A523016F5A60}" type="presParOf" srcId="{8C198742-EE40-4077-8A43-614E8796E5A4}" destId="{F4AD7387-C6EB-4FB6-AB6D-48759D705D44}" srcOrd="2" destOrd="0" presId="urn:microsoft.com/office/officeart/2018/2/layout/IconLabelList"/>
    <dgm:cxn modelId="{7FFB5F4D-A134-48B6-8743-A349B3C5E189}" type="presParOf" srcId="{44478E53-8A42-47D5-9FEC-4FE2D44C975C}" destId="{F525AEFC-2983-4A5C-BD42-35BC79B11FF5}" srcOrd="5" destOrd="0" presId="urn:microsoft.com/office/officeart/2018/2/layout/IconLabelList"/>
    <dgm:cxn modelId="{75376B3C-40BD-4348-992C-7F4D8FA72FBC}" type="presParOf" srcId="{44478E53-8A42-47D5-9FEC-4FE2D44C975C}" destId="{3BB7EC4E-1ACD-4E0A-90A6-87B83ED7AE50}" srcOrd="6" destOrd="0" presId="urn:microsoft.com/office/officeart/2018/2/layout/IconLabelList"/>
    <dgm:cxn modelId="{3D883F06-9C1A-4B54-8649-BF3BF31806FE}" type="presParOf" srcId="{3BB7EC4E-1ACD-4E0A-90A6-87B83ED7AE50}" destId="{FA519F67-AD7F-4B3E-A072-AB31D2CA36A4}" srcOrd="0" destOrd="0" presId="urn:microsoft.com/office/officeart/2018/2/layout/IconLabelList"/>
    <dgm:cxn modelId="{F3AC9C70-7AFD-45DF-B79A-CB585D12B441}" type="presParOf" srcId="{3BB7EC4E-1ACD-4E0A-90A6-87B83ED7AE50}" destId="{ECFAC017-489C-4BD1-AA34-3FC05B590BDC}" srcOrd="1" destOrd="0" presId="urn:microsoft.com/office/officeart/2018/2/layout/IconLabelList"/>
    <dgm:cxn modelId="{625DE83A-11EA-46C9-AD99-855C753ADF1C}" type="presParOf" srcId="{3BB7EC4E-1ACD-4E0A-90A6-87B83ED7AE50}" destId="{CC8A6EE3-3A45-4707-8E95-BE84B994EAD3}" srcOrd="2" destOrd="0" presId="urn:microsoft.com/office/officeart/2018/2/layout/IconLabelList"/>
    <dgm:cxn modelId="{E2426E78-DF09-4F86-BBCC-1EB93DA39F64}" type="presParOf" srcId="{44478E53-8A42-47D5-9FEC-4FE2D44C975C}" destId="{8C81E4B8-DBAB-4BA7-BB53-A7ED4E99B354}" srcOrd="7" destOrd="0" presId="urn:microsoft.com/office/officeart/2018/2/layout/IconLabelList"/>
    <dgm:cxn modelId="{9E2D7B4C-593E-47E5-BD0C-E9F89521AEA3}" type="presParOf" srcId="{44478E53-8A42-47D5-9FEC-4FE2D44C975C}" destId="{4CD211EA-52CE-41F2-A592-09E8A159B5E9}" srcOrd="8" destOrd="0" presId="urn:microsoft.com/office/officeart/2018/2/layout/IconLabelList"/>
    <dgm:cxn modelId="{CD4FE86D-61DD-4680-8E05-D74539AA8DA1}" type="presParOf" srcId="{4CD211EA-52CE-41F2-A592-09E8A159B5E9}" destId="{CE2767D5-0B60-4E0A-8DAC-D30DF290A79A}" srcOrd="0" destOrd="0" presId="urn:microsoft.com/office/officeart/2018/2/layout/IconLabelList"/>
    <dgm:cxn modelId="{460BC181-0155-4636-ACED-B4E7D86497A7}" type="presParOf" srcId="{4CD211EA-52CE-41F2-A592-09E8A159B5E9}" destId="{A0FE24B8-70AC-4BEC-9F98-E2310B667A7C}" srcOrd="1" destOrd="0" presId="urn:microsoft.com/office/officeart/2018/2/layout/IconLabelList"/>
    <dgm:cxn modelId="{32087D9A-6917-49EF-92AA-D7088075207E}" type="presParOf" srcId="{4CD211EA-52CE-41F2-A592-09E8A159B5E9}" destId="{5E05762F-63C4-49AD-8392-5D0756AC9E14}" srcOrd="2" destOrd="0" presId="urn:microsoft.com/office/officeart/2018/2/layout/IconLabelList"/>
    <dgm:cxn modelId="{D9ED81C8-87FA-40AC-A5E8-A1005DD99F61}" type="presParOf" srcId="{44478E53-8A42-47D5-9FEC-4FE2D44C975C}" destId="{AC94B134-8A8B-43D0-B50F-30A8A78B2889}" srcOrd="9" destOrd="0" presId="urn:microsoft.com/office/officeart/2018/2/layout/IconLabelList"/>
    <dgm:cxn modelId="{9633EE7B-04C0-4CFA-B4F1-8A990C62A945}" type="presParOf" srcId="{44478E53-8A42-47D5-9FEC-4FE2D44C975C}" destId="{CE16E601-D6D7-46DF-A325-45ACC3205BEA}" srcOrd="10" destOrd="0" presId="urn:microsoft.com/office/officeart/2018/2/layout/IconLabelList"/>
    <dgm:cxn modelId="{4165994B-F5B8-4EF4-9A8D-727E0C1FFDCA}" type="presParOf" srcId="{CE16E601-D6D7-46DF-A325-45ACC3205BEA}" destId="{01221F45-EF65-477C-AB3E-3563586915CE}" srcOrd="0" destOrd="0" presId="urn:microsoft.com/office/officeart/2018/2/layout/IconLabelList"/>
    <dgm:cxn modelId="{7D84C80E-327E-4258-94EA-1B5B34FC6B4C}" type="presParOf" srcId="{CE16E601-D6D7-46DF-A325-45ACC3205BEA}" destId="{D30E2C4F-4859-4C8F-8676-E17955CAAA32}" srcOrd="1" destOrd="0" presId="urn:microsoft.com/office/officeart/2018/2/layout/IconLabelList"/>
    <dgm:cxn modelId="{BCC04220-1358-4B23-A5DB-E009EAB14659}" type="presParOf" srcId="{CE16E601-D6D7-46DF-A325-45ACC3205BEA}" destId="{F8F6137C-15D2-4103-924A-879F20C27D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54C35-EC65-4798-8DD5-1652B1E03299}">
      <dsp:nvSpPr>
        <dsp:cNvPr id="0" name=""/>
        <dsp:cNvSpPr/>
      </dsp:nvSpPr>
      <dsp:spPr>
        <a:xfrm>
          <a:off x="8372" y="478381"/>
          <a:ext cx="3313310" cy="993993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31" tIns="122731" rIns="122731" bIns="12273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Preventative Care Access</a:t>
          </a:r>
        </a:p>
      </dsp:txBody>
      <dsp:txXfrm>
        <a:off x="306570" y="478381"/>
        <a:ext cx="2716914" cy="993993"/>
      </dsp:txXfrm>
    </dsp:sp>
    <dsp:sp modelId="{5A34FA0F-EE24-4072-AF2A-6293D2FF2D71}">
      <dsp:nvSpPr>
        <dsp:cNvPr id="0" name=""/>
        <dsp:cNvSpPr/>
      </dsp:nvSpPr>
      <dsp:spPr>
        <a:xfrm>
          <a:off x="8372" y="1472374"/>
          <a:ext cx="3015112" cy="22507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261" tIns="238261" rIns="238261" bIns="476522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Delayed screenings, diagnosis, and treatment leads to worse health outcomes</a:t>
          </a:r>
        </a:p>
      </dsp:txBody>
      <dsp:txXfrm>
        <a:off x="8372" y="1472374"/>
        <a:ext cx="3015112" cy="2250721"/>
      </dsp:txXfrm>
    </dsp:sp>
    <dsp:sp modelId="{8C8569EC-4B0D-4DB3-AE40-6122B943BC63}">
      <dsp:nvSpPr>
        <dsp:cNvPr id="0" name=""/>
        <dsp:cNvSpPr/>
      </dsp:nvSpPr>
      <dsp:spPr>
        <a:xfrm>
          <a:off x="3272440" y="478381"/>
          <a:ext cx="3313310" cy="993993"/>
        </a:xfrm>
        <a:prstGeom prst="chevron">
          <a:avLst>
            <a:gd name="adj" fmla="val 30000"/>
          </a:avLst>
        </a:prstGeom>
        <a:solidFill>
          <a:schemeClr val="accent5">
            <a:hueOff val="-9534578"/>
            <a:satOff val="2515"/>
            <a:lumOff val="1275"/>
            <a:alphaOff val="0"/>
          </a:schemeClr>
        </a:solidFill>
        <a:ln w="13970" cap="flat" cmpd="sng" algn="ctr">
          <a:solidFill>
            <a:schemeClr val="accent5">
              <a:hueOff val="-9534578"/>
              <a:satOff val="2515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31" tIns="122731" rIns="122731" bIns="12273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High-Risk Behavior</a:t>
          </a:r>
        </a:p>
      </dsp:txBody>
      <dsp:txXfrm>
        <a:off x="3570638" y="478381"/>
        <a:ext cx="2716914" cy="993993"/>
      </dsp:txXfrm>
    </dsp:sp>
    <dsp:sp modelId="{0B42BAC8-4B59-41FE-A929-18053DBBD8FF}">
      <dsp:nvSpPr>
        <dsp:cNvPr id="0" name=""/>
        <dsp:cNvSpPr/>
      </dsp:nvSpPr>
      <dsp:spPr>
        <a:xfrm>
          <a:off x="3272440" y="1472374"/>
          <a:ext cx="3015112" cy="2250721"/>
        </a:xfrm>
        <a:prstGeom prst="rect">
          <a:avLst/>
        </a:prstGeom>
        <a:solidFill>
          <a:schemeClr val="accent5">
            <a:tint val="40000"/>
            <a:alpha val="90000"/>
            <a:hueOff val="-9712644"/>
            <a:satOff val="2462"/>
            <a:lumOff val="312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-9712644"/>
              <a:satOff val="2462"/>
              <a:lumOff val="3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261" tIns="238261" rIns="238261" bIns="476522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Consider: If it is easier to access your drug of choice than it is to access a doctor's care, which would you reach for to treat your health issue?</a:t>
          </a:r>
        </a:p>
      </dsp:txBody>
      <dsp:txXfrm>
        <a:off x="3272440" y="1472374"/>
        <a:ext cx="3015112" cy="2250721"/>
      </dsp:txXfrm>
    </dsp:sp>
    <dsp:sp modelId="{EF067D5B-9AF9-45D8-BED1-1F6973C0E022}">
      <dsp:nvSpPr>
        <dsp:cNvPr id="0" name=""/>
        <dsp:cNvSpPr/>
      </dsp:nvSpPr>
      <dsp:spPr>
        <a:xfrm>
          <a:off x="6536508" y="478381"/>
          <a:ext cx="3313310" cy="993993"/>
        </a:xfrm>
        <a:prstGeom prst="chevron">
          <a:avLst>
            <a:gd name="adj" fmla="val 30000"/>
          </a:avLst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3970" cap="flat" cmpd="sng" algn="ctr">
          <a:solidFill>
            <a:schemeClr val="accent5">
              <a:hueOff val="-19069156"/>
              <a:satOff val="5029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2731" tIns="122731" rIns="122731" bIns="122731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Lack of culturally appropriate care</a:t>
          </a:r>
        </a:p>
      </dsp:txBody>
      <dsp:txXfrm>
        <a:off x="6834706" y="478381"/>
        <a:ext cx="2716914" cy="993993"/>
      </dsp:txXfrm>
    </dsp:sp>
    <dsp:sp modelId="{44F671D4-C3FF-4E59-B605-E494665F882B}">
      <dsp:nvSpPr>
        <dsp:cNvPr id="0" name=""/>
        <dsp:cNvSpPr/>
      </dsp:nvSpPr>
      <dsp:spPr>
        <a:xfrm>
          <a:off x="6536508" y="1472374"/>
          <a:ext cx="3015112" cy="2250721"/>
        </a:xfrm>
        <a:prstGeom prst="rect">
          <a:avLst/>
        </a:prstGeom>
        <a:solidFill>
          <a:schemeClr val="accent5">
            <a:tint val="40000"/>
            <a:alpha val="90000"/>
            <a:hueOff val="-19425287"/>
            <a:satOff val="4925"/>
            <a:lumOff val="625"/>
            <a:alphaOff val="0"/>
          </a:schemeClr>
        </a:solidFill>
        <a:ln w="13970" cap="flat" cmpd="sng" algn="ctr">
          <a:solidFill>
            <a:schemeClr val="accent5">
              <a:tint val="40000"/>
              <a:alpha val="90000"/>
              <a:hueOff val="-19425287"/>
              <a:satOff val="4925"/>
              <a:lumOff val="6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261" tIns="238261" rIns="238261" bIns="476522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Patients often prefer healthcare staff with a shared identity to them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Provider familiarity with rural life is key to quality care (Example: Exposure to chemicals in agriculture)</a:t>
          </a:r>
        </a:p>
      </dsp:txBody>
      <dsp:txXfrm>
        <a:off x="6536508" y="1472374"/>
        <a:ext cx="3015112" cy="2250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62A53-F81B-41CE-87C3-71CF7C9E0537}">
      <dsp:nvSpPr>
        <dsp:cNvPr id="0" name=""/>
        <dsp:cNvSpPr/>
      </dsp:nvSpPr>
      <dsp:spPr>
        <a:xfrm>
          <a:off x="1627290" y="75132"/>
          <a:ext cx="874236" cy="874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1F512-BF19-4421-9605-AD51FC0A366B}">
      <dsp:nvSpPr>
        <dsp:cNvPr id="0" name=""/>
        <dsp:cNvSpPr/>
      </dsp:nvSpPr>
      <dsp:spPr>
        <a:xfrm>
          <a:off x="1810880" y="258722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45A62-9775-49B2-A858-D133233EE271}">
      <dsp:nvSpPr>
        <dsp:cNvPr id="0" name=""/>
        <dsp:cNvSpPr/>
      </dsp:nvSpPr>
      <dsp:spPr>
        <a:xfrm>
          <a:off x="2688863" y="75132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Stabilization of a larger rural healthcare workforce</a:t>
          </a:r>
          <a:endParaRPr lang="en-US" sz="1400" kern="1200"/>
        </a:p>
      </dsp:txBody>
      <dsp:txXfrm>
        <a:off x="2688863" y="75132"/>
        <a:ext cx="2060700" cy="874236"/>
      </dsp:txXfrm>
    </dsp:sp>
    <dsp:sp modelId="{7D64E156-EECB-4FCF-A0E5-BC55126C8E7B}">
      <dsp:nvSpPr>
        <dsp:cNvPr id="0" name=""/>
        <dsp:cNvSpPr/>
      </dsp:nvSpPr>
      <dsp:spPr>
        <a:xfrm>
          <a:off x="5108626" y="75132"/>
          <a:ext cx="874236" cy="874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415A4-D35A-49B4-B6D6-FE4A3D58146B}">
      <dsp:nvSpPr>
        <dsp:cNvPr id="0" name=""/>
        <dsp:cNvSpPr/>
      </dsp:nvSpPr>
      <dsp:spPr>
        <a:xfrm>
          <a:off x="5292215" y="258722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F420F-6619-4A47-BEF3-5F6F4D7B66B5}">
      <dsp:nvSpPr>
        <dsp:cNvPr id="0" name=""/>
        <dsp:cNvSpPr/>
      </dsp:nvSpPr>
      <dsp:spPr>
        <a:xfrm>
          <a:off x="6170199" y="75132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The development of cross-discipline coalitions</a:t>
          </a:r>
          <a:r>
            <a:rPr lang="en-US" sz="1400" kern="1200">
              <a:latin typeface="Century Schoolbook" panose="02040604050505020304"/>
            </a:rPr>
            <a:t> and partnerships</a:t>
          </a:r>
          <a:endParaRPr lang="en-US" sz="1400" kern="1200"/>
        </a:p>
      </dsp:txBody>
      <dsp:txXfrm>
        <a:off x="6170199" y="75132"/>
        <a:ext cx="2060700" cy="874236"/>
      </dsp:txXfrm>
    </dsp:sp>
    <dsp:sp modelId="{DC9F4C3E-DDBF-4BA5-9FF8-110753FD3A69}">
      <dsp:nvSpPr>
        <dsp:cNvPr id="0" name=""/>
        <dsp:cNvSpPr/>
      </dsp:nvSpPr>
      <dsp:spPr>
        <a:xfrm>
          <a:off x="1627290" y="1663620"/>
          <a:ext cx="874236" cy="8742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5AAFC-2EBB-4DB7-9C40-1BDB5893DC39}">
      <dsp:nvSpPr>
        <dsp:cNvPr id="0" name=""/>
        <dsp:cNvSpPr/>
      </dsp:nvSpPr>
      <dsp:spPr>
        <a:xfrm>
          <a:off x="1810880" y="1847210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5546-2959-4C03-9DDE-6DE7209AC1AD}">
      <dsp:nvSpPr>
        <dsp:cNvPr id="0" name=""/>
        <dsp:cNvSpPr/>
      </dsp:nvSpPr>
      <dsp:spPr>
        <a:xfrm>
          <a:off x="2688863" y="1663620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Reduced staff isolation and burn out</a:t>
          </a:r>
          <a:endParaRPr lang="en-US" sz="1400" kern="1200"/>
        </a:p>
      </dsp:txBody>
      <dsp:txXfrm>
        <a:off x="2688863" y="1663620"/>
        <a:ext cx="2060700" cy="874236"/>
      </dsp:txXfrm>
    </dsp:sp>
    <dsp:sp modelId="{C6E7A3C3-1EEE-4CC6-96C7-DD8424A3B61C}">
      <dsp:nvSpPr>
        <dsp:cNvPr id="0" name=""/>
        <dsp:cNvSpPr/>
      </dsp:nvSpPr>
      <dsp:spPr>
        <a:xfrm>
          <a:off x="5108626" y="1663620"/>
          <a:ext cx="874236" cy="874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3FEFD-FE08-4BFF-B3CF-9461E1F07B59}">
      <dsp:nvSpPr>
        <dsp:cNvPr id="0" name=""/>
        <dsp:cNvSpPr/>
      </dsp:nvSpPr>
      <dsp:spPr>
        <a:xfrm>
          <a:off x="5292215" y="1847210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F561F-48FE-4378-9F66-14539318855D}">
      <dsp:nvSpPr>
        <dsp:cNvPr id="0" name=""/>
        <dsp:cNvSpPr/>
      </dsp:nvSpPr>
      <dsp:spPr>
        <a:xfrm>
          <a:off x="6170199" y="1663620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More accessible funding including coding and grant assistance</a:t>
          </a:r>
          <a:endParaRPr lang="en-US" sz="1400" kern="1200" dirty="0"/>
        </a:p>
      </dsp:txBody>
      <dsp:txXfrm>
        <a:off x="6170199" y="1663620"/>
        <a:ext cx="2060700" cy="874236"/>
      </dsp:txXfrm>
    </dsp:sp>
    <dsp:sp modelId="{05978F2B-34E1-43FF-965F-F5929B4A5EE5}">
      <dsp:nvSpPr>
        <dsp:cNvPr id="0" name=""/>
        <dsp:cNvSpPr/>
      </dsp:nvSpPr>
      <dsp:spPr>
        <a:xfrm>
          <a:off x="1627290" y="3252108"/>
          <a:ext cx="874236" cy="8742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C524F-1CA8-41AC-8B90-4C9E5CD44E62}">
      <dsp:nvSpPr>
        <dsp:cNvPr id="0" name=""/>
        <dsp:cNvSpPr/>
      </dsp:nvSpPr>
      <dsp:spPr>
        <a:xfrm>
          <a:off x="1810880" y="3435698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02132-67E6-438F-9FE5-6B190DE796CA}">
      <dsp:nvSpPr>
        <dsp:cNvPr id="0" name=""/>
        <dsp:cNvSpPr/>
      </dsp:nvSpPr>
      <dsp:spPr>
        <a:xfrm>
          <a:off x="2688863" y="3252108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Enhanced outreach activities</a:t>
          </a:r>
          <a:endParaRPr lang="en-US" sz="1400" kern="1200"/>
        </a:p>
      </dsp:txBody>
      <dsp:txXfrm>
        <a:off x="2688863" y="3252108"/>
        <a:ext cx="2060700" cy="874236"/>
      </dsp:txXfrm>
    </dsp:sp>
    <dsp:sp modelId="{92159AC7-9B47-4AEF-9168-6C5D0792F4E0}">
      <dsp:nvSpPr>
        <dsp:cNvPr id="0" name=""/>
        <dsp:cNvSpPr/>
      </dsp:nvSpPr>
      <dsp:spPr>
        <a:xfrm>
          <a:off x="5108626" y="3252108"/>
          <a:ext cx="874236" cy="874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AE562-83DC-4BF3-9837-AC301C7C9AC2}">
      <dsp:nvSpPr>
        <dsp:cNvPr id="0" name=""/>
        <dsp:cNvSpPr/>
      </dsp:nvSpPr>
      <dsp:spPr>
        <a:xfrm>
          <a:off x="5292215" y="3435698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FE7C7-45CE-4138-ABDB-76ADFB1D6AC5}">
      <dsp:nvSpPr>
        <dsp:cNvPr id="0" name=""/>
        <dsp:cNvSpPr/>
      </dsp:nvSpPr>
      <dsp:spPr>
        <a:xfrm>
          <a:off x="6170199" y="3252108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Support of existing programs</a:t>
          </a:r>
          <a:endParaRPr lang="en-US" sz="1400" kern="1200"/>
        </a:p>
      </dsp:txBody>
      <dsp:txXfrm>
        <a:off x="6170199" y="3252108"/>
        <a:ext cx="2060700" cy="874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B7FB5-531A-4AB1-B501-F38BA66DB732}">
      <dsp:nvSpPr>
        <dsp:cNvPr id="0" name=""/>
        <dsp:cNvSpPr/>
      </dsp:nvSpPr>
      <dsp:spPr>
        <a:xfrm>
          <a:off x="0" y="0"/>
          <a:ext cx="8379462" cy="1260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Resilience is amazing</a:t>
          </a:r>
          <a:endParaRPr lang="en-US" sz="2700" kern="1200"/>
        </a:p>
      </dsp:txBody>
      <dsp:txXfrm>
        <a:off x="36917" y="36917"/>
        <a:ext cx="7019345" cy="1186609"/>
      </dsp:txXfrm>
    </dsp:sp>
    <dsp:sp modelId="{55B3633E-5BD3-46E4-BAA5-5B8A0EADD676}">
      <dsp:nvSpPr>
        <dsp:cNvPr id="0" name=""/>
        <dsp:cNvSpPr/>
      </dsp:nvSpPr>
      <dsp:spPr>
        <a:xfrm>
          <a:off x="739364" y="1470517"/>
          <a:ext cx="8379462" cy="1260443"/>
        </a:xfrm>
        <a:prstGeom prst="roundRect">
          <a:avLst>
            <a:gd name="adj" fmla="val 10000"/>
          </a:avLst>
        </a:prstGeom>
        <a:solidFill>
          <a:schemeClr val="accent2">
            <a:hueOff val="-3712334"/>
            <a:satOff val="1211"/>
            <a:lumOff val="-107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Resilience has limits</a:t>
          </a:r>
          <a:endParaRPr lang="en-US" sz="2700" kern="1200"/>
        </a:p>
      </dsp:txBody>
      <dsp:txXfrm>
        <a:off x="776281" y="1507434"/>
        <a:ext cx="6746975" cy="1186609"/>
      </dsp:txXfrm>
    </dsp:sp>
    <dsp:sp modelId="{35C317C8-87C3-4A37-9F36-95DD701D8760}">
      <dsp:nvSpPr>
        <dsp:cNvPr id="0" name=""/>
        <dsp:cNvSpPr/>
      </dsp:nvSpPr>
      <dsp:spPr>
        <a:xfrm>
          <a:off x="1478728" y="2941034"/>
          <a:ext cx="8379462" cy="1260443"/>
        </a:xfrm>
        <a:prstGeom prst="roundRect">
          <a:avLst>
            <a:gd name="adj" fmla="val 10000"/>
          </a:avLst>
        </a:prstGeom>
        <a:solidFill>
          <a:schemeClr val="accent2">
            <a:hueOff val="-7424668"/>
            <a:satOff val="2422"/>
            <a:lumOff val="-215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baseline="0"/>
            <a:t>We cannot expect our rural communities to heal and recover on resiliency alone</a:t>
          </a:r>
          <a:endParaRPr lang="en-US" sz="2700" kern="1200"/>
        </a:p>
      </dsp:txBody>
      <dsp:txXfrm>
        <a:off x="1515645" y="2977951"/>
        <a:ext cx="6746975" cy="1186609"/>
      </dsp:txXfrm>
    </dsp:sp>
    <dsp:sp modelId="{12B94465-5A84-4FB0-80D6-7C6C014B11FF}">
      <dsp:nvSpPr>
        <dsp:cNvPr id="0" name=""/>
        <dsp:cNvSpPr/>
      </dsp:nvSpPr>
      <dsp:spPr>
        <a:xfrm>
          <a:off x="7560174" y="955836"/>
          <a:ext cx="819288" cy="81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44514" y="955836"/>
        <a:ext cx="450608" cy="616514"/>
      </dsp:txXfrm>
    </dsp:sp>
    <dsp:sp modelId="{27FFB9E5-EF54-4B4A-9B20-83E21F5BB580}">
      <dsp:nvSpPr>
        <dsp:cNvPr id="0" name=""/>
        <dsp:cNvSpPr/>
      </dsp:nvSpPr>
      <dsp:spPr>
        <a:xfrm>
          <a:off x="8299538" y="2417950"/>
          <a:ext cx="819288" cy="81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408615"/>
            <a:satOff val="1581"/>
            <a:lumOff val="-519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-7408615"/>
              <a:satOff val="1581"/>
              <a:lumOff val="-5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83878" y="2417950"/>
        <a:ext cx="450608" cy="616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62A53-F81B-41CE-87C3-71CF7C9E0537}">
      <dsp:nvSpPr>
        <dsp:cNvPr id="0" name=""/>
        <dsp:cNvSpPr/>
      </dsp:nvSpPr>
      <dsp:spPr>
        <a:xfrm>
          <a:off x="1627290" y="75132"/>
          <a:ext cx="874236" cy="874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1F512-BF19-4421-9605-AD51FC0A366B}">
      <dsp:nvSpPr>
        <dsp:cNvPr id="0" name=""/>
        <dsp:cNvSpPr/>
      </dsp:nvSpPr>
      <dsp:spPr>
        <a:xfrm>
          <a:off x="1810880" y="258722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45A62-9775-49B2-A858-D133233EE271}">
      <dsp:nvSpPr>
        <dsp:cNvPr id="0" name=""/>
        <dsp:cNvSpPr/>
      </dsp:nvSpPr>
      <dsp:spPr>
        <a:xfrm>
          <a:off x="2688863" y="75132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Stabilization of a larger rural healthcare workforce</a:t>
          </a:r>
          <a:endParaRPr lang="en-US" sz="1400" kern="1200"/>
        </a:p>
      </dsp:txBody>
      <dsp:txXfrm>
        <a:off x="2688863" y="75132"/>
        <a:ext cx="2060700" cy="874236"/>
      </dsp:txXfrm>
    </dsp:sp>
    <dsp:sp modelId="{7D64E156-EECB-4FCF-A0E5-BC55126C8E7B}">
      <dsp:nvSpPr>
        <dsp:cNvPr id="0" name=""/>
        <dsp:cNvSpPr/>
      </dsp:nvSpPr>
      <dsp:spPr>
        <a:xfrm>
          <a:off x="5108626" y="75132"/>
          <a:ext cx="874236" cy="8742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415A4-D35A-49B4-B6D6-FE4A3D58146B}">
      <dsp:nvSpPr>
        <dsp:cNvPr id="0" name=""/>
        <dsp:cNvSpPr/>
      </dsp:nvSpPr>
      <dsp:spPr>
        <a:xfrm>
          <a:off x="5292215" y="258722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F420F-6619-4A47-BEF3-5F6F4D7B66B5}">
      <dsp:nvSpPr>
        <dsp:cNvPr id="0" name=""/>
        <dsp:cNvSpPr/>
      </dsp:nvSpPr>
      <dsp:spPr>
        <a:xfrm>
          <a:off x="6170199" y="75132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The development of cross-discipline coalitions</a:t>
          </a:r>
          <a:r>
            <a:rPr lang="en-US" sz="1400" kern="1200">
              <a:latin typeface="Century Schoolbook" panose="02040604050505020304"/>
            </a:rPr>
            <a:t> and partnerships</a:t>
          </a:r>
          <a:endParaRPr lang="en-US" sz="1400" kern="1200"/>
        </a:p>
      </dsp:txBody>
      <dsp:txXfrm>
        <a:off x="6170199" y="75132"/>
        <a:ext cx="2060700" cy="874236"/>
      </dsp:txXfrm>
    </dsp:sp>
    <dsp:sp modelId="{DC9F4C3E-DDBF-4BA5-9FF8-110753FD3A69}">
      <dsp:nvSpPr>
        <dsp:cNvPr id="0" name=""/>
        <dsp:cNvSpPr/>
      </dsp:nvSpPr>
      <dsp:spPr>
        <a:xfrm>
          <a:off x="1627290" y="1663620"/>
          <a:ext cx="874236" cy="8742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5AAFC-2EBB-4DB7-9C40-1BDB5893DC39}">
      <dsp:nvSpPr>
        <dsp:cNvPr id="0" name=""/>
        <dsp:cNvSpPr/>
      </dsp:nvSpPr>
      <dsp:spPr>
        <a:xfrm>
          <a:off x="1810880" y="1847210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5546-2959-4C03-9DDE-6DE7209AC1AD}">
      <dsp:nvSpPr>
        <dsp:cNvPr id="0" name=""/>
        <dsp:cNvSpPr/>
      </dsp:nvSpPr>
      <dsp:spPr>
        <a:xfrm>
          <a:off x="2688863" y="1663620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Reduced staff isolation and burn out</a:t>
          </a:r>
          <a:endParaRPr lang="en-US" sz="1400" kern="1200"/>
        </a:p>
      </dsp:txBody>
      <dsp:txXfrm>
        <a:off x="2688863" y="1663620"/>
        <a:ext cx="2060700" cy="874236"/>
      </dsp:txXfrm>
    </dsp:sp>
    <dsp:sp modelId="{C6E7A3C3-1EEE-4CC6-96C7-DD8424A3B61C}">
      <dsp:nvSpPr>
        <dsp:cNvPr id="0" name=""/>
        <dsp:cNvSpPr/>
      </dsp:nvSpPr>
      <dsp:spPr>
        <a:xfrm>
          <a:off x="5108626" y="1663620"/>
          <a:ext cx="874236" cy="8742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3FEFD-FE08-4BFF-B3CF-9461E1F07B59}">
      <dsp:nvSpPr>
        <dsp:cNvPr id="0" name=""/>
        <dsp:cNvSpPr/>
      </dsp:nvSpPr>
      <dsp:spPr>
        <a:xfrm>
          <a:off x="5292215" y="1847210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F561F-48FE-4378-9F66-14539318855D}">
      <dsp:nvSpPr>
        <dsp:cNvPr id="0" name=""/>
        <dsp:cNvSpPr/>
      </dsp:nvSpPr>
      <dsp:spPr>
        <a:xfrm>
          <a:off x="6170199" y="1663620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/>
            <a:t>More accessible funding including coding and grant assistance</a:t>
          </a:r>
          <a:endParaRPr lang="en-US" sz="1400" kern="1200" dirty="0"/>
        </a:p>
      </dsp:txBody>
      <dsp:txXfrm>
        <a:off x="6170199" y="1663620"/>
        <a:ext cx="2060700" cy="874236"/>
      </dsp:txXfrm>
    </dsp:sp>
    <dsp:sp modelId="{05978F2B-34E1-43FF-965F-F5929B4A5EE5}">
      <dsp:nvSpPr>
        <dsp:cNvPr id="0" name=""/>
        <dsp:cNvSpPr/>
      </dsp:nvSpPr>
      <dsp:spPr>
        <a:xfrm>
          <a:off x="1627290" y="3252108"/>
          <a:ext cx="874236" cy="8742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C524F-1CA8-41AC-8B90-4C9E5CD44E62}">
      <dsp:nvSpPr>
        <dsp:cNvPr id="0" name=""/>
        <dsp:cNvSpPr/>
      </dsp:nvSpPr>
      <dsp:spPr>
        <a:xfrm>
          <a:off x="1810880" y="3435698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02132-67E6-438F-9FE5-6B190DE796CA}">
      <dsp:nvSpPr>
        <dsp:cNvPr id="0" name=""/>
        <dsp:cNvSpPr/>
      </dsp:nvSpPr>
      <dsp:spPr>
        <a:xfrm>
          <a:off x="2688863" y="3252108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Enhanced outreach activities</a:t>
          </a:r>
          <a:endParaRPr lang="en-US" sz="1400" kern="1200"/>
        </a:p>
      </dsp:txBody>
      <dsp:txXfrm>
        <a:off x="2688863" y="3252108"/>
        <a:ext cx="2060700" cy="874236"/>
      </dsp:txXfrm>
    </dsp:sp>
    <dsp:sp modelId="{92159AC7-9B47-4AEF-9168-6C5D0792F4E0}">
      <dsp:nvSpPr>
        <dsp:cNvPr id="0" name=""/>
        <dsp:cNvSpPr/>
      </dsp:nvSpPr>
      <dsp:spPr>
        <a:xfrm>
          <a:off x="5108626" y="3252108"/>
          <a:ext cx="874236" cy="8742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AE562-83DC-4BF3-9837-AC301C7C9AC2}">
      <dsp:nvSpPr>
        <dsp:cNvPr id="0" name=""/>
        <dsp:cNvSpPr/>
      </dsp:nvSpPr>
      <dsp:spPr>
        <a:xfrm>
          <a:off x="5292215" y="3435698"/>
          <a:ext cx="507057" cy="50705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FE7C7-45CE-4138-ABDB-76ADFB1D6AC5}">
      <dsp:nvSpPr>
        <dsp:cNvPr id="0" name=""/>
        <dsp:cNvSpPr/>
      </dsp:nvSpPr>
      <dsp:spPr>
        <a:xfrm>
          <a:off x="6170199" y="3252108"/>
          <a:ext cx="2060700" cy="87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Support of existing programs</a:t>
          </a:r>
          <a:endParaRPr lang="en-US" sz="1400" kern="1200"/>
        </a:p>
      </dsp:txBody>
      <dsp:txXfrm>
        <a:off x="6170199" y="3252108"/>
        <a:ext cx="2060700" cy="874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7AAE0-42A6-4C14-8CB7-4B93A5E2633C}">
      <dsp:nvSpPr>
        <dsp:cNvPr id="0" name=""/>
        <dsp:cNvSpPr/>
      </dsp:nvSpPr>
      <dsp:spPr>
        <a:xfrm>
          <a:off x="0" y="0"/>
          <a:ext cx="8379462" cy="18906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Coding can be confusing and cause practitioners to lose money</a:t>
          </a:r>
          <a:endParaRPr lang="en-US" sz="2800" kern="1200"/>
        </a:p>
      </dsp:txBody>
      <dsp:txXfrm>
        <a:off x="55376" y="55376"/>
        <a:ext cx="6425311" cy="1779913"/>
      </dsp:txXfrm>
    </dsp:sp>
    <dsp:sp modelId="{B51076FC-1018-41D4-A98F-2AC5E52EE946}">
      <dsp:nvSpPr>
        <dsp:cNvPr id="0" name=""/>
        <dsp:cNvSpPr/>
      </dsp:nvSpPr>
      <dsp:spPr>
        <a:xfrm>
          <a:off x="1478728" y="2310812"/>
          <a:ext cx="8379462" cy="18906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/>
            <a:t>The grant and funding </a:t>
          </a:r>
          <a:r>
            <a:rPr lang="en-US" sz="2800" kern="1200" baseline="0" err="1"/>
            <a:t>lanscapes</a:t>
          </a:r>
          <a:r>
            <a:rPr lang="en-US" sz="2800" kern="1200" baseline="0"/>
            <a:t> continue to change quickly, and the need for funds continues</a:t>
          </a:r>
          <a:endParaRPr lang="en-US" sz="2800" kern="1200"/>
        </a:p>
      </dsp:txBody>
      <dsp:txXfrm>
        <a:off x="1534104" y="2366188"/>
        <a:ext cx="5561049" cy="1779913"/>
      </dsp:txXfrm>
    </dsp:sp>
    <dsp:sp modelId="{82EA8D31-DB01-484F-8584-173A66756E95}">
      <dsp:nvSpPr>
        <dsp:cNvPr id="0" name=""/>
        <dsp:cNvSpPr/>
      </dsp:nvSpPr>
      <dsp:spPr>
        <a:xfrm>
          <a:off x="7150530" y="1486272"/>
          <a:ext cx="1228932" cy="1228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27040" y="1486272"/>
        <a:ext cx="675912" cy="924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EB8F2-8B54-4846-B5B8-6493750471AE}">
      <dsp:nvSpPr>
        <dsp:cNvPr id="0" name=""/>
        <dsp:cNvSpPr/>
      </dsp:nvSpPr>
      <dsp:spPr>
        <a:xfrm>
          <a:off x="398443" y="1365832"/>
          <a:ext cx="644677" cy="6446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C60A8-89B2-4270-9250-B31998CB1538}">
      <dsp:nvSpPr>
        <dsp:cNvPr id="0" name=""/>
        <dsp:cNvSpPr/>
      </dsp:nvSpPr>
      <dsp:spPr>
        <a:xfrm>
          <a:off x="4473" y="2262598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Platform Licensing </a:t>
          </a:r>
          <a:endParaRPr lang="en-US" sz="1300" kern="1200"/>
        </a:p>
      </dsp:txBody>
      <dsp:txXfrm>
        <a:off x="4473" y="2262598"/>
        <a:ext cx="1432617" cy="573046"/>
      </dsp:txXfrm>
    </dsp:sp>
    <dsp:sp modelId="{29F5B62F-4999-4C14-A3D7-A23FB85F4BE7}">
      <dsp:nvSpPr>
        <dsp:cNvPr id="0" name=""/>
        <dsp:cNvSpPr/>
      </dsp:nvSpPr>
      <dsp:spPr>
        <a:xfrm>
          <a:off x="2081768" y="1365832"/>
          <a:ext cx="644677" cy="6446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0DF30-1B65-414C-B721-4A9927E948BD}">
      <dsp:nvSpPr>
        <dsp:cNvPr id="0" name=""/>
        <dsp:cNvSpPr/>
      </dsp:nvSpPr>
      <dsp:spPr>
        <a:xfrm>
          <a:off x="1687799" y="2262598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Personnel onboarding and salary</a:t>
          </a:r>
          <a:endParaRPr lang="en-US" sz="1300" kern="1200"/>
        </a:p>
      </dsp:txBody>
      <dsp:txXfrm>
        <a:off x="1687799" y="2262598"/>
        <a:ext cx="1432617" cy="573046"/>
      </dsp:txXfrm>
    </dsp:sp>
    <dsp:sp modelId="{34FA3510-36A9-4527-9F23-19BBBF7A8DE3}">
      <dsp:nvSpPr>
        <dsp:cNvPr id="0" name=""/>
        <dsp:cNvSpPr/>
      </dsp:nvSpPr>
      <dsp:spPr>
        <a:xfrm>
          <a:off x="3765094" y="1365832"/>
          <a:ext cx="644677" cy="6446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D7387-C6EB-4FB6-AB6D-48759D705D44}">
      <dsp:nvSpPr>
        <dsp:cNvPr id="0" name=""/>
        <dsp:cNvSpPr/>
      </dsp:nvSpPr>
      <dsp:spPr>
        <a:xfrm>
          <a:off x="3371124" y="2262598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Learning Management System</a:t>
          </a:r>
          <a:endParaRPr lang="en-US" sz="1300" kern="1200"/>
        </a:p>
      </dsp:txBody>
      <dsp:txXfrm>
        <a:off x="3371124" y="2262598"/>
        <a:ext cx="1432617" cy="573046"/>
      </dsp:txXfrm>
    </dsp:sp>
    <dsp:sp modelId="{FA519F67-AD7F-4B3E-A072-AB31D2CA36A4}">
      <dsp:nvSpPr>
        <dsp:cNvPr id="0" name=""/>
        <dsp:cNvSpPr/>
      </dsp:nvSpPr>
      <dsp:spPr>
        <a:xfrm>
          <a:off x="5448419" y="1365832"/>
          <a:ext cx="644677" cy="6446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A6EE3-3A45-4707-8E95-BE84B994EAD3}">
      <dsp:nvSpPr>
        <dsp:cNvPr id="0" name=""/>
        <dsp:cNvSpPr/>
      </dsp:nvSpPr>
      <dsp:spPr>
        <a:xfrm>
          <a:off x="5054449" y="2262598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Administrative Overhead</a:t>
          </a:r>
          <a:endParaRPr lang="en-US" sz="1300" kern="1200"/>
        </a:p>
      </dsp:txBody>
      <dsp:txXfrm>
        <a:off x="5054449" y="2262598"/>
        <a:ext cx="1432617" cy="573046"/>
      </dsp:txXfrm>
    </dsp:sp>
    <dsp:sp modelId="{CE2767D5-0B60-4E0A-8DAC-D30DF290A79A}">
      <dsp:nvSpPr>
        <dsp:cNvPr id="0" name=""/>
        <dsp:cNvSpPr/>
      </dsp:nvSpPr>
      <dsp:spPr>
        <a:xfrm>
          <a:off x="7131744" y="1365832"/>
          <a:ext cx="644677" cy="6446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5762F-63C4-49AD-8392-5D0756AC9E14}">
      <dsp:nvSpPr>
        <dsp:cNvPr id="0" name=""/>
        <dsp:cNvSpPr/>
      </dsp:nvSpPr>
      <dsp:spPr>
        <a:xfrm>
          <a:off x="6737774" y="2262598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Proposed expansions</a:t>
          </a:r>
          <a:endParaRPr lang="en-US" sz="1300" kern="1200"/>
        </a:p>
      </dsp:txBody>
      <dsp:txXfrm>
        <a:off x="6737774" y="2262598"/>
        <a:ext cx="1432617" cy="573046"/>
      </dsp:txXfrm>
    </dsp:sp>
    <dsp:sp modelId="{01221F45-EF65-477C-AB3E-3563586915CE}">
      <dsp:nvSpPr>
        <dsp:cNvPr id="0" name=""/>
        <dsp:cNvSpPr/>
      </dsp:nvSpPr>
      <dsp:spPr>
        <a:xfrm>
          <a:off x="8815069" y="1365832"/>
          <a:ext cx="644677" cy="6446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6137C-15D2-4103-924A-879F20C27DFF}">
      <dsp:nvSpPr>
        <dsp:cNvPr id="0" name=""/>
        <dsp:cNvSpPr/>
      </dsp:nvSpPr>
      <dsp:spPr>
        <a:xfrm>
          <a:off x="8421099" y="2262598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/>
            <a:t>Advertising and Outreach</a:t>
          </a:r>
          <a:endParaRPr lang="en-US" sz="1300" kern="1200"/>
        </a:p>
      </dsp:txBody>
      <dsp:txXfrm>
        <a:off x="8421099" y="2262598"/>
        <a:ext cx="1432617" cy="573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2060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0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44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1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9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9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0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0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4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6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Resilience Isn't Enough: </a:t>
            </a:r>
            <a:r>
              <a:rPr lang="en-US"/>
              <a:t>Building Shared Infrastructure for Rural Health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3600" dirty="0"/>
          </a:p>
          <a:p>
            <a:r>
              <a:rPr lang="en-US" sz="3600"/>
              <a:t>Libby Trammell, LCSW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CEBA0-9444-3031-884B-7057DF6C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/>
              <a:t>Needs Assessment Findings: Significant Needs in Rural Health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B5A06B-7A3D-90DD-578B-72CD5C990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665442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8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7DB64-E494-FDB7-0829-25B6990C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/>
              <a:t>Rural Communities are resilient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017E8C-CEFF-682D-8D74-A3D0040B9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47196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36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627F7-7882-6790-4E7D-F10A07C5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/>
              <a:t>What do we do next? 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E8C1-ADB4-624A-B5B8-5CEAF11CD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2023 Needs Assessment spurred the </a:t>
            </a:r>
            <a:r>
              <a:rPr lang="en-US" sz="2000"/>
              <a:t>creation of an online platform that featured collaboration and networking for rural health professionals</a:t>
            </a:r>
            <a:endParaRPr lang="en-US" sz="2000" dirty="0"/>
          </a:p>
          <a:p>
            <a:r>
              <a:rPr lang="en-US" sz="2000"/>
              <a:t>This resulted in lessened isolation, and stronger collaboration across Missouri and our neighboring states</a:t>
            </a:r>
            <a:endParaRPr lang="en-US" sz="2000" dirty="0"/>
          </a:p>
          <a:p>
            <a:r>
              <a:rPr lang="en-US" sz="2000" dirty="0"/>
              <a:t>The 2026 Needs Assessment led us to the </a:t>
            </a:r>
            <a:r>
              <a:rPr lang="en-US" sz="2000" b="1" dirty="0"/>
              <a:t>Virtual Communities of Practice Model (</a:t>
            </a:r>
            <a:r>
              <a:rPr lang="en-US" sz="2000" b="1" dirty="0" err="1"/>
              <a:t>VCoPs</a:t>
            </a:r>
            <a:r>
              <a:rPr lang="en-US" sz="2000" b="1" dirty="0"/>
              <a:t>)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spc="10"/>
              <a:t>This model was evidence-based and had promising results in shared learning, applied problem-solving, and coordinated action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spc="10" err="1"/>
              <a:t>VCoPs</a:t>
            </a:r>
            <a:r>
              <a:rPr lang="en-US" sz="1800" spc="10"/>
              <a:t> improve clinical decision making, reduce professional isolation, and strengthen interdisciplinary collaboration across healthcare, education, non-profit, and international development settings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6049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C35D-97A0-9733-11CA-74577A2A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Communities of Practice (</a:t>
            </a:r>
            <a:r>
              <a:rPr lang="en-US" dirty="0" err="1"/>
              <a:t>VCoPs</a:t>
            </a:r>
            <a:r>
              <a:rPr lang="en-US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B00744-22B2-DE21-7AC2-81E03F018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088" y="1877181"/>
            <a:ext cx="5306165" cy="4351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B5F9BC-97A2-6A75-A1B8-08580B126182}"/>
              </a:ext>
            </a:extLst>
          </p:cNvPr>
          <p:cNvSpPr txBox="1"/>
          <p:nvPr/>
        </p:nvSpPr>
        <p:spPr>
          <a:xfrm>
            <a:off x="764625" y="1982478"/>
            <a:ext cx="4563687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VCoPs</a:t>
            </a:r>
            <a:r>
              <a:rPr lang="en-US" dirty="0"/>
              <a:t> are focused on building different types of value for different users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Participation means learning and shaping professional identities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VCoPs</a:t>
            </a:r>
            <a:r>
              <a:rPr lang="en-US" dirty="0"/>
              <a:t> have community-rooted solutions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This framework is best utilized when there is: 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A shared area of identity (Rural health)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Community (Relationships and trust)</a:t>
            </a:r>
          </a:p>
          <a:p>
            <a:pPr marL="742950" lvl="1" indent="-285750">
              <a:buFont typeface="Courier New"/>
              <a:buChar char="o"/>
            </a:pPr>
            <a:r>
              <a:rPr lang="en-US"/>
              <a:t>Practice (Shared tools, language, and experiences)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4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5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lue text with a black background&#10;&#10;AI-generated content may be incorrect.">
            <a:extLst>
              <a:ext uri="{FF2B5EF4-FFF2-40B4-BE49-F238E27FC236}">
                <a16:creationId xmlns:a16="http://schemas.microsoft.com/office/drawing/2014/main" id="{130E94C3-BDC7-FAF9-9DB1-48B8413B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7738F-2316-0045-3626-4D0141CB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Causeway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BFE32-5C22-8AE1-578A-9C551738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654" y="965199"/>
            <a:ext cx="6670520" cy="520700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Different online communities for users to utilize</a:t>
            </a:r>
          </a:p>
          <a:p>
            <a:r>
              <a:rPr lang="en-US" sz="2400"/>
              <a:t>Discussion boards and asynchronous discussion features to allow for collaboration across time commitments </a:t>
            </a:r>
          </a:p>
          <a:p>
            <a:r>
              <a:rPr lang="en-US" sz="2400"/>
              <a:t>Blogs and Resource listings</a:t>
            </a:r>
          </a:p>
          <a:p>
            <a:r>
              <a:rPr lang="en-US" sz="2400"/>
              <a:t>Private messaging</a:t>
            </a:r>
          </a:p>
          <a:p>
            <a:r>
              <a:rPr lang="en-US" sz="2400"/>
              <a:t>Libraries of content</a:t>
            </a:r>
          </a:p>
          <a:p>
            <a:r>
              <a:rPr lang="en-US" sz="2400"/>
              <a:t>Onboarding lessons</a:t>
            </a:r>
          </a:p>
          <a:p>
            <a:r>
              <a:rPr lang="en-US" sz="2400"/>
              <a:t>Much more!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31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F4DAB-0B99-E4AE-22E8-EC7AC3523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B40F1B-6115-B8A2-A135-4D79AF18A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C82C8-54F0-2CE2-8C63-56A7FF1D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/>
              <a:t>Needs Assessment Findings: Significant Needs in Rural Health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46488-1F37-985E-7EEF-757F26F26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AC492D-0CCE-C117-E166-68D5C823C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2629EB-2888-E729-34DC-7612F0A8B8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84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6378C3-EA41-4A0B-8144-97AF179E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C575D-863A-449B-AA18-A22D2A84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752" y="0"/>
            <a:ext cx="5165308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9E4AC0-69CB-45A3-7943-35C9A6F2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993" y="643465"/>
            <a:ext cx="4419074" cy="5560272"/>
          </a:xfrm>
        </p:spPr>
        <p:txBody>
          <a:bodyPr anchor="ctr">
            <a:normAutofit/>
          </a:bodyPr>
          <a:lstStyle/>
          <a:p>
            <a:r>
              <a:rPr lang="en-US" dirty="0"/>
              <a:t>Stabilization of a larger rural </a:t>
            </a:r>
            <a:r>
              <a:rPr lang="en-US"/>
              <a:t>healthcare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74EA-A345-EA3E-797A-E3128537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248" y="643465"/>
            <a:ext cx="4009730" cy="5528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Lack of incoming workforce continues to be a concern </a:t>
            </a:r>
          </a:p>
          <a:p>
            <a:r>
              <a:rPr lang="en-US"/>
              <a:t>Prominent levels</a:t>
            </a:r>
            <a:r>
              <a:rPr lang="en-US" dirty="0"/>
              <a:t> of retiring workforce with low levels of new professionals focused on rural health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A87A1-E008-492C-8D91-EA0B5488D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FC3D44-798D-E5D0-FF44-6DDF59941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3" y="747712"/>
            <a:ext cx="9972675" cy="5362575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8FF0D3-110E-8CC6-1AF1-5B9FA0EA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53" y="0"/>
            <a:ext cx="8913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9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6378C3-EA41-4A0B-8144-97AF179E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C575D-863A-449B-AA18-A22D2A84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752" y="0"/>
            <a:ext cx="5165308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C1224-4563-39C4-9CDB-70EDE936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993" y="643465"/>
            <a:ext cx="4419074" cy="5560272"/>
          </a:xfrm>
        </p:spPr>
        <p:txBody>
          <a:bodyPr anchor="ctr">
            <a:normAutofit/>
          </a:bodyPr>
          <a:lstStyle/>
          <a:p>
            <a:r>
              <a:rPr lang="en-US" dirty="0"/>
              <a:t>The development of cross-disci</a:t>
            </a:r>
            <a:r>
              <a:rPr lang="en-US">
                <a:latin typeface="Century Schoolbook"/>
              </a:rPr>
              <a:t>pline</a:t>
            </a:r>
            <a:r>
              <a:rPr lang="en-US" dirty="0"/>
              <a:t> </a:t>
            </a:r>
            <a:r>
              <a:rPr lang="en-US"/>
              <a:t>coalitions and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A7A1-96AC-B7DE-1B6A-526FBCDD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248" y="643465"/>
            <a:ext cx="4009730" cy="5528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Rural health issues continue to arise, and complex issues require teamwork and cross-disciplinary approaches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A87A1-E008-492C-8D91-EA0B5488D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medical form&#10;&#10;AI-generated content may be incorrect.">
            <a:extLst>
              <a:ext uri="{FF2B5EF4-FFF2-40B4-BE49-F238E27FC236}">
                <a16:creationId xmlns:a16="http://schemas.microsoft.com/office/drawing/2014/main" id="{F4F24D68-48DE-7BCF-B4B0-951BE577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725"/>
            <a:ext cx="12192000" cy="335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8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46E2-48AE-8694-B105-B0659BE0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Reduced staff isolation and 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BC18F-C410-87EC-9241-933ED983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175931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The Causeway has recently </a:t>
            </a:r>
            <a:r>
              <a:rPr lang="en-US" sz="2800" err="1"/>
              <a:t>reac</a:t>
            </a:r>
            <a:r>
              <a:rPr lang="en-US" sz="2800"/>
              <a:t>hed over 1,000 active users</a:t>
            </a:r>
            <a:endParaRPr lang="en-US" sz="2800" dirty="0"/>
          </a:p>
          <a:p>
            <a:r>
              <a:rPr lang="en-US" sz="2800"/>
              <a:t>We house professionals including:</a:t>
            </a:r>
            <a:endParaRPr lang="en-US" sz="2800" dirty="0"/>
          </a:p>
          <a:p>
            <a:pPr lvl="1">
              <a:buFont typeface="Courier New" pitchFamily="34" charset="0"/>
              <a:buChar char="o"/>
            </a:pPr>
            <a:r>
              <a:rPr lang="en-US" sz="2400" spc="10">
                <a:solidFill>
                  <a:srgbClr val="000000"/>
                </a:solidFill>
              </a:rPr>
              <a:t>Doctors</a:t>
            </a:r>
            <a:endParaRPr lang="en-US" sz="2400"/>
          </a:p>
          <a:p>
            <a:pPr lvl="1">
              <a:buFont typeface="Courier New" pitchFamily="34" charset="0"/>
              <a:buChar char="o"/>
            </a:pPr>
            <a:r>
              <a:rPr lang="en-US" sz="2400" spc="10">
                <a:solidFill>
                  <a:srgbClr val="000000"/>
                </a:solidFill>
              </a:rPr>
              <a:t>Nurses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spc="10">
                <a:solidFill>
                  <a:srgbClr val="000000"/>
                </a:solidFill>
              </a:rPr>
              <a:t>Social Workers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spc="10">
                <a:solidFill>
                  <a:srgbClr val="000000"/>
                </a:solidFill>
              </a:rPr>
              <a:t>Administrators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spc="10">
                <a:solidFill>
                  <a:srgbClr val="000000"/>
                </a:solidFill>
              </a:rPr>
              <a:t>Healthcare students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spc="10">
                <a:solidFill>
                  <a:srgbClr val="000000"/>
                </a:solidFill>
              </a:rPr>
              <a:t>Any rural healthcare professional or advocate is welcome</a:t>
            </a:r>
            <a:endParaRPr lang="en-US" sz="2400" spc="10" dirty="0">
              <a:solidFill>
                <a:srgbClr val="000000"/>
              </a:solidFill>
            </a:endParaRPr>
          </a:p>
        </p:txBody>
      </p:sp>
      <p:pic>
        <p:nvPicPr>
          <p:cNvPr id="4" name="Picture 3" descr="A screenshot of a white screen&#10;&#10;AI-generated content may be incorrect.">
            <a:extLst>
              <a:ext uri="{FF2B5EF4-FFF2-40B4-BE49-F238E27FC236}">
                <a16:creationId xmlns:a16="http://schemas.microsoft.com/office/drawing/2014/main" id="{0CF47A48-3937-9FBC-885A-7BC983AB6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" y="891646"/>
            <a:ext cx="121062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210D4-E612-99C5-2BF2-E1A35A0E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Missouri Rural Health Association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8DA2730-69A0-0FEE-20BE-99D49D5A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Providing leadership on rural priorities through advocacy, education, and collaboration</a:t>
            </a:r>
          </a:p>
          <a:p>
            <a:r>
              <a:rPr lang="en-US" sz="2400" spc="10"/>
              <a:t>Advocacy- Legislative lobbying and expert testimony</a:t>
            </a:r>
          </a:p>
          <a:p>
            <a:r>
              <a:rPr lang="en-US" sz="2400" spc="10"/>
              <a:t>Education- Webinars and Conferences</a:t>
            </a:r>
          </a:p>
          <a:p>
            <a:r>
              <a:rPr lang="en-US" sz="2400" spc="10"/>
              <a:t>Collaboration- Rural stakeholders including: Healthcare providers, public health professionals, community organizations, and policy leaders</a:t>
            </a:r>
          </a:p>
        </p:txBody>
      </p:sp>
    </p:spTree>
    <p:extLst>
      <p:ext uri="{BB962C8B-B14F-4D97-AF65-F5344CB8AC3E}">
        <p14:creationId xmlns:p14="http://schemas.microsoft.com/office/powerpoint/2010/main" val="341046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D0C2CB-F8F8-A2DA-2BA6-83F5B442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dirty="0"/>
              <a:t>More accessible funding including coding and grant assistance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76450D-F8C5-0961-4C28-6A49C591D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977955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" name="Picture 3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AE007A-4E7D-BFB1-ABCC-70EB2C5CA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8780"/>
            <a:ext cx="12192000" cy="6280441"/>
          </a:xfrm>
          <a:prstGeom prst="rect">
            <a:avLst/>
          </a:prstGeom>
        </p:spPr>
      </p:pic>
      <p:pic>
        <p:nvPicPr>
          <p:cNvPr id="54" name="Picture 5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B320B839-BEB9-1F09-924D-B15ED4002C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41836"/>
            <a:ext cx="12192000" cy="2774328"/>
          </a:xfrm>
          <a:prstGeom prst="rect">
            <a:avLst/>
          </a:prstGeom>
        </p:spPr>
      </p:pic>
      <p:pic>
        <p:nvPicPr>
          <p:cNvPr id="55" name="Picture 54" descr="A screenshot of a message&#10;&#10;AI-generated content may be incorrect.">
            <a:extLst>
              <a:ext uri="{FF2B5EF4-FFF2-40B4-BE49-F238E27FC236}">
                <a16:creationId xmlns:a16="http://schemas.microsoft.com/office/drawing/2014/main" id="{38423B5F-5D23-1F83-B2CE-3987CDA449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998916"/>
            <a:ext cx="12192000" cy="28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6378C3-EA41-4A0B-8144-97AF179E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C575D-863A-449B-AA18-A22D2A84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752" y="0"/>
            <a:ext cx="5165308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C17EC-F9A3-2B68-E6E6-64F1DC5F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993" y="643465"/>
            <a:ext cx="4419074" cy="5560272"/>
          </a:xfrm>
        </p:spPr>
        <p:txBody>
          <a:bodyPr anchor="ctr">
            <a:normAutofit/>
          </a:bodyPr>
          <a:lstStyle/>
          <a:p>
            <a:r>
              <a:rPr lang="en-US" dirty="0"/>
              <a:t>Enhanced Outreach </a:t>
            </a:r>
            <a:r>
              <a:rPr lang="en-US"/>
              <a:t>Activities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22215-0D0A-D336-4B3B-84E15345F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248" y="643465"/>
            <a:ext cx="4009730" cy="5528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There are fantastic services happening in rural Missouri, but outreach and accessibility remain an issue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A87A1-E008-492C-8D91-EA0B5488D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drone on a table&#10;&#10;AI-generated content may be incorrect.">
            <a:extLst>
              <a:ext uri="{FF2B5EF4-FFF2-40B4-BE49-F238E27FC236}">
                <a16:creationId xmlns:a16="http://schemas.microsoft.com/office/drawing/2014/main" id="{AF5F9780-9992-366B-B6FF-3FCA5B05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56" y="0"/>
            <a:ext cx="10380689" cy="68580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391914-65E8-69FF-4672-24792C02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9" y="0"/>
            <a:ext cx="10386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5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6378C3-EA41-4A0B-8144-97AF179E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C575D-863A-449B-AA18-A22D2A84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752" y="0"/>
            <a:ext cx="5165308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5475E-AA56-A631-3C69-5AEE258B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993" y="643465"/>
            <a:ext cx="4419074" cy="5560272"/>
          </a:xfrm>
        </p:spPr>
        <p:txBody>
          <a:bodyPr anchor="ctr">
            <a:normAutofit/>
          </a:bodyPr>
          <a:lstStyle/>
          <a:p>
            <a:r>
              <a:rPr lang="en-US"/>
              <a:t>Support of Existing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BF65-F18B-871C-CC54-91885892C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248" y="643465"/>
            <a:ext cx="4009730" cy="5528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Existing programs require support and awareness</a:t>
            </a:r>
          </a:p>
          <a:p>
            <a:r>
              <a:rPr lang="en-US"/>
              <a:t>Infrastructure to boost involvement is lacking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A87A1-E008-492C-8D91-EA0B5488D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webpage&#10;&#10;AI-generated content may be incorrect.">
            <a:extLst>
              <a:ext uri="{FF2B5EF4-FFF2-40B4-BE49-F238E27FC236}">
                <a16:creationId xmlns:a16="http://schemas.microsoft.com/office/drawing/2014/main" id="{59088BB3-B598-710B-00C8-7DCA1960D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227" y="0"/>
            <a:ext cx="8921547" cy="6858000"/>
          </a:xfrm>
          <a:prstGeom prst="rect">
            <a:avLst/>
          </a:prstGeom>
        </p:spPr>
      </p:pic>
      <p:pic>
        <p:nvPicPr>
          <p:cNvPr id="5" name="Picture 4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FD1A5105-E574-2F82-0F5C-BD7CEE8F4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3" y="0"/>
            <a:ext cx="10239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03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FFDA05-9640-4040-B33E-D46FD0443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diagram of a framework&#10;&#10;AI-generated content may be incorrect.">
            <a:extLst>
              <a:ext uri="{FF2B5EF4-FFF2-40B4-BE49-F238E27FC236}">
                <a16:creationId xmlns:a16="http://schemas.microsoft.com/office/drawing/2014/main" id="{8B555865-EA6F-A33D-F066-6A48FD0E0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25"/>
          <a:stretch>
            <a:fillRect/>
          </a:stretch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4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32B7C-887F-E3A5-CD76-3270E3C4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/>
              <a:t>Projected Cost - $250K Annually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2FA58D-218A-324D-B135-6AC139AB2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126059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048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6378C3-EA41-4A0B-8144-97AF179E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BC575D-863A-449B-AA18-A22D2A84C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752" y="0"/>
            <a:ext cx="5165308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AE532-6B7B-FE76-956D-A210230B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993" y="643465"/>
            <a:ext cx="4419074" cy="5560272"/>
          </a:xfrm>
        </p:spPr>
        <p:txBody>
          <a:bodyPr anchor="ctr">
            <a:normAutofit/>
          </a:bodyPr>
          <a:lstStyle/>
          <a:p>
            <a:r>
              <a:rPr lang="en-US"/>
              <a:t>What funding can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4C6D0-816F-DDC3-3F9B-53573C847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248" y="643465"/>
            <a:ext cx="4009730" cy="5528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Further Anchor and Current Communities</a:t>
            </a:r>
            <a:endParaRPr lang="en-US" dirty="0"/>
          </a:p>
          <a:p>
            <a:pPr lvl="1">
              <a:buFont typeface="Courier New" pitchFamily="34" charset="0"/>
              <a:buChar char="o"/>
            </a:pPr>
            <a:r>
              <a:rPr lang="en-US" spc="10"/>
              <a:t>Maternal health, Dental health, etc.</a:t>
            </a:r>
          </a:p>
          <a:p>
            <a:r>
              <a:rPr lang="en-US"/>
              <a:t>Private communities for agencies </a:t>
            </a:r>
          </a:p>
          <a:p>
            <a:pPr lvl="1">
              <a:buFont typeface="Courier New" pitchFamily="34" charset="0"/>
              <a:buChar char="o"/>
            </a:pPr>
            <a:r>
              <a:rPr lang="en-US" spc="10"/>
              <a:t>Reach out to Libby for more information</a:t>
            </a:r>
          </a:p>
          <a:p>
            <a:r>
              <a:rPr lang="en-US"/>
              <a:t>Specific staffing for building out further programming</a:t>
            </a:r>
          </a:p>
          <a:p>
            <a:r>
              <a:rPr lang="en-US"/>
              <a:t>Dedicated spaces for specific interventions</a:t>
            </a:r>
          </a:p>
          <a:p>
            <a:r>
              <a:rPr lang="en-US"/>
              <a:t>Much more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2A87A1-E008-492C-8D91-EA0B5488D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511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39BB-FE46-AB40-CFE1-2D80755C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More</a:t>
            </a:r>
            <a:endParaRPr lang="en-US" dirty="0"/>
          </a:p>
        </p:txBody>
      </p:sp>
      <p:pic>
        <p:nvPicPr>
          <p:cNvPr id="3" name="Content Placeholder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83A7B0F-DDA8-6F6D-0982-039CDBA4F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703" t="26430" r="28338" b="25340"/>
          <a:stretch>
            <a:fillRect/>
          </a:stretch>
        </p:blipFill>
        <p:spPr>
          <a:xfrm>
            <a:off x="1260975" y="1879832"/>
            <a:ext cx="2959369" cy="3228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2ECDB-6C80-417D-186A-C14F3027A794}"/>
              </a:ext>
            </a:extLst>
          </p:cNvPr>
          <p:cNvSpPr txBox="1"/>
          <p:nvPr/>
        </p:nvSpPr>
        <p:spPr>
          <a:xfrm>
            <a:off x="1319726" y="4881388"/>
            <a:ext cx="284305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Read the 2026 Needs Assessment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5EC4C-EE88-A825-975F-82F6E57F91DC}"/>
              </a:ext>
            </a:extLst>
          </p:cNvPr>
          <p:cNvSpPr txBox="1"/>
          <p:nvPr/>
        </p:nvSpPr>
        <p:spPr>
          <a:xfrm>
            <a:off x="6317549" y="4881388"/>
            <a:ext cx="28430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Join us on The Causeway</a:t>
            </a:r>
            <a:endParaRPr lang="en-US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A518DBD-61AE-6164-9A1A-6A956D49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24" t="30065" r="28939" b="28840"/>
          <a:stretch>
            <a:fillRect/>
          </a:stretch>
        </p:blipFill>
        <p:spPr>
          <a:xfrm>
            <a:off x="6196853" y="2061882"/>
            <a:ext cx="2958357" cy="28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84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7BEB-577C-9F31-F3BA-8BAC3302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A27E-121B-941A-7559-E43FF589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33575"/>
            <a:ext cx="5406465" cy="4246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Ltrammell@morha.org</a:t>
            </a:r>
          </a:p>
          <a:p>
            <a:endParaRPr lang="en-US" dirty="0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BBA8519B-5D1E-59ED-7B15-1DB0D558D6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79706" y="1933575"/>
            <a:ext cx="3639872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AFAA-AC66-937F-D825-492381BE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539087"/>
            <a:ext cx="4534047" cy="15848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Libby Trammell</a:t>
            </a:r>
          </a:p>
        </p:txBody>
      </p:sp>
      <p:pic>
        <p:nvPicPr>
          <p:cNvPr id="4" name="Content Placeholder 3" descr="A person holding a chainsaw in the woods&#10;&#10;AI-generated content may be incorrect.">
            <a:extLst>
              <a:ext uri="{FF2B5EF4-FFF2-40B4-BE49-F238E27FC236}">
                <a16:creationId xmlns:a16="http://schemas.microsoft.com/office/drawing/2014/main" id="{4F4E0DE5-5E21-6062-B53F-E032FBCDE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128"/>
          <a:stretch>
            <a:fillRect/>
          </a:stretch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56209-5C4A-621F-6BCA-0359E6ACD75E}"/>
              </a:ext>
            </a:extLst>
          </p:cNvPr>
          <p:cNvSpPr txBox="1"/>
          <p:nvPr/>
        </p:nvSpPr>
        <p:spPr>
          <a:xfrm>
            <a:off x="6420463" y="2438399"/>
            <a:ext cx="4572002" cy="38805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/>
              <a:t>Originally from South Dakota</a:t>
            </a:r>
          </a:p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/>
              <a:t>Licensed Clinical Social Worker (LCSW)</a:t>
            </a:r>
          </a:p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/>
              <a:t>Community &amp; Digital Advocacy Manager at MRHA</a:t>
            </a:r>
          </a:p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/>
              <a:t>Co-Author of 2026 Needs Assessment</a:t>
            </a:r>
          </a:p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/>
              <a:t>Background in advocacy, case management, and community organizing</a:t>
            </a:r>
          </a:p>
        </p:txBody>
      </p:sp>
    </p:spTree>
    <p:extLst>
      <p:ext uri="{BB962C8B-B14F-4D97-AF65-F5344CB8AC3E}">
        <p14:creationId xmlns:p14="http://schemas.microsoft.com/office/powerpoint/2010/main" val="195418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1D84F-F68F-44C8-85A1-6005CB07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2026 Needs Assessment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85FE-C86B-31F3-B893-E2C1670A5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This was the 2nd Needs Assessment completed by MRHA, the first was published in 2023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spc="10"/>
              <a:t>2023 Needs Assessment highlighted declining health and increased death rates in Rural Missouri</a:t>
            </a:r>
          </a:p>
          <a:p>
            <a:r>
              <a:rPr lang="en-US" sz="2400"/>
              <a:t>2026 Needs Assessment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spc="10"/>
              <a:t>Found that every indicator of health was worse in rural areas than in urban with 1 exception (Air quality)</a:t>
            </a:r>
          </a:p>
          <a:p>
            <a:pPr lvl="1">
              <a:buFont typeface="Courier New" pitchFamily="34" charset="0"/>
              <a:buChar char="o"/>
            </a:pPr>
            <a:r>
              <a:rPr lang="en-US" sz="2400" spc="10"/>
              <a:t>Cancer rates, asthma, childhood poverty, and chronic respiratory diseases all occur more frequently in rural areas than urban</a:t>
            </a:r>
          </a:p>
        </p:txBody>
      </p:sp>
    </p:spTree>
    <p:extLst>
      <p:ext uri="{BB962C8B-B14F-4D97-AF65-F5344CB8AC3E}">
        <p14:creationId xmlns:p14="http://schemas.microsoft.com/office/powerpoint/2010/main" val="114326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707EA-6515-6EF4-DE2D-9D28D66E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Rural Missouri Statistics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D36E6-AB23-FDA5-F55E-195017950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Disparate mortality</a:t>
            </a:r>
          </a:p>
          <a:p>
            <a:pPr lvl="1">
              <a:buFont typeface="Courier New" pitchFamily="34" charset="0"/>
              <a:buChar char="o"/>
            </a:pPr>
            <a:r>
              <a:rPr lang="en-US" sz="2200" spc="10"/>
              <a:t>40% higher for rural residents than their urban counterparts with a sharp spike in deaths from 2020-2022</a:t>
            </a:r>
          </a:p>
          <a:p>
            <a:r>
              <a:rPr lang="en-US" sz="2200"/>
              <a:t>Disproportionate Early Death in Rural vs. Urban MO</a:t>
            </a:r>
          </a:p>
          <a:p>
            <a:pPr lvl="1">
              <a:buFont typeface="Courier New" pitchFamily="34" charset="0"/>
              <a:buChar char="o"/>
            </a:pPr>
            <a:r>
              <a:rPr lang="en-US" sz="2200"/>
              <a:t>Heart disease: 19% higher</a:t>
            </a:r>
          </a:p>
          <a:p>
            <a:pPr lvl="1">
              <a:buFont typeface="Courier New" pitchFamily="34" charset="0"/>
              <a:buChar char="o"/>
            </a:pPr>
            <a:r>
              <a:rPr lang="en-US" sz="2200" spc="10"/>
              <a:t>Cancer: 13% higher</a:t>
            </a:r>
          </a:p>
          <a:p>
            <a:pPr lvl="1">
              <a:buFont typeface="Courier New" pitchFamily="34" charset="0"/>
              <a:buChar char="o"/>
            </a:pPr>
            <a:r>
              <a:rPr lang="en-US" sz="2200" spc="10"/>
              <a:t>Chronic lower respiratory disease: 16% higher</a:t>
            </a:r>
          </a:p>
          <a:p>
            <a:pPr lvl="1">
              <a:buFont typeface="Courier New" pitchFamily="34" charset="0"/>
              <a:buChar char="o"/>
            </a:pPr>
            <a:r>
              <a:rPr lang="en-US" sz="2200" spc="10"/>
              <a:t>What do you think is the leading cause of death for 18-44 year olds in Missouri? </a:t>
            </a:r>
          </a:p>
          <a:p>
            <a:pPr lvl="2">
              <a:buFont typeface="Wingdings" pitchFamily="34" charset="0"/>
              <a:buChar char="§"/>
            </a:pPr>
            <a:r>
              <a:rPr lang="en-US" sz="2200" spc="10"/>
              <a:t>80% of the counties most impacted by this cause of death are rural</a:t>
            </a:r>
          </a:p>
        </p:txBody>
      </p:sp>
    </p:spTree>
    <p:extLst>
      <p:ext uri="{BB962C8B-B14F-4D97-AF65-F5344CB8AC3E}">
        <p14:creationId xmlns:p14="http://schemas.microsoft.com/office/powerpoint/2010/main" val="344433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CDF5D3-7220-42A0-9D37-ECF3BF28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BC717F-58B3-4A4E-BC3B-1B11323AD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C6F6F-2CC3-1106-E332-DDCBAF1A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183" y="5181600"/>
            <a:ext cx="10156435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>
                <a:solidFill>
                  <a:srgbClr val="FFFFFF"/>
                </a:solidFill>
              </a:rPr>
              <a:t>Years of Potential Life Lost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75710-64C5-4CA8-8A7C-82EE4125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line of lines on a black background&#10;&#10;AI-generated content may be incorrect.">
            <a:extLst>
              <a:ext uri="{FF2B5EF4-FFF2-40B4-BE49-F238E27FC236}">
                <a16:creationId xmlns:a16="http://schemas.microsoft.com/office/drawing/2014/main" id="{D1AEC067-CCD9-4CFE-2A7C-EC0FF5BC2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065" y="386082"/>
            <a:ext cx="10304985" cy="44496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5050B1-74E1-4A81-923D-0F5971A3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4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91A7E-22F3-C88C-FE11-B4279A48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Racial Disparities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F0364-5575-8457-A82F-3315D48E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898" y="643466"/>
            <a:ext cx="5827472" cy="5571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Black Missouri residents experience the harshest health </a:t>
            </a:r>
            <a:r>
              <a:rPr lang="en-US" sz="2000"/>
              <a:t>disparities</a:t>
            </a:r>
            <a:r>
              <a:rPr lang="en-US" sz="2000" dirty="0"/>
              <a:t> which reduces overall life </a:t>
            </a:r>
            <a:r>
              <a:rPr lang="en-US" sz="2000"/>
              <a:t>expectancy 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Double the poverty rate than their white counterparts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Black infants experience 3x the mortality rate of white infants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High rates of chronic illness, hospitalization, and premature death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Black men face significantly higher fatal ODs than their white counterparts</a:t>
            </a:r>
          </a:p>
          <a:p>
            <a:r>
              <a:rPr lang="en-US" sz="2000"/>
              <a:t>This has several causes including: 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Bias and discrimination on the micro level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Systems-level racism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Lack of culturally competent care</a:t>
            </a:r>
          </a:p>
          <a:p>
            <a:pPr lvl="1">
              <a:buFont typeface="Courier New" pitchFamily="34" charset="0"/>
              <a:buChar char="o"/>
            </a:pPr>
            <a:r>
              <a:rPr lang="en-US" sz="2000" spc="10"/>
              <a:t>Many more factors</a:t>
            </a:r>
          </a:p>
        </p:txBody>
      </p:sp>
    </p:spTree>
    <p:extLst>
      <p:ext uri="{BB962C8B-B14F-4D97-AF65-F5344CB8AC3E}">
        <p14:creationId xmlns:p14="http://schemas.microsoft.com/office/powerpoint/2010/main" val="38679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EF365-C3B0-EBC5-69C5-2111B25B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/>
              <a:t>Further Considerations for Rural Health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0C58A5-6631-D21C-0C26-9A3A9B308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11632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29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15CC-9F52-BC8A-B8CF-379556FA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en-US" sz="2700"/>
              <a:t>Needs Assessment Findings: Infrastructure</a:t>
            </a:r>
          </a:p>
        </p:txBody>
      </p:sp>
      <p:pic>
        <p:nvPicPr>
          <p:cNvPr id="4" name="Picture 3" descr="A map of missouri with red stars&#10;&#10;AI-generated content may be incorrect.">
            <a:extLst>
              <a:ext uri="{FF2B5EF4-FFF2-40B4-BE49-F238E27FC236}">
                <a16:creationId xmlns:a16="http://schemas.microsoft.com/office/drawing/2014/main" id="{08D150E4-4D92-DE7F-EB08-1DA5C941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7" r="1664"/>
          <a:stretch>
            <a:fillRect/>
          </a:stretch>
        </p:blipFill>
        <p:spPr>
          <a:xfrm>
            <a:off x="633998" y="640080"/>
            <a:ext cx="6927007" cy="5588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CD49-BACB-0B98-2CFE-ABE8091F9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675" y="2287375"/>
            <a:ext cx="3075836" cy="389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Rural hospitals face high costs &amp; low reimbursement rates</a:t>
            </a:r>
          </a:p>
          <a:p>
            <a:pPr lvl="1">
              <a:buFont typeface="Courier New" pitchFamily="34" charset="0"/>
              <a:buChar char="o"/>
            </a:pPr>
            <a:r>
              <a:rPr lang="en-US" spc="10"/>
              <a:t>10 hospitals have closed in rural Missouri from 2014-2023</a:t>
            </a:r>
          </a:p>
          <a:p>
            <a:r>
              <a:rPr lang="en-US" sz="1600"/>
              <a:t>Hospital closures impact other infrastructure</a:t>
            </a:r>
          </a:p>
          <a:p>
            <a:pPr lvl="1">
              <a:buFont typeface="Courier New" pitchFamily="34" charset="0"/>
              <a:buChar char="o"/>
            </a:pPr>
            <a:r>
              <a:rPr lang="en-US" spc="10"/>
              <a:t>Roads and transportation</a:t>
            </a:r>
          </a:p>
          <a:p>
            <a:pPr lvl="1">
              <a:buFont typeface="Courier New" pitchFamily="34" charset="0"/>
              <a:buChar char="o"/>
            </a:pPr>
            <a:r>
              <a:rPr lang="en-US" spc="10"/>
              <a:t>Employment rates</a:t>
            </a:r>
          </a:p>
          <a:p>
            <a:pPr lvl="1">
              <a:buFont typeface="Courier New" pitchFamily="34" charset="0"/>
              <a:buChar char="o"/>
            </a:pPr>
            <a:r>
              <a:rPr lang="en-US" spc="10"/>
              <a:t>Secondary health providers</a:t>
            </a:r>
          </a:p>
        </p:txBody>
      </p:sp>
    </p:spTree>
    <p:extLst>
      <p:ext uri="{BB962C8B-B14F-4D97-AF65-F5344CB8AC3E}">
        <p14:creationId xmlns:p14="http://schemas.microsoft.com/office/powerpoint/2010/main" val="114250455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View</vt:lpstr>
      <vt:lpstr>When Resilience Isn't Enough: Building Shared Infrastructure for Rural Health</vt:lpstr>
      <vt:lpstr>Missouri Rural Health Association</vt:lpstr>
      <vt:lpstr>Libby Trammell</vt:lpstr>
      <vt:lpstr>2026 Needs Assessment</vt:lpstr>
      <vt:lpstr>Rural Missouri Statistics</vt:lpstr>
      <vt:lpstr>Years of Potential Life Lost</vt:lpstr>
      <vt:lpstr>Racial Disparities</vt:lpstr>
      <vt:lpstr>Further Considerations for Rural Health</vt:lpstr>
      <vt:lpstr>Needs Assessment Findings: Infrastructure</vt:lpstr>
      <vt:lpstr>Needs Assessment Findings: Significant Needs in Rural Health</vt:lpstr>
      <vt:lpstr>Rural Communities are resilient</vt:lpstr>
      <vt:lpstr>What do we do next? </vt:lpstr>
      <vt:lpstr>Virtual Communities of Practice (VCoPs)</vt:lpstr>
      <vt:lpstr>PowerPoint Presentation</vt:lpstr>
      <vt:lpstr>The Causeway Features</vt:lpstr>
      <vt:lpstr>Needs Assessment Findings: Significant Needs in Rural Health</vt:lpstr>
      <vt:lpstr>Stabilization of a larger rural healthcare workforce</vt:lpstr>
      <vt:lpstr>The development of cross-discipline coalitions and partnerships</vt:lpstr>
      <vt:lpstr>Reduced staff isolation and burnout</vt:lpstr>
      <vt:lpstr>More accessible funding including coding and grant assistance</vt:lpstr>
      <vt:lpstr>Enhanced Outreach Activities</vt:lpstr>
      <vt:lpstr>Support of Existing Programs</vt:lpstr>
      <vt:lpstr>PowerPoint Presentation</vt:lpstr>
      <vt:lpstr>Projected Cost - $250K Annually</vt:lpstr>
      <vt:lpstr>What funding can mean</vt:lpstr>
      <vt:lpstr>Learning More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567</cp:revision>
  <dcterms:created xsi:type="dcterms:W3CDTF">2026-04-21T15:08:49Z</dcterms:created>
  <dcterms:modified xsi:type="dcterms:W3CDTF">2026-04-23T19:10:41Z</dcterms:modified>
</cp:coreProperties>
</file>