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Canva Sans Bold" charset="1" panose="020B0803030501040103"/>
      <p:regular r:id="rId18"/>
    </p:embeddedFont>
    <p:embeddedFont>
      <p:font typeface="Canva Sans" charset="1" panose="020B0503030501040103"/>
      <p:regular r:id="rId19"/>
    </p:embeddedFont>
    <p:embeddedFont>
      <p:font typeface="Canva Sans Italics" charset="1" panose="020B0503030501040103"/>
      <p:regular r:id="rId20"/>
    </p:embeddedFont>
    <p:embeddedFont>
      <p:font typeface="Montserrat" charset="1" panose="000005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jpeg" Type="http://schemas.openxmlformats.org/officeDocument/2006/relationships/image"/><Relationship Id="rId4" Target="../media/image25.jpeg" Type="http://schemas.openxmlformats.org/officeDocument/2006/relationships/image"/><Relationship Id="rId5" Target="../media/image26.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jpe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35.jpeg" Type="http://schemas.openxmlformats.org/officeDocument/2006/relationships/image"/><Relationship Id="rId4" Target="../media/image36.jpeg" Type="http://schemas.openxmlformats.org/officeDocument/2006/relationships/image"/><Relationship Id="rId5" Target="../media/image37.jpeg" Type="http://schemas.openxmlformats.org/officeDocument/2006/relationships/image"/><Relationship Id="rId6"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jpeg" Type="http://schemas.openxmlformats.org/officeDocument/2006/relationships/image"/><Relationship Id="rId4" Target="../media/image12.jpeg" Type="http://schemas.openxmlformats.org/officeDocument/2006/relationships/image"/><Relationship Id="rId5" Target="../media/image13.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 Id="rId5" Target="../media/image2.png" Type="http://schemas.openxmlformats.org/officeDocument/2006/relationships/image"/><Relationship Id="rId6" Target="../media/image1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jpeg" Type="http://schemas.openxmlformats.org/officeDocument/2006/relationships/image"/><Relationship Id="rId4" Target="../media/image21.png" Type="http://schemas.openxmlformats.org/officeDocument/2006/relationships/image"/><Relationship Id="rId5" Target="../media/image2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6478E"/>
        </a:solidFill>
      </p:bgPr>
    </p:bg>
    <p:spTree>
      <p:nvGrpSpPr>
        <p:cNvPr id="1" name=""/>
        <p:cNvGrpSpPr/>
        <p:nvPr/>
      </p:nvGrpSpPr>
      <p:grpSpPr>
        <a:xfrm>
          <a:off x="0" y="0"/>
          <a:ext cx="0" cy="0"/>
          <a:chOff x="0" y="0"/>
          <a:chExt cx="0" cy="0"/>
        </a:xfrm>
      </p:grpSpPr>
      <p:grpSp>
        <p:nvGrpSpPr>
          <p:cNvPr name="Group 2" id="2"/>
          <p:cNvGrpSpPr/>
          <p:nvPr/>
        </p:nvGrpSpPr>
        <p:grpSpPr>
          <a:xfrm rot="0">
            <a:off x="625662" y="587277"/>
            <a:ext cx="15412053" cy="9112446"/>
            <a:chOff x="0" y="0"/>
            <a:chExt cx="4059142" cy="2399986"/>
          </a:xfrm>
        </p:grpSpPr>
        <p:sp>
          <p:nvSpPr>
            <p:cNvPr name="Freeform 3" id="3"/>
            <p:cNvSpPr/>
            <p:nvPr/>
          </p:nvSpPr>
          <p:spPr>
            <a:xfrm flipH="false" flipV="false" rot="0">
              <a:off x="0" y="0"/>
              <a:ext cx="4059142" cy="2399986"/>
            </a:xfrm>
            <a:custGeom>
              <a:avLst/>
              <a:gdLst/>
              <a:ahLst/>
              <a:cxnLst/>
              <a:rect r="r" b="b" t="t" l="l"/>
              <a:pathLst>
                <a:path h="2399986" w="4059142">
                  <a:moveTo>
                    <a:pt x="0" y="0"/>
                  </a:moveTo>
                  <a:lnTo>
                    <a:pt x="4059142" y="0"/>
                  </a:lnTo>
                  <a:lnTo>
                    <a:pt x="4059142" y="2399986"/>
                  </a:lnTo>
                  <a:lnTo>
                    <a:pt x="0" y="2399986"/>
                  </a:lnTo>
                  <a:close/>
                </a:path>
              </a:pathLst>
            </a:custGeom>
            <a:solidFill>
              <a:srgbClr val="FFFFFF"/>
            </a:solidFill>
            <a:ln w="38100" cap="sq">
              <a:solidFill>
                <a:srgbClr val="FBAF19"/>
              </a:solidFill>
              <a:prstDash val="solid"/>
              <a:miter/>
            </a:ln>
          </p:spPr>
        </p:sp>
        <p:sp>
          <p:nvSpPr>
            <p:cNvPr name="TextBox 4" id="4"/>
            <p:cNvSpPr txBox="true"/>
            <p:nvPr/>
          </p:nvSpPr>
          <p:spPr>
            <a:xfrm>
              <a:off x="0" y="-38100"/>
              <a:ext cx="4059142" cy="2438086"/>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0050362" y="-1218307"/>
            <a:ext cx="13255481" cy="13255428"/>
            <a:chOff x="0" y="0"/>
            <a:chExt cx="6350000" cy="6349975"/>
          </a:xfrm>
        </p:grpSpPr>
        <p:sp>
          <p:nvSpPr>
            <p:cNvPr name="Freeform 6" id="6"/>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0" t="0" r="0" b="-38539"/>
              </a:stretch>
            </a:blipFill>
          </p:spPr>
        </p:sp>
      </p:grpSp>
      <p:sp>
        <p:nvSpPr>
          <p:cNvPr name="AutoShape 7" id="7"/>
          <p:cNvSpPr/>
          <p:nvPr/>
        </p:nvSpPr>
        <p:spPr>
          <a:xfrm>
            <a:off x="-6180175" y="4376181"/>
            <a:ext cx="6526333" cy="0"/>
          </a:xfrm>
          <a:prstGeom prst="line">
            <a:avLst/>
          </a:prstGeom>
          <a:ln cap="rnd" w="76200">
            <a:solidFill>
              <a:srgbClr val="16478E"/>
            </a:solidFill>
            <a:prstDash val="solid"/>
            <a:headEnd type="none" len="sm" w="sm"/>
            <a:tailEnd type="none" len="sm" w="sm"/>
          </a:ln>
        </p:spPr>
      </p:sp>
      <p:sp>
        <p:nvSpPr>
          <p:cNvPr name="Freeform 8" id="8"/>
          <p:cNvSpPr/>
          <p:nvPr/>
        </p:nvSpPr>
        <p:spPr>
          <a:xfrm flipH="false" flipV="false" rot="0">
            <a:off x="2183401" y="2237378"/>
            <a:ext cx="6820312" cy="3840929"/>
          </a:xfrm>
          <a:custGeom>
            <a:avLst/>
            <a:gdLst/>
            <a:ahLst/>
            <a:cxnLst/>
            <a:rect r="r" b="b" t="t" l="l"/>
            <a:pathLst>
              <a:path h="3840929" w="6820312">
                <a:moveTo>
                  <a:pt x="0" y="0"/>
                </a:moveTo>
                <a:lnTo>
                  <a:pt x="6820311" y="0"/>
                </a:lnTo>
                <a:lnTo>
                  <a:pt x="6820311" y="3840929"/>
                </a:lnTo>
                <a:lnTo>
                  <a:pt x="0" y="3840929"/>
                </a:lnTo>
                <a:lnTo>
                  <a:pt x="0" y="0"/>
                </a:lnTo>
                <a:close/>
              </a:path>
            </a:pathLst>
          </a:custGeom>
          <a:blipFill>
            <a:blip r:embed="rId3"/>
            <a:stretch>
              <a:fillRect l="-12685" t="-44530" r="-13135" b="-42763"/>
            </a:stretch>
          </a:blipFill>
        </p:spPr>
      </p:sp>
      <p:sp>
        <p:nvSpPr>
          <p:cNvPr name="TextBox 9" id="9"/>
          <p:cNvSpPr txBox="true"/>
          <p:nvPr/>
        </p:nvSpPr>
        <p:spPr>
          <a:xfrm rot="0">
            <a:off x="1458570" y="6412375"/>
            <a:ext cx="8359772" cy="629958"/>
          </a:xfrm>
          <a:prstGeom prst="rect">
            <a:avLst/>
          </a:prstGeom>
        </p:spPr>
        <p:txBody>
          <a:bodyPr anchor="t" rtlCol="false" tIns="0" lIns="0" bIns="0" rIns="0">
            <a:spAutoFit/>
          </a:bodyPr>
          <a:lstStyle/>
          <a:p>
            <a:pPr algn="ctr">
              <a:lnSpc>
                <a:spcPts val="5177"/>
              </a:lnSpc>
            </a:pPr>
            <a:r>
              <a:rPr lang="en-US" b="true" sz="3698">
                <a:solidFill>
                  <a:srgbClr val="16478E"/>
                </a:solidFill>
                <a:latin typeface="Canva Sans Bold"/>
                <a:ea typeface="Canva Sans Bold"/>
                <a:cs typeface="Canva Sans Bold"/>
                <a:sym typeface="Canva Sans Bold"/>
              </a:rPr>
              <a:t>Volunteer Driver Network</a:t>
            </a:r>
          </a:p>
        </p:txBody>
      </p:sp>
      <p:sp>
        <p:nvSpPr>
          <p:cNvPr name="Freeform 10" id="10"/>
          <p:cNvSpPr/>
          <p:nvPr/>
        </p:nvSpPr>
        <p:spPr>
          <a:xfrm flipH="false" flipV="false" rot="0">
            <a:off x="1224061" y="7738369"/>
            <a:ext cx="9019567" cy="1231171"/>
          </a:xfrm>
          <a:custGeom>
            <a:avLst/>
            <a:gdLst/>
            <a:ahLst/>
            <a:cxnLst/>
            <a:rect r="r" b="b" t="t" l="l"/>
            <a:pathLst>
              <a:path h="1231171" w="9019567">
                <a:moveTo>
                  <a:pt x="0" y="0"/>
                </a:moveTo>
                <a:lnTo>
                  <a:pt x="9019567" y="0"/>
                </a:lnTo>
                <a:lnTo>
                  <a:pt x="9019567" y="1231171"/>
                </a:lnTo>
                <a:lnTo>
                  <a:pt x="0" y="1231171"/>
                </a:lnTo>
                <a:lnTo>
                  <a:pt x="0" y="0"/>
                </a:lnTo>
                <a:close/>
              </a:path>
            </a:pathLst>
          </a:custGeom>
          <a:blipFill>
            <a:blip r:embed="rId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6478E"/>
        </a:solidFill>
      </p:bgPr>
    </p:bg>
    <p:spTree>
      <p:nvGrpSpPr>
        <p:cNvPr id="1" name=""/>
        <p:cNvGrpSpPr/>
        <p:nvPr/>
      </p:nvGrpSpPr>
      <p:grpSpPr>
        <a:xfrm>
          <a:off x="0" y="0"/>
          <a:ext cx="0" cy="0"/>
          <a:chOff x="0" y="0"/>
          <a:chExt cx="0" cy="0"/>
        </a:xfrm>
      </p:grpSpPr>
      <p:grpSp>
        <p:nvGrpSpPr>
          <p:cNvPr name="Group 2" id="2"/>
          <p:cNvGrpSpPr/>
          <p:nvPr/>
        </p:nvGrpSpPr>
        <p:grpSpPr>
          <a:xfrm rot="0">
            <a:off x="0" y="3180885"/>
            <a:ext cx="18288000" cy="378763"/>
            <a:chOff x="0" y="0"/>
            <a:chExt cx="4816593" cy="99757"/>
          </a:xfrm>
        </p:grpSpPr>
        <p:sp>
          <p:nvSpPr>
            <p:cNvPr name="Freeform 3" id="3"/>
            <p:cNvSpPr/>
            <p:nvPr/>
          </p:nvSpPr>
          <p:spPr>
            <a:xfrm flipH="false" flipV="false" rot="0">
              <a:off x="0" y="0"/>
              <a:ext cx="4816592" cy="99757"/>
            </a:xfrm>
            <a:custGeom>
              <a:avLst/>
              <a:gdLst/>
              <a:ahLst/>
              <a:cxnLst/>
              <a:rect r="r" b="b" t="t" l="l"/>
              <a:pathLst>
                <a:path h="99757" w="4816592">
                  <a:moveTo>
                    <a:pt x="0" y="0"/>
                  </a:moveTo>
                  <a:lnTo>
                    <a:pt x="4816592" y="0"/>
                  </a:lnTo>
                  <a:lnTo>
                    <a:pt x="4816592" y="99757"/>
                  </a:lnTo>
                  <a:lnTo>
                    <a:pt x="0" y="99757"/>
                  </a:lnTo>
                  <a:close/>
                </a:path>
              </a:pathLst>
            </a:custGeom>
            <a:solidFill>
              <a:srgbClr val="FBAF19"/>
            </a:solidFill>
          </p:spPr>
        </p:sp>
        <p:sp>
          <p:nvSpPr>
            <p:cNvPr name="TextBox 4" id="4"/>
            <p:cNvSpPr txBox="true"/>
            <p:nvPr/>
          </p:nvSpPr>
          <p:spPr>
            <a:xfrm>
              <a:off x="0" y="-38100"/>
              <a:ext cx="4816593" cy="137857"/>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0" y="3600450"/>
            <a:ext cx="18288000" cy="6686550"/>
            <a:chOff x="0" y="0"/>
            <a:chExt cx="4816593" cy="1761067"/>
          </a:xfrm>
        </p:grpSpPr>
        <p:sp>
          <p:nvSpPr>
            <p:cNvPr name="Freeform 6" id="6"/>
            <p:cNvSpPr/>
            <p:nvPr/>
          </p:nvSpPr>
          <p:spPr>
            <a:xfrm flipH="false" flipV="false" rot="0">
              <a:off x="0" y="0"/>
              <a:ext cx="4816592" cy="1761067"/>
            </a:xfrm>
            <a:custGeom>
              <a:avLst/>
              <a:gdLst/>
              <a:ahLst/>
              <a:cxnLst/>
              <a:rect r="r" b="b" t="t" l="l"/>
              <a:pathLst>
                <a:path h="1761067" w="4816592">
                  <a:moveTo>
                    <a:pt x="0" y="0"/>
                  </a:moveTo>
                  <a:lnTo>
                    <a:pt x="4816592" y="0"/>
                  </a:lnTo>
                  <a:lnTo>
                    <a:pt x="4816592" y="1761067"/>
                  </a:lnTo>
                  <a:lnTo>
                    <a:pt x="0" y="1761067"/>
                  </a:lnTo>
                  <a:close/>
                </a:path>
              </a:pathLst>
            </a:custGeom>
            <a:solidFill>
              <a:srgbClr val="FFFFFF"/>
            </a:solidFill>
          </p:spPr>
        </p:sp>
        <p:sp>
          <p:nvSpPr>
            <p:cNvPr name="TextBox 7" id="7"/>
            <p:cNvSpPr txBox="true"/>
            <p:nvPr/>
          </p:nvSpPr>
          <p:spPr>
            <a:xfrm>
              <a:off x="0" y="-38100"/>
              <a:ext cx="4816593" cy="17991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0" y="3370266"/>
            <a:ext cx="18288000" cy="378763"/>
            <a:chOff x="0" y="0"/>
            <a:chExt cx="4816593" cy="99757"/>
          </a:xfrm>
        </p:grpSpPr>
        <p:sp>
          <p:nvSpPr>
            <p:cNvPr name="Freeform 9" id="9"/>
            <p:cNvSpPr/>
            <p:nvPr/>
          </p:nvSpPr>
          <p:spPr>
            <a:xfrm flipH="false" flipV="false" rot="0">
              <a:off x="0" y="0"/>
              <a:ext cx="4816592" cy="99757"/>
            </a:xfrm>
            <a:custGeom>
              <a:avLst/>
              <a:gdLst/>
              <a:ahLst/>
              <a:cxnLst/>
              <a:rect r="r" b="b" t="t" l="l"/>
              <a:pathLst>
                <a:path h="99757" w="4816592">
                  <a:moveTo>
                    <a:pt x="0" y="0"/>
                  </a:moveTo>
                  <a:lnTo>
                    <a:pt x="4816592" y="0"/>
                  </a:lnTo>
                  <a:lnTo>
                    <a:pt x="4816592" y="99757"/>
                  </a:lnTo>
                  <a:lnTo>
                    <a:pt x="0" y="99757"/>
                  </a:lnTo>
                  <a:close/>
                </a:path>
              </a:pathLst>
            </a:custGeom>
            <a:solidFill>
              <a:srgbClr val="FBAF19"/>
            </a:solidFill>
          </p:spPr>
        </p:sp>
        <p:sp>
          <p:nvSpPr>
            <p:cNvPr name="TextBox 10" id="10"/>
            <p:cNvSpPr txBox="true"/>
            <p:nvPr/>
          </p:nvSpPr>
          <p:spPr>
            <a:xfrm>
              <a:off x="0" y="-38100"/>
              <a:ext cx="4816593" cy="137857"/>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368171" y="1727424"/>
            <a:ext cx="4092972" cy="2849793"/>
          </a:xfrm>
          <a:custGeom>
            <a:avLst/>
            <a:gdLst/>
            <a:ahLst/>
            <a:cxnLst/>
            <a:rect r="r" b="b" t="t" l="l"/>
            <a:pathLst>
              <a:path h="2849793" w="4092972">
                <a:moveTo>
                  <a:pt x="0" y="0"/>
                </a:moveTo>
                <a:lnTo>
                  <a:pt x="4092972" y="0"/>
                </a:lnTo>
                <a:lnTo>
                  <a:pt x="4092972" y="2849794"/>
                </a:lnTo>
                <a:lnTo>
                  <a:pt x="0" y="2849794"/>
                </a:lnTo>
                <a:lnTo>
                  <a:pt x="0" y="0"/>
                </a:lnTo>
                <a:close/>
              </a:path>
            </a:pathLst>
          </a:custGeom>
          <a:blipFill>
            <a:blip r:embed="rId2"/>
            <a:stretch>
              <a:fillRect l="0" t="-3793" r="0" b="-3793"/>
            </a:stretch>
          </a:blipFill>
        </p:spPr>
      </p:sp>
      <p:sp>
        <p:nvSpPr>
          <p:cNvPr name="Freeform 12" id="12"/>
          <p:cNvSpPr/>
          <p:nvPr/>
        </p:nvSpPr>
        <p:spPr>
          <a:xfrm flipH="false" flipV="false" rot="0">
            <a:off x="13750515" y="1727424"/>
            <a:ext cx="4092760" cy="2851035"/>
          </a:xfrm>
          <a:custGeom>
            <a:avLst/>
            <a:gdLst/>
            <a:ahLst/>
            <a:cxnLst/>
            <a:rect r="r" b="b" t="t" l="l"/>
            <a:pathLst>
              <a:path h="2851035" w="4092760">
                <a:moveTo>
                  <a:pt x="0" y="0"/>
                </a:moveTo>
                <a:lnTo>
                  <a:pt x="4092761" y="0"/>
                </a:lnTo>
                <a:lnTo>
                  <a:pt x="4092761" y="2851035"/>
                </a:lnTo>
                <a:lnTo>
                  <a:pt x="0" y="2851035"/>
                </a:lnTo>
                <a:lnTo>
                  <a:pt x="0" y="0"/>
                </a:lnTo>
                <a:close/>
              </a:path>
            </a:pathLst>
          </a:custGeom>
          <a:blipFill>
            <a:blip r:embed="rId3"/>
            <a:stretch>
              <a:fillRect l="0" t="-3832" r="0" b="-3832"/>
            </a:stretch>
          </a:blipFill>
        </p:spPr>
      </p:sp>
      <p:sp>
        <p:nvSpPr>
          <p:cNvPr name="Freeform 13" id="13"/>
          <p:cNvSpPr/>
          <p:nvPr/>
        </p:nvSpPr>
        <p:spPr>
          <a:xfrm flipH="false" flipV="false" rot="0">
            <a:off x="4885857" y="1727010"/>
            <a:ext cx="4001838" cy="2849793"/>
          </a:xfrm>
          <a:custGeom>
            <a:avLst/>
            <a:gdLst/>
            <a:ahLst/>
            <a:cxnLst/>
            <a:rect r="r" b="b" t="t" l="l"/>
            <a:pathLst>
              <a:path h="2849793" w="4001838">
                <a:moveTo>
                  <a:pt x="0" y="0"/>
                </a:moveTo>
                <a:lnTo>
                  <a:pt x="4001838" y="0"/>
                </a:lnTo>
                <a:lnTo>
                  <a:pt x="4001838" y="2849794"/>
                </a:lnTo>
                <a:lnTo>
                  <a:pt x="0" y="2849794"/>
                </a:lnTo>
                <a:lnTo>
                  <a:pt x="0" y="0"/>
                </a:lnTo>
                <a:close/>
              </a:path>
            </a:pathLst>
          </a:custGeom>
          <a:blipFill>
            <a:blip r:embed="rId4"/>
            <a:stretch>
              <a:fillRect l="0" t="-2659" r="0" b="-2659"/>
            </a:stretch>
          </a:blipFill>
        </p:spPr>
      </p:sp>
      <p:sp>
        <p:nvSpPr>
          <p:cNvPr name="Freeform 14" id="14"/>
          <p:cNvSpPr/>
          <p:nvPr/>
        </p:nvSpPr>
        <p:spPr>
          <a:xfrm flipH="false" flipV="false" rot="0">
            <a:off x="9312410" y="1726596"/>
            <a:ext cx="4092760" cy="2851035"/>
          </a:xfrm>
          <a:custGeom>
            <a:avLst/>
            <a:gdLst/>
            <a:ahLst/>
            <a:cxnLst/>
            <a:rect r="r" b="b" t="t" l="l"/>
            <a:pathLst>
              <a:path h="2851035" w="4092760">
                <a:moveTo>
                  <a:pt x="0" y="0"/>
                </a:moveTo>
                <a:lnTo>
                  <a:pt x="4092760" y="0"/>
                </a:lnTo>
                <a:lnTo>
                  <a:pt x="4092760" y="2851036"/>
                </a:lnTo>
                <a:lnTo>
                  <a:pt x="0" y="2851036"/>
                </a:lnTo>
                <a:lnTo>
                  <a:pt x="0" y="0"/>
                </a:lnTo>
                <a:close/>
              </a:path>
            </a:pathLst>
          </a:custGeom>
          <a:blipFill>
            <a:blip r:embed="rId5"/>
            <a:stretch>
              <a:fillRect l="0" t="-3832" r="0" b="-3832"/>
            </a:stretch>
          </a:blipFill>
        </p:spPr>
      </p:sp>
      <p:sp>
        <p:nvSpPr>
          <p:cNvPr name="TextBox 15" id="15"/>
          <p:cNvSpPr txBox="true"/>
          <p:nvPr/>
        </p:nvSpPr>
        <p:spPr>
          <a:xfrm rot="0">
            <a:off x="341956" y="706132"/>
            <a:ext cx="17604088" cy="768961"/>
          </a:xfrm>
          <a:prstGeom prst="rect">
            <a:avLst/>
          </a:prstGeom>
        </p:spPr>
        <p:txBody>
          <a:bodyPr anchor="t" rtlCol="false" tIns="0" lIns="0" bIns="0" rIns="0">
            <a:spAutoFit/>
          </a:bodyPr>
          <a:lstStyle/>
          <a:p>
            <a:pPr algn="ctr">
              <a:lnSpc>
                <a:spcPts val="5899"/>
              </a:lnSpc>
            </a:pPr>
            <a:r>
              <a:rPr lang="en-US" b="true" sz="5899" spc="206">
                <a:solidFill>
                  <a:srgbClr val="FFFFFF"/>
                </a:solidFill>
                <a:latin typeface="Canva Sans Bold"/>
                <a:ea typeface="Canva Sans Bold"/>
                <a:cs typeface="Canva Sans Bold"/>
                <a:sym typeface="Canva Sans Bold"/>
              </a:rPr>
              <a:t>DRIVER TESTIMONIES</a:t>
            </a:r>
          </a:p>
        </p:txBody>
      </p:sp>
      <p:sp>
        <p:nvSpPr>
          <p:cNvPr name="TextBox 16" id="16"/>
          <p:cNvSpPr txBox="true"/>
          <p:nvPr/>
        </p:nvSpPr>
        <p:spPr>
          <a:xfrm rot="0">
            <a:off x="368171" y="4778484"/>
            <a:ext cx="4089062" cy="5241925"/>
          </a:xfrm>
          <a:prstGeom prst="rect">
            <a:avLst/>
          </a:prstGeom>
        </p:spPr>
        <p:txBody>
          <a:bodyPr anchor="t" rtlCol="false" tIns="0" lIns="0" bIns="0" rIns="0">
            <a:spAutoFit/>
          </a:bodyPr>
          <a:lstStyle/>
          <a:p>
            <a:pPr algn="l">
              <a:lnSpc>
                <a:spcPts val="3499"/>
              </a:lnSpc>
            </a:pPr>
            <a:r>
              <a:rPr lang="en-US" sz="2499">
                <a:solidFill>
                  <a:srgbClr val="16478E"/>
                </a:solidFill>
                <a:latin typeface="Canva Sans"/>
                <a:ea typeface="Canva Sans"/>
                <a:cs typeface="Canva Sans"/>
                <a:sym typeface="Canva Sans"/>
              </a:rPr>
              <a:t>Tameka, a driver from </a:t>
            </a:r>
            <a:r>
              <a:rPr lang="en-US" sz="2499" b="true">
                <a:solidFill>
                  <a:srgbClr val="16478E"/>
                </a:solidFill>
                <a:latin typeface="Canva Sans Bold"/>
                <a:ea typeface="Canva Sans Bold"/>
                <a:cs typeface="Canva Sans Bold"/>
                <a:sym typeface="Canva Sans Bold"/>
              </a:rPr>
              <a:t>Dallas County</a:t>
            </a:r>
            <a:r>
              <a:rPr lang="en-US" sz="2499">
                <a:solidFill>
                  <a:srgbClr val="16478E"/>
                </a:solidFill>
                <a:latin typeface="Canva Sans"/>
                <a:ea typeface="Canva Sans"/>
                <a:cs typeface="Canva Sans"/>
                <a:sym typeface="Canva Sans"/>
              </a:rPr>
              <a:t> said, “I'd been on disability for years when I was diagnosed with cancer. After the good Lord healed me, I felt motivated to find something meaningful I could do other than sitting around. It lifts my spirits too.”</a:t>
            </a:r>
          </a:p>
        </p:txBody>
      </p:sp>
      <p:sp>
        <p:nvSpPr>
          <p:cNvPr name="TextBox 17" id="17"/>
          <p:cNvSpPr txBox="true"/>
          <p:nvPr/>
        </p:nvSpPr>
        <p:spPr>
          <a:xfrm rot="0">
            <a:off x="4885857" y="4778484"/>
            <a:ext cx="4001838" cy="3051175"/>
          </a:xfrm>
          <a:prstGeom prst="rect">
            <a:avLst/>
          </a:prstGeom>
        </p:spPr>
        <p:txBody>
          <a:bodyPr anchor="t" rtlCol="false" tIns="0" lIns="0" bIns="0" rIns="0">
            <a:spAutoFit/>
          </a:bodyPr>
          <a:lstStyle/>
          <a:p>
            <a:pPr algn="l">
              <a:lnSpc>
                <a:spcPts val="3499"/>
              </a:lnSpc>
            </a:pPr>
            <a:r>
              <a:rPr lang="en-US" sz="2499">
                <a:solidFill>
                  <a:srgbClr val="16478E"/>
                </a:solidFill>
                <a:latin typeface="Canva Sans"/>
                <a:ea typeface="Canva Sans"/>
                <a:cs typeface="Canva Sans"/>
                <a:sym typeface="Canva Sans"/>
              </a:rPr>
              <a:t>Kate from </a:t>
            </a:r>
            <a:r>
              <a:rPr lang="en-US" sz="2499" b="true">
                <a:solidFill>
                  <a:srgbClr val="16478E"/>
                </a:solidFill>
                <a:latin typeface="Canva Sans Bold"/>
                <a:ea typeface="Canva Sans Bold"/>
                <a:cs typeface="Canva Sans Bold"/>
                <a:sym typeface="Canva Sans Bold"/>
              </a:rPr>
              <a:t>Benton County</a:t>
            </a:r>
            <a:r>
              <a:rPr lang="en-US" sz="2499">
                <a:solidFill>
                  <a:srgbClr val="16478E"/>
                </a:solidFill>
                <a:latin typeface="Canva Sans"/>
                <a:ea typeface="Canva Sans"/>
                <a:cs typeface="Canva Sans"/>
                <a:sym typeface="Canva Sans"/>
              </a:rPr>
              <a:t> drives as often as she can. “I’ve always loved to drive, but even more than that, I love people. Every ride is a chance to brighten someone’s day.”</a:t>
            </a:r>
          </a:p>
        </p:txBody>
      </p:sp>
      <p:sp>
        <p:nvSpPr>
          <p:cNvPr name="TextBox 18" id="18"/>
          <p:cNvSpPr txBox="true"/>
          <p:nvPr/>
        </p:nvSpPr>
        <p:spPr>
          <a:xfrm rot="0">
            <a:off x="9312410" y="4778484"/>
            <a:ext cx="4092760" cy="3489325"/>
          </a:xfrm>
          <a:prstGeom prst="rect">
            <a:avLst/>
          </a:prstGeom>
        </p:spPr>
        <p:txBody>
          <a:bodyPr anchor="t" rtlCol="false" tIns="0" lIns="0" bIns="0" rIns="0">
            <a:spAutoFit/>
          </a:bodyPr>
          <a:lstStyle/>
          <a:p>
            <a:pPr algn="l">
              <a:lnSpc>
                <a:spcPts val="3499"/>
              </a:lnSpc>
            </a:pPr>
            <a:r>
              <a:rPr lang="en-US" sz="2499">
                <a:solidFill>
                  <a:srgbClr val="16478E"/>
                </a:solidFill>
                <a:latin typeface="Canva Sans"/>
                <a:ea typeface="Canva Sans"/>
                <a:cs typeface="Canva Sans"/>
                <a:sym typeface="Canva Sans"/>
              </a:rPr>
              <a:t>Don &amp; Lori, both drivers from </a:t>
            </a:r>
            <a:r>
              <a:rPr lang="en-US" sz="2499" b="true">
                <a:solidFill>
                  <a:srgbClr val="16478E"/>
                </a:solidFill>
                <a:latin typeface="Canva Sans Bold"/>
                <a:ea typeface="Canva Sans Bold"/>
                <a:cs typeface="Canva Sans Bold"/>
                <a:sym typeface="Canva Sans Bold"/>
              </a:rPr>
              <a:t>Cedar County</a:t>
            </a:r>
            <a:r>
              <a:rPr lang="en-US" sz="2499">
                <a:solidFill>
                  <a:srgbClr val="16478E"/>
                </a:solidFill>
                <a:latin typeface="Canva Sans"/>
                <a:ea typeface="Canva Sans"/>
                <a:cs typeface="Canva Sans"/>
                <a:sym typeface="Canva Sans"/>
              </a:rPr>
              <a:t> say, “It’s a wonderful way to spend your time,” Lori says, “and the difference you can make in someone’s life is incredible.”</a:t>
            </a:r>
          </a:p>
        </p:txBody>
      </p:sp>
      <p:sp>
        <p:nvSpPr>
          <p:cNvPr name="TextBox 19" id="19"/>
          <p:cNvSpPr txBox="true"/>
          <p:nvPr/>
        </p:nvSpPr>
        <p:spPr>
          <a:xfrm rot="0">
            <a:off x="13750515" y="4778484"/>
            <a:ext cx="4092760" cy="3489325"/>
          </a:xfrm>
          <a:prstGeom prst="rect">
            <a:avLst/>
          </a:prstGeom>
        </p:spPr>
        <p:txBody>
          <a:bodyPr anchor="t" rtlCol="false" tIns="0" lIns="0" bIns="0" rIns="0">
            <a:spAutoFit/>
          </a:bodyPr>
          <a:lstStyle/>
          <a:p>
            <a:pPr algn="l">
              <a:lnSpc>
                <a:spcPts val="3499"/>
              </a:lnSpc>
            </a:pPr>
            <a:r>
              <a:rPr lang="en-US" sz="2499">
                <a:solidFill>
                  <a:srgbClr val="16478E"/>
                </a:solidFill>
                <a:latin typeface="Canva Sans"/>
                <a:ea typeface="Canva Sans"/>
                <a:cs typeface="Canva Sans"/>
                <a:sym typeface="Canva Sans"/>
              </a:rPr>
              <a:t>Jeremi, a retired woman on social security from </a:t>
            </a:r>
            <a:r>
              <a:rPr lang="en-US" sz="2499" b="true">
                <a:solidFill>
                  <a:srgbClr val="16478E"/>
                </a:solidFill>
                <a:latin typeface="Canva Sans Bold"/>
                <a:ea typeface="Canva Sans Bold"/>
                <a:cs typeface="Canva Sans Bold"/>
                <a:sym typeface="Canva Sans Bold"/>
              </a:rPr>
              <a:t>Cedar County</a:t>
            </a:r>
            <a:r>
              <a:rPr lang="en-US" sz="2499">
                <a:solidFill>
                  <a:srgbClr val="16478E"/>
                </a:solidFill>
                <a:latin typeface="Canva Sans"/>
                <a:ea typeface="Canva Sans"/>
                <a:cs typeface="Canva Sans"/>
                <a:sym typeface="Canva Sans"/>
              </a:rPr>
              <a:t> calls it “work without working!”  It not only helps her, but it really helps the riders  because everything is so far away.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6478E"/>
        </a:solidFill>
      </p:bgPr>
    </p:bg>
    <p:spTree>
      <p:nvGrpSpPr>
        <p:cNvPr id="1" name=""/>
        <p:cNvGrpSpPr/>
        <p:nvPr/>
      </p:nvGrpSpPr>
      <p:grpSpPr>
        <a:xfrm>
          <a:off x="0" y="0"/>
          <a:ext cx="0" cy="0"/>
          <a:chOff x="0" y="0"/>
          <a:chExt cx="0" cy="0"/>
        </a:xfrm>
      </p:grpSpPr>
      <p:grpSp>
        <p:nvGrpSpPr>
          <p:cNvPr name="Group 2" id="2"/>
          <p:cNvGrpSpPr/>
          <p:nvPr/>
        </p:nvGrpSpPr>
        <p:grpSpPr>
          <a:xfrm rot="0">
            <a:off x="10318544" y="1052830"/>
            <a:ext cx="1960374" cy="196037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318544" y="4107100"/>
            <a:ext cx="1960374" cy="196037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AF19"/>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0558007" y="4366007"/>
            <a:ext cx="1481449" cy="1442561"/>
          </a:xfrm>
          <a:custGeom>
            <a:avLst/>
            <a:gdLst/>
            <a:ahLst/>
            <a:cxnLst/>
            <a:rect r="r" b="b" t="t" l="l"/>
            <a:pathLst>
              <a:path h="1442561" w="1481449">
                <a:moveTo>
                  <a:pt x="0" y="0"/>
                </a:moveTo>
                <a:lnTo>
                  <a:pt x="1481449" y="0"/>
                </a:lnTo>
                <a:lnTo>
                  <a:pt x="1481449" y="1442561"/>
                </a:lnTo>
                <a:lnTo>
                  <a:pt x="0" y="144256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0706348" y="1350154"/>
            <a:ext cx="1184766" cy="1365725"/>
          </a:xfrm>
          <a:custGeom>
            <a:avLst/>
            <a:gdLst/>
            <a:ahLst/>
            <a:cxnLst/>
            <a:rect r="r" b="b" t="t" l="l"/>
            <a:pathLst>
              <a:path h="1365725" w="1184766">
                <a:moveTo>
                  <a:pt x="0" y="0"/>
                </a:moveTo>
                <a:lnTo>
                  <a:pt x="1184766" y="0"/>
                </a:lnTo>
                <a:lnTo>
                  <a:pt x="1184766" y="1365725"/>
                </a:lnTo>
                <a:lnTo>
                  <a:pt x="0" y="13657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10800000">
            <a:off x="-723900" y="-762000"/>
            <a:ext cx="9867900" cy="8186842"/>
            <a:chOff x="0" y="0"/>
            <a:chExt cx="2598953" cy="2156205"/>
          </a:xfrm>
        </p:grpSpPr>
        <p:sp>
          <p:nvSpPr>
            <p:cNvPr name="Freeform 11" id="11"/>
            <p:cNvSpPr/>
            <p:nvPr/>
          </p:nvSpPr>
          <p:spPr>
            <a:xfrm flipH="false" flipV="false" rot="0">
              <a:off x="0" y="0"/>
              <a:ext cx="2598953" cy="2156205"/>
            </a:xfrm>
            <a:custGeom>
              <a:avLst/>
              <a:gdLst/>
              <a:ahLst/>
              <a:cxnLst/>
              <a:rect r="r" b="b" t="t" l="l"/>
              <a:pathLst>
                <a:path h="2156205" w="2598953">
                  <a:moveTo>
                    <a:pt x="0" y="0"/>
                  </a:moveTo>
                  <a:lnTo>
                    <a:pt x="2598953" y="0"/>
                  </a:lnTo>
                  <a:lnTo>
                    <a:pt x="2598953" y="2156205"/>
                  </a:lnTo>
                  <a:lnTo>
                    <a:pt x="0" y="2156205"/>
                  </a:lnTo>
                  <a:close/>
                </a:path>
              </a:pathLst>
            </a:custGeom>
            <a:solidFill>
              <a:srgbClr val="FFFFFF"/>
            </a:solidFill>
          </p:spPr>
        </p:sp>
        <p:sp>
          <p:nvSpPr>
            <p:cNvPr name="TextBox 12" id="12"/>
            <p:cNvSpPr txBox="true"/>
            <p:nvPr/>
          </p:nvSpPr>
          <p:spPr>
            <a:xfrm>
              <a:off x="0" y="-38100"/>
              <a:ext cx="2598953" cy="2194305"/>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723900" y="5939860"/>
            <a:ext cx="9867900" cy="5389922"/>
          </a:xfrm>
          <a:custGeom>
            <a:avLst/>
            <a:gdLst/>
            <a:ahLst/>
            <a:cxnLst/>
            <a:rect r="r" b="b" t="t" l="l"/>
            <a:pathLst>
              <a:path h="5389922" w="9867900">
                <a:moveTo>
                  <a:pt x="0" y="0"/>
                </a:moveTo>
                <a:lnTo>
                  <a:pt x="9867900" y="0"/>
                </a:lnTo>
                <a:lnTo>
                  <a:pt x="9867900" y="5389922"/>
                </a:lnTo>
                <a:lnTo>
                  <a:pt x="0" y="5389922"/>
                </a:lnTo>
                <a:lnTo>
                  <a:pt x="0" y="0"/>
                </a:lnTo>
                <a:close/>
              </a:path>
            </a:pathLst>
          </a:custGeom>
          <a:blipFill>
            <a:blip r:embed="rId6"/>
            <a:stretch>
              <a:fillRect l="0" t="-10988" r="0" b="-10988"/>
            </a:stretch>
          </a:blipFill>
        </p:spPr>
      </p:sp>
      <p:sp>
        <p:nvSpPr>
          <p:cNvPr name="TextBox 14" id="14"/>
          <p:cNvSpPr txBox="true"/>
          <p:nvPr/>
        </p:nvSpPr>
        <p:spPr>
          <a:xfrm rot="0">
            <a:off x="1395875" y="1362235"/>
            <a:ext cx="6980176" cy="2122332"/>
          </a:xfrm>
          <a:prstGeom prst="rect">
            <a:avLst/>
          </a:prstGeom>
        </p:spPr>
        <p:txBody>
          <a:bodyPr anchor="t" rtlCol="false" tIns="0" lIns="0" bIns="0" rIns="0">
            <a:spAutoFit/>
          </a:bodyPr>
          <a:lstStyle/>
          <a:p>
            <a:pPr algn="l">
              <a:lnSpc>
                <a:spcPts val="8188"/>
              </a:lnSpc>
            </a:pPr>
            <a:r>
              <a:rPr lang="en-US" b="true" sz="8188" spc="286">
                <a:solidFill>
                  <a:srgbClr val="16478E"/>
                </a:solidFill>
                <a:latin typeface="Canva Sans Bold"/>
                <a:ea typeface="Canva Sans Bold"/>
                <a:cs typeface="Canva Sans Bold"/>
                <a:sym typeface="Canva Sans Bold"/>
              </a:rPr>
              <a:t>WHAT IS NEEDED</a:t>
            </a:r>
          </a:p>
        </p:txBody>
      </p:sp>
      <p:sp>
        <p:nvSpPr>
          <p:cNvPr name="TextBox 15" id="15"/>
          <p:cNvSpPr txBox="true"/>
          <p:nvPr/>
        </p:nvSpPr>
        <p:spPr>
          <a:xfrm rot="0">
            <a:off x="1395875" y="3554599"/>
            <a:ext cx="6556678" cy="1295449"/>
          </a:xfrm>
          <a:prstGeom prst="rect">
            <a:avLst/>
          </a:prstGeom>
        </p:spPr>
        <p:txBody>
          <a:bodyPr anchor="t" rtlCol="false" tIns="0" lIns="0" bIns="0" rIns="0">
            <a:spAutoFit/>
          </a:bodyPr>
          <a:lstStyle/>
          <a:p>
            <a:pPr algn="l">
              <a:lnSpc>
                <a:spcPts val="5247"/>
              </a:lnSpc>
            </a:pPr>
            <a:r>
              <a:rPr lang="en-US" sz="3748">
                <a:solidFill>
                  <a:srgbClr val="16478E"/>
                </a:solidFill>
                <a:latin typeface="Canva Sans"/>
                <a:ea typeface="Canva Sans"/>
                <a:cs typeface="Canva Sans"/>
                <a:sym typeface="Canva Sans"/>
              </a:rPr>
              <a:t>Support your community with transportation!</a:t>
            </a:r>
          </a:p>
        </p:txBody>
      </p:sp>
      <p:sp>
        <p:nvSpPr>
          <p:cNvPr name="TextBox 16" id="16"/>
          <p:cNvSpPr txBox="true"/>
          <p:nvPr/>
        </p:nvSpPr>
        <p:spPr>
          <a:xfrm rot="0">
            <a:off x="13116923" y="1653700"/>
            <a:ext cx="4490599" cy="1471930"/>
          </a:xfrm>
          <a:prstGeom prst="rect">
            <a:avLst/>
          </a:prstGeom>
        </p:spPr>
        <p:txBody>
          <a:bodyPr anchor="t" rtlCol="false" tIns="0" lIns="0" bIns="0" rIns="0">
            <a:spAutoFit/>
          </a:bodyPr>
          <a:lstStyle/>
          <a:p>
            <a:pPr algn="l">
              <a:lnSpc>
                <a:spcPts val="3919"/>
              </a:lnSpc>
            </a:pPr>
            <a:r>
              <a:rPr lang="en-US" sz="2799">
                <a:solidFill>
                  <a:srgbClr val="FFFFFF"/>
                </a:solidFill>
                <a:latin typeface="Canva Sans"/>
                <a:ea typeface="Canva Sans"/>
                <a:cs typeface="Canva Sans"/>
                <a:sym typeface="Canva Sans"/>
              </a:rPr>
              <a:t>Tell others about volunteer driving.</a:t>
            </a:r>
          </a:p>
          <a:p>
            <a:pPr algn="l">
              <a:lnSpc>
                <a:spcPts val="3919"/>
              </a:lnSpc>
            </a:pPr>
            <a:r>
              <a:rPr lang="en-US" sz="2799">
                <a:solidFill>
                  <a:srgbClr val="FFFFFF"/>
                </a:solidFill>
                <a:latin typeface="Canva Sans"/>
                <a:ea typeface="Canva Sans"/>
                <a:cs typeface="Canva Sans"/>
                <a:sym typeface="Canva Sans"/>
              </a:rPr>
              <a:t>LOCAL OWNERSHIP</a:t>
            </a:r>
          </a:p>
        </p:txBody>
      </p:sp>
      <p:sp>
        <p:nvSpPr>
          <p:cNvPr name="TextBox 17" id="17"/>
          <p:cNvSpPr txBox="true"/>
          <p:nvPr/>
        </p:nvSpPr>
        <p:spPr>
          <a:xfrm rot="0">
            <a:off x="13116923" y="5030137"/>
            <a:ext cx="4142377" cy="976630"/>
          </a:xfrm>
          <a:prstGeom prst="rect">
            <a:avLst/>
          </a:prstGeom>
        </p:spPr>
        <p:txBody>
          <a:bodyPr anchor="t" rtlCol="false" tIns="0" lIns="0" bIns="0" rIns="0">
            <a:spAutoFit/>
          </a:bodyPr>
          <a:lstStyle/>
          <a:p>
            <a:pPr algn="l">
              <a:lnSpc>
                <a:spcPts val="3919"/>
              </a:lnSpc>
            </a:pPr>
            <a:r>
              <a:rPr lang="en-US" sz="2799">
                <a:solidFill>
                  <a:srgbClr val="FFFFFF"/>
                </a:solidFill>
                <a:latin typeface="Canva Sans"/>
                <a:ea typeface="Canva Sans"/>
                <a:cs typeface="Canva Sans"/>
                <a:sym typeface="Canva Sans"/>
              </a:rPr>
              <a:t>Change systems in Missouri</a:t>
            </a:r>
          </a:p>
        </p:txBody>
      </p:sp>
      <p:sp>
        <p:nvSpPr>
          <p:cNvPr name="TextBox 18" id="18"/>
          <p:cNvSpPr txBox="true"/>
          <p:nvPr/>
        </p:nvSpPr>
        <p:spPr>
          <a:xfrm rot="0">
            <a:off x="13116923" y="1130444"/>
            <a:ext cx="3518112" cy="506095"/>
          </a:xfrm>
          <a:prstGeom prst="rect">
            <a:avLst/>
          </a:prstGeom>
        </p:spPr>
        <p:txBody>
          <a:bodyPr anchor="t" rtlCol="false" tIns="0" lIns="0" bIns="0" rIns="0">
            <a:spAutoFit/>
          </a:bodyPr>
          <a:lstStyle/>
          <a:p>
            <a:pPr algn="l">
              <a:lnSpc>
                <a:spcPts val="3800"/>
              </a:lnSpc>
            </a:pPr>
            <a:r>
              <a:rPr lang="en-US" sz="3800" b="true">
                <a:solidFill>
                  <a:srgbClr val="FFFFFF"/>
                </a:solidFill>
                <a:latin typeface="Canva Sans Bold"/>
                <a:ea typeface="Canva Sans Bold"/>
                <a:cs typeface="Canva Sans Bold"/>
                <a:sym typeface="Canva Sans Bold"/>
              </a:rPr>
              <a:t>Refer</a:t>
            </a:r>
          </a:p>
        </p:txBody>
      </p:sp>
      <p:sp>
        <p:nvSpPr>
          <p:cNvPr name="TextBox 19" id="19"/>
          <p:cNvSpPr txBox="true"/>
          <p:nvPr/>
        </p:nvSpPr>
        <p:spPr>
          <a:xfrm rot="0">
            <a:off x="13116923" y="4432682"/>
            <a:ext cx="3518112" cy="506095"/>
          </a:xfrm>
          <a:prstGeom prst="rect">
            <a:avLst/>
          </a:prstGeom>
        </p:spPr>
        <p:txBody>
          <a:bodyPr anchor="t" rtlCol="false" tIns="0" lIns="0" bIns="0" rIns="0">
            <a:spAutoFit/>
          </a:bodyPr>
          <a:lstStyle/>
          <a:p>
            <a:pPr algn="l">
              <a:lnSpc>
                <a:spcPts val="3800"/>
              </a:lnSpc>
            </a:pPr>
            <a:r>
              <a:rPr lang="en-US" sz="3800" b="true">
                <a:solidFill>
                  <a:srgbClr val="FFFFFF"/>
                </a:solidFill>
                <a:latin typeface="Canva Sans Bold"/>
                <a:ea typeface="Canva Sans Bold"/>
                <a:cs typeface="Canva Sans Bold"/>
                <a:sym typeface="Canva Sans Bold"/>
              </a:rPr>
              <a:t>Advocate</a:t>
            </a:r>
          </a:p>
        </p:txBody>
      </p:sp>
      <p:grpSp>
        <p:nvGrpSpPr>
          <p:cNvPr name="Group 20" id="20"/>
          <p:cNvGrpSpPr/>
          <p:nvPr/>
        </p:nvGrpSpPr>
        <p:grpSpPr>
          <a:xfrm rot="0">
            <a:off x="10318544" y="7160975"/>
            <a:ext cx="1960374" cy="1960374"/>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3" id="23"/>
          <p:cNvSpPr txBox="true"/>
          <p:nvPr/>
        </p:nvSpPr>
        <p:spPr>
          <a:xfrm rot="0">
            <a:off x="13116923" y="7761845"/>
            <a:ext cx="4490599" cy="1967230"/>
          </a:xfrm>
          <a:prstGeom prst="rect">
            <a:avLst/>
          </a:prstGeom>
        </p:spPr>
        <p:txBody>
          <a:bodyPr anchor="t" rtlCol="false" tIns="0" lIns="0" bIns="0" rIns="0">
            <a:spAutoFit/>
          </a:bodyPr>
          <a:lstStyle/>
          <a:p>
            <a:pPr algn="l">
              <a:lnSpc>
                <a:spcPts val="3919"/>
              </a:lnSpc>
            </a:pPr>
            <a:r>
              <a:rPr lang="en-US" sz="2799">
                <a:solidFill>
                  <a:srgbClr val="FFFFFF"/>
                </a:solidFill>
                <a:latin typeface="Canva Sans"/>
                <a:ea typeface="Canva Sans"/>
                <a:cs typeface="Canva Sans"/>
                <a:sym typeface="Canva Sans"/>
              </a:rPr>
              <a:t>Fund community programs that include all ages, because everyone deserves access.</a:t>
            </a:r>
          </a:p>
        </p:txBody>
      </p:sp>
      <p:sp>
        <p:nvSpPr>
          <p:cNvPr name="TextBox 24" id="24"/>
          <p:cNvSpPr txBox="true"/>
          <p:nvPr/>
        </p:nvSpPr>
        <p:spPr>
          <a:xfrm rot="0">
            <a:off x="13116923" y="7205132"/>
            <a:ext cx="3518112" cy="506095"/>
          </a:xfrm>
          <a:prstGeom prst="rect">
            <a:avLst/>
          </a:prstGeom>
        </p:spPr>
        <p:txBody>
          <a:bodyPr anchor="t" rtlCol="false" tIns="0" lIns="0" bIns="0" rIns="0">
            <a:spAutoFit/>
          </a:bodyPr>
          <a:lstStyle/>
          <a:p>
            <a:pPr algn="l">
              <a:lnSpc>
                <a:spcPts val="3800"/>
              </a:lnSpc>
            </a:pPr>
            <a:r>
              <a:rPr lang="en-US" sz="3800" b="true">
                <a:solidFill>
                  <a:srgbClr val="FFFFFF"/>
                </a:solidFill>
                <a:latin typeface="Canva Sans Bold"/>
                <a:ea typeface="Canva Sans Bold"/>
                <a:cs typeface="Canva Sans Bold"/>
                <a:sym typeface="Canva Sans Bold"/>
              </a:rPr>
              <a:t>Donate</a:t>
            </a:r>
          </a:p>
        </p:txBody>
      </p:sp>
      <p:sp>
        <p:nvSpPr>
          <p:cNvPr name="Freeform 25" id="25"/>
          <p:cNvSpPr/>
          <p:nvPr/>
        </p:nvSpPr>
        <p:spPr>
          <a:xfrm flipH="false" flipV="false" rot="0">
            <a:off x="10519854" y="7420024"/>
            <a:ext cx="1557754" cy="1355246"/>
          </a:xfrm>
          <a:custGeom>
            <a:avLst/>
            <a:gdLst/>
            <a:ahLst/>
            <a:cxnLst/>
            <a:rect r="r" b="b" t="t" l="l"/>
            <a:pathLst>
              <a:path h="1355246" w="1557754">
                <a:moveTo>
                  <a:pt x="0" y="0"/>
                </a:moveTo>
                <a:lnTo>
                  <a:pt x="1557754" y="0"/>
                </a:lnTo>
                <a:lnTo>
                  <a:pt x="1557754" y="1355246"/>
                </a:lnTo>
                <a:lnTo>
                  <a:pt x="0" y="135524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BAF19"/>
        </a:solidFill>
      </p:bgPr>
    </p:bg>
    <p:spTree>
      <p:nvGrpSpPr>
        <p:cNvPr id="1" name=""/>
        <p:cNvGrpSpPr/>
        <p:nvPr/>
      </p:nvGrpSpPr>
      <p:grpSpPr>
        <a:xfrm>
          <a:off x="0" y="0"/>
          <a:ext cx="0" cy="0"/>
          <a:chOff x="0" y="0"/>
          <a:chExt cx="0" cy="0"/>
        </a:xfrm>
      </p:grpSpPr>
      <p:sp>
        <p:nvSpPr>
          <p:cNvPr name="Freeform 2" id="2"/>
          <p:cNvSpPr/>
          <p:nvPr/>
        </p:nvSpPr>
        <p:spPr>
          <a:xfrm flipH="false" flipV="false" rot="0">
            <a:off x="8926641" y="-197138"/>
            <a:ext cx="6265858" cy="2771264"/>
          </a:xfrm>
          <a:custGeom>
            <a:avLst/>
            <a:gdLst/>
            <a:ahLst/>
            <a:cxnLst/>
            <a:rect r="r" b="b" t="t" l="l"/>
            <a:pathLst>
              <a:path h="2771264" w="6265858">
                <a:moveTo>
                  <a:pt x="0" y="0"/>
                </a:moveTo>
                <a:lnTo>
                  <a:pt x="6265858" y="0"/>
                </a:lnTo>
                <a:lnTo>
                  <a:pt x="6265858" y="2771264"/>
                </a:lnTo>
                <a:lnTo>
                  <a:pt x="0" y="2771264"/>
                </a:lnTo>
                <a:lnTo>
                  <a:pt x="0" y="0"/>
                </a:lnTo>
                <a:close/>
              </a:path>
            </a:pathLst>
          </a:custGeom>
          <a:blipFill>
            <a:blip r:embed="rId2"/>
            <a:stretch>
              <a:fillRect l="0" t="-100916" r="0" b="-100916"/>
            </a:stretch>
          </a:blipFill>
        </p:spPr>
      </p:sp>
      <p:sp>
        <p:nvSpPr>
          <p:cNvPr name="Freeform 3" id="3"/>
          <p:cNvSpPr/>
          <p:nvPr/>
        </p:nvSpPr>
        <p:spPr>
          <a:xfrm flipH="false" flipV="false" rot="0">
            <a:off x="8926641" y="2538544"/>
            <a:ext cx="6622983" cy="3717687"/>
          </a:xfrm>
          <a:custGeom>
            <a:avLst/>
            <a:gdLst/>
            <a:ahLst/>
            <a:cxnLst/>
            <a:rect r="r" b="b" t="t" l="l"/>
            <a:pathLst>
              <a:path h="3717687" w="6622983">
                <a:moveTo>
                  <a:pt x="0" y="0"/>
                </a:moveTo>
                <a:lnTo>
                  <a:pt x="6622983" y="0"/>
                </a:lnTo>
                <a:lnTo>
                  <a:pt x="6622983" y="3717687"/>
                </a:lnTo>
                <a:lnTo>
                  <a:pt x="0" y="3717687"/>
                </a:lnTo>
                <a:lnTo>
                  <a:pt x="0" y="0"/>
                </a:lnTo>
                <a:close/>
              </a:path>
            </a:pathLst>
          </a:custGeom>
          <a:blipFill>
            <a:blip r:embed="rId3"/>
            <a:stretch>
              <a:fillRect l="0" t="-39749" r="0" b="-78472"/>
            </a:stretch>
          </a:blipFill>
        </p:spPr>
      </p:sp>
      <p:sp>
        <p:nvSpPr>
          <p:cNvPr name="Freeform 4" id="4"/>
          <p:cNvSpPr/>
          <p:nvPr/>
        </p:nvSpPr>
        <p:spPr>
          <a:xfrm flipH="false" flipV="false" rot="0">
            <a:off x="8933039" y="6256231"/>
            <a:ext cx="6111392" cy="5348394"/>
          </a:xfrm>
          <a:custGeom>
            <a:avLst/>
            <a:gdLst/>
            <a:ahLst/>
            <a:cxnLst/>
            <a:rect r="r" b="b" t="t" l="l"/>
            <a:pathLst>
              <a:path h="5348394" w="6111392">
                <a:moveTo>
                  <a:pt x="0" y="0"/>
                </a:moveTo>
                <a:lnTo>
                  <a:pt x="6111391" y="0"/>
                </a:lnTo>
                <a:lnTo>
                  <a:pt x="6111391" y="5348394"/>
                </a:lnTo>
                <a:lnTo>
                  <a:pt x="0" y="5348394"/>
                </a:lnTo>
                <a:lnTo>
                  <a:pt x="0" y="0"/>
                </a:lnTo>
                <a:close/>
              </a:path>
            </a:pathLst>
          </a:custGeom>
          <a:blipFill>
            <a:blip r:embed="rId4"/>
            <a:stretch>
              <a:fillRect l="-8343" t="0" r="-8343" b="0"/>
            </a:stretch>
          </a:blipFill>
        </p:spPr>
      </p:sp>
      <p:grpSp>
        <p:nvGrpSpPr>
          <p:cNvPr name="Group 5" id="5"/>
          <p:cNvGrpSpPr/>
          <p:nvPr/>
        </p:nvGrpSpPr>
        <p:grpSpPr>
          <a:xfrm rot="0">
            <a:off x="495087" y="606777"/>
            <a:ext cx="7868990" cy="9003125"/>
            <a:chOff x="0" y="0"/>
            <a:chExt cx="2697465" cy="3086243"/>
          </a:xfrm>
        </p:grpSpPr>
        <p:sp>
          <p:nvSpPr>
            <p:cNvPr name="Freeform 6" id="6"/>
            <p:cNvSpPr/>
            <p:nvPr/>
          </p:nvSpPr>
          <p:spPr>
            <a:xfrm flipH="false" flipV="false" rot="0">
              <a:off x="0" y="0"/>
              <a:ext cx="2697465" cy="3086243"/>
            </a:xfrm>
            <a:custGeom>
              <a:avLst/>
              <a:gdLst/>
              <a:ahLst/>
              <a:cxnLst/>
              <a:rect r="r" b="b" t="t" l="l"/>
              <a:pathLst>
                <a:path h="3086243" w="2697465">
                  <a:moveTo>
                    <a:pt x="0" y="0"/>
                  </a:moveTo>
                  <a:lnTo>
                    <a:pt x="2697465" y="0"/>
                  </a:lnTo>
                  <a:lnTo>
                    <a:pt x="2697465" y="3086243"/>
                  </a:lnTo>
                  <a:lnTo>
                    <a:pt x="0" y="3086243"/>
                  </a:lnTo>
                  <a:close/>
                </a:path>
              </a:pathLst>
            </a:custGeom>
            <a:solidFill>
              <a:srgbClr val="FFFFFF"/>
            </a:solidFill>
          </p:spPr>
        </p:sp>
        <p:sp>
          <p:nvSpPr>
            <p:cNvPr name="TextBox 7" id="7"/>
            <p:cNvSpPr txBox="true"/>
            <p:nvPr/>
          </p:nvSpPr>
          <p:spPr>
            <a:xfrm>
              <a:off x="0" y="-38100"/>
              <a:ext cx="2697465" cy="3124343"/>
            </a:xfrm>
            <a:prstGeom prst="rect">
              <a:avLst/>
            </a:prstGeom>
          </p:spPr>
          <p:txBody>
            <a:bodyPr anchor="ctr" rtlCol="false" tIns="50800" lIns="50800" bIns="50800" rIns="50800"/>
            <a:lstStyle/>
            <a:p>
              <a:pPr algn="ctr">
                <a:lnSpc>
                  <a:spcPts val="2659"/>
                </a:lnSpc>
                <a:spcBef>
                  <a:spcPct val="0"/>
                </a:spcBef>
              </a:pPr>
            </a:p>
          </p:txBody>
        </p:sp>
      </p:grpSp>
      <p:sp>
        <p:nvSpPr>
          <p:cNvPr name="AutoShape 8" id="8"/>
          <p:cNvSpPr/>
          <p:nvPr/>
        </p:nvSpPr>
        <p:spPr>
          <a:xfrm flipH="true">
            <a:off x="2402657" y="8759804"/>
            <a:ext cx="4053851" cy="0"/>
          </a:xfrm>
          <a:prstGeom prst="line">
            <a:avLst/>
          </a:prstGeom>
          <a:ln cap="rnd" w="76200">
            <a:solidFill>
              <a:srgbClr val="FBAF19"/>
            </a:solidFill>
            <a:prstDash val="solid"/>
            <a:headEnd type="none" len="sm" w="sm"/>
            <a:tailEnd type="none" len="sm" w="sm"/>
          </a:ln>
        </p:spPr>
      </p:sp>
      <p:sp>
        <p:nvSpPr>
          <p:cNvPr name="Freeform 9" id="9"/>
          <p:cNvSpPr/>
          <p:nvPr/>
        </p:nvSpPr>
        <p:spPr>
          <a:xfrm flipH="false" flipV="false" rot="0">
            <a:off x="14746767" y="-277318"/>
            <a:ext cx="4799391" cy="10972203"/>
          </a:xfrm>
          <a:custGeom>
            <a:avLst/>
            <a:gdLst/>
            <a:ahLst/>
            <a:cxnLst/>
            <a:rect r="r" b="b" t="t" l="l"/>
            <a:pathLst>
              <a:path h="10972203" w="4799391">
                <a:moveTo>
                  <a:pt x="0" y="0"/>
                </a:moveTo>
                <a:lnTo>
                  <a:pt x="4799392" y="0"/>
                </a:lnTo>
                <a:lnTo>
                  <a:pt x="4799392" y="10972204"/>
                </a:lnTo>
                <a:lnTo>
                  <a:pt x="0" y="10972204"/>
                </a:lnTo>
                <a:lnTo>
                  <a:pt x="0" y="0"/>
                </a:lnTo>
                <a:close/>
              </a:path>
            </a:pathLst>
          </a:custGeom>
          <a:blipFill>
            <a:blip r:embed="rId5"/>
            <a:stretch>
              <a:fillRect l="-55404" t="-19550" r="-49331" b="0"/>
            </a:stretch>
          </a:blipFill>
        </p:spPr>
      </p:sp>
      <p:sp>
        <p:nvSpPr>
          <p:cNvPr name="TextBox 10" id="10"/>
          <p:cNvSpPr txBox="true"/>
          <p:nvPr/>
        </p:nvSpPr>
        <p:spPr>
          <a:xfrm rot="0">
            <a:off x="2049920" y="1114425"/>
            <a:ext cx="5434290" cy="634742"/>
          </a:xfrm>
          <a:prstGeom prst="rect">
            <a:avLst/>
          </a:prstGeom>
        </p:spPr>
        <p:txBody>
          <a:bodyPr anchor="t" rtlCol="false" tIns="0" lIns="0" bIns="0" rIns="0">
            <a:spAutoFit/>
          </a:bodyPr>
          <a:lstStyle/>
          <a:p>
            <a:pPr algn="l">
              <a:lnSpc>
                <a:spcPts val="4739"/>
              </a:lnSpc>
            </a:pPr>
            <a:r>
              <a:rPr lang="en-US" b="true" sz="4739" spc="165">
                <a:solidFill>
                  <a:srgbClr val="16478E"/>
                </a:solidFill>
                <a:latin typeface="Canva Sans Bold"/>
                <a:ea typeface="Canva Sans Bold"/>
                <a:cs typeface="Canva Sans Bold"/>
                <a:sym typeface="Canva Sans Bold"/>
              </a:rPr>
              <a:t>CONTACT US</a:t>
            </a:r>
          </a:p>
        </p:txBody>
      </p:sp>
      <p:sp>
        <p:nvSpPr>
          <p:cNvPr name="TextBox 11" id="11"/>
          <p:cNvSpPr txBox="true"/>
          <p:nvPr/>
        </p:nvSpPr>
        <p:spPr>
          <a:xfrm rot="0">
            <a:off x="2049920" y="6144705"/>
            <a:ext cx="5734616" cy="1916690"/>
          </a:xfrm>
          <a:prstGeom prst="rect">
            <a:avLst/>
          </a:prstGeom>
        </p:spPr>
        <p:txBody>
          <a:bodyPr anchor="t" rtlCol="false" tIns="0" lIns="0" bIns="0" rIns="0">
            <a:spAutoFit/>
          </a:bodyPr>
          <a:lstStyle/>
          <a:p>
            <a:pPr algn="l">
              <a:lnSpc>
                <a:spcPts val="5130"/>
              </a:lnSpc>
            </a:pPr>
            <a:r>
              <a:rPr lang="en-US" sz="3664">
                <a:solidFill>
                  <a:srgbClr val="16478E"/>
                </a:solidFill>
                <a:latin typeface="Canva Sans"/>
                <a:ea typeface="Canva Sans"/>
                <a:cs typeface="Canva Sans"/>
                <a:sym typeface="Canva Sans"/>
              </a:rPr>
              <a:t>Kelly Ast</a:t>
            </a:r>
          </a:p>
          <a:p>
            <a:pPr algn="l">
              <a:lnSpc>
                <a:spcPts val="5130"/>
              </a:lnSpc>
            </a:pPr>
            <a:r>
              <a:rPr lang="en-US" sz="3664">
                <a:solidFill>
                  <a:srgbClr val="16478E"/>
                </a:solidFill>
                <a:latin typeface="Canva Sans"/>
                <a:ea typeface="Canva Sans"/>
                <a:cs typeface="Canva Sans"/>
                <a:sym typeface="Canva Sans"/>
              </a:rPr>
              <a:t>Kast@wcmcaa.org</a:t>
            </a:r>
          </a:p>
          <a:p>
            <a:pPr algn="l">
              <a:lnSpc>
                <a:spcPts val="5130"/>
              </a:lnSpc>
            </a:pPr>
            <a:r>
              <a:rPr lang="en-US" sz="3664">
                <a:solidFill>
                  <a:srgbClr val="16478E"/>
                </a:solidFill>
                <a:latin typeface="Canva Sans"/>
                <a:ea typeface="Canva Sans"/>
                <a:cs typeface="Canva Sans"/>
                <a:sym typeface="Canva Sans"/>
              </a:rPr>
              <a:t>417-283-7991 ext. 3162</a:t>
            </a:r>
          </a:p>
        </p:txBody>
      </p:sp>
      <p:sp>
        <p:nvSpPr>
          <p:cNvPr name="Freeform 12" id="12"/>
          <p:cNvSpPr/>
          <p:nvPr/>
        </p:nvSpPr>
        <p:spPr>
          <a:xfrm flipH="false" flipV="false" rot="0">
            <a:off x="2049920" y="2925816"/>
            <a:ext cx="4053851" cy="2282968"/>
          </a:xfrm>
          <a:custGeom>
            <a:avLst/>
            <a:gdLst/>
            <a:ahLst/>
            <a:cxnLst/>
            <a:rect r="r" b="b" t="t" l="l"/>
            <a:pathLst>
              <a:path h="2282968" w="4053851">
                <a:moveTo>
                  <a:pt x="0" y="0"/>
                </a:moveTo>
                <a:lnTo>
                  <a:pt x="4053851" y="0"/>
                </a:lnTo>
                <a:lnTo>
                  <a:pt x="4053851" y="2282968"/>
                </a:lnTo>
                <a:lnTo>
                  <a:pt x="0" y="2282968"/>
                </a:lnTo>
                <a:lnTo>
                  <a:pt x="0" y="0"/>
                </a:lnTo>
                <a:close/>
              </a:path>
            </a:pathLst>
          </a:custGeom>
          <a:blipFill>
            <a:blip r:embed="rId6"/>
            <a:stretch>
              <a:fillRect l="-12685" t="-44530" r="-13135" b="-42763"/>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6478E"/>
        </a:solidFill>
      </p:bgPr>
    </p:bg>
    <p:spTree>
      <p:nvGrpSpPr>
        <p:cNvPr id="1" name=""/>
        <p:cNvGrpSpPr/>
        <p:nvPr/>
      </p:nvGrpSpPr>
      <p:grpSpPr>
        <a:xfrm>
          <a:off x="0" y="0"/>
          <a:ext cx="0" cy="0"/>
          <a:chOff x="0" y="0"/>
          <a:chExt cx="0" cy="0"/>
        </a:xfrm>
      </p:grpSpPr>
      <p:sp>
        <p:nvSpPr>
          <p:cNvPr name="Freeform 2" id="2"/>
          <p:cNvSpPr/>
          <p:nvPr/>
        </p:nvSpPr>
        <p:spPr>
          <a:xfrm flipH="false" flipV="false" rot="0">
            <a:off x="647700" y="-266704"/>
            <a:ext cx="8801100" cy="10820407"/>
          </a:xfrm>
          <a:custGeom>
            <a:avLst/>
            <a:gdLst/>
            <a:ahLst/>
            <a:cxnLst/>
            <a:rect r="r" b="b" t="t" l="l"/>
            <a:pathLst>
              <a:path h="10820407" w="8801100">
                <a:moveTo>
                  <a:pt x="0" y="0"/>
                </a:moveTo>
                <a:lnTo>
                  <a:pt x="8801100" y="0"/>
                </a:lnTo>
                <a:lnTo>
                  <a:pt x="8801100" y="10820408"/>
                </a:lnTo>
                <a:lnTo>
                  <a:pt x="0" y="10820408"/>
                </a:lnTo>
                <a:lnTo>
                  <a:pt x="0" y="0"/>
                </a:lnTo>
                <a:close/>
              </a:path>
            </a:pathLst>
          </a:custGeom>
          <a:blipFill>
            <a:blip r:embed="rId2"/>
            <a:stretch>
              <a:fillRect l="-42265" t="0" r="-42265" b="0"/>
            </a:stretch>
          </a:blipFill>
        </p:spPr>
      </p:sp>
      <p:grpSp>
        <p:nvGrpSpPr>
          <p:cNvPr name="Group 3" id="3"/>
          <p:cNvGrpSpPr/>
          <p:nvPr/>
        </p:nvGrpSpPr>
        <p:grpSpPr>
          <a:xfrm rot="-5400000">
            <a:off x="-5769729" y="4116176"/>
            <a:ext cx="11744272" cy="1852586"/>
            <a:chOff x="0" y="0"/>
            <a:chExt cx="3093142" cy="487924"/>
          </a:xfrm>
        </p:grpSpPr>
        <p:sp>
          <p:nvSpPr>
            <p:cNvPr name="Freeform 4" id="4"/>
            <p:cNvSpPr/>
            <p:nvPr/>
          </p:nvSpPr>
          <p:spPr>
            <a:xfrm flipH="false" flipV="false" rot="0">
              <a:off x="0" y="0"/>
              <a:ext cx="3093142" cy="487924"/>
            </a:xfrm>
            <a:custGeom>
              <a:avLst/>
              <a:gdLst/>
              <a:ahLst/>
              <a:cxnLst/>
              <a:rect r="r" b="b" t="t" l="l"/>
              <a:pathLst>
                <a:path h="487924" w="3093142">
                  <a:moveTo>
                    <a:pt x="0" y="0"/>
                  </a:moveTo>
                  <a:lnTo>
                    <a:pt x="3093142" y="0"/>
                  </a:lnTo>
                  <a:lnTo>
                    <a:pt x="3093142" y="487924"/>
                  </a:lnTo>
                  <a:lnTo>
                    <a:pt x="0" y="487924"/>
                  </a:lnTo>
                  <a:close/>
                </a:path>
              </a:pathLst>
            </a:custGeom>
            <a:solidFill>
              <a:srgbClr val="FBAF19"/>
            </a:solidFill>
          </p:spPr>
        </p:sp>
        <p:sp>
          <p:nvSpPr>
            <p:cNvPr name="TextBox 5" id="5"/>
            <p:cNvSpPr txBox="true"/>
            <p:nvPr/>
          </p:nvSpPr>
          <p:spPr>
            <a:xfrm>
              <a:off x="0" y="-38100"/>
              <a:ext cx="3093142" cy="526024"/>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10531847" y="8122934"/>
            <a:ext cx="6274503" cy="567188"/>
          </a:xfrm>
          <a:prstGeom prst="rect">
            <a:avLst/>
          </a:prstGeom>
        </p:spPr>
        <p:txBody>
          <a:bodyPr anchor="t" rtlCol="false" tIns="0" lIns="0" bIns="0" rIns="0">
            <a:spAutoFit/>
          </a:bodyPr>
          <a:lstStyle/>
          <a:p>
            <a:pPr algn="l">
              <a:lnSpc>
                <a:spcPts val="4330"/>
              </a:lnSpc>
            </a:pPr>
            <a:r>
              <a:rPr lang="en-US" sz="4330">
                <a:solidFill>
                  <a:srgbClr val="FFFFFF"/>
                </a:solidFill>
                <a:latin typeface="Canva Sans"/>
                <a:ea typeface="Canva Sans"/>
                <a:cs typeface="Canva Sans"/>
                <a:sym typeface="Canva Sans"/>
              </a:rPr>
              <a:t>It’s where we call Home</a:t>
            </a:r>
          </a:p>
        </p:txBody>
      </p:sp>
      <p:sp>
        <p:nvSpPr>
          <p:cNvPr name="TextBox 7" id="7"/>
          <p:cNvSpPr txBox="true"/>
          <p:nvPr/>
        </p:nvSpPr>
        <p:spPr>
          <a:xfrm rot="0">
            <a:off x="10531847" y="3299433"/>
            <a:ext cx="6550181" cy="3476547"/>
          </a:xfrm>
          <a:prstGeom prst="rect">
            <a:avLst/>
          </a:prstGeom>
        </p:spPr>
        <p:txBody>
          <a:bodyPr anchor="t" rtlCol="false" tIns="0" lIns="0" bIns="0" rIns="0">
            <a:spAutoFit/>
          </a:bodyPr>
          <a:lstStyle/>
          <a:p>
            <a:pPr algn="l">
              <a:lnSpc>
                <a:spcPts val="9187"/>
              </a:lnSpc>
            </a:pPr>
            <a:r>
              <a:rPr lang="en-US" b="true" sz="7530" spc="263">
                <a:solidFill>
                  <a:srgbClr val="FFFFFF"/>
                </a:solidFill>
                <a:latin typeface="Canva Sans Bold"/>
                <a:ea typeface="Canva Sans Bold"/>
                <a:cs typeface="Canva Sans Bold"/>
                <a:sym typeface="Canva Sans Bold"/>
              </a:rPr>
              <a:t>WORK HERE</a:t>
            </a:r>
          </a:p>
          <a:p>
            <a:pPr algn="l">
              <a:lnSpc>
                <a:spcPts val="9187"/>
              </a:lnSpc>
            </a:pPr>
            <a:r>
              <a:rPr lang="en-US" b="true" sz="7530" spc="263">
                <a:solidFill>
                  <a:srgbClr val="FFFFFF"/>
                </a:solidFill>
                <a:latin typeface="Canva Sans Bold"/>
                <a:ea typeface="Canva Sans Bold"/>
                <a:cs typeface="Canva Sans Bold"/>
                <a:sym typeface="Canva Sans Bold"/>
              </a:rPr>
              <a:t>LIVE HERE</a:t>
            </a:r>
          </a:p>
          <a:p>
            <a:pPr algn="l">
              <a:lnSpc>
                <a:spcPts val="9187"/>
              </a:lnSpc>
            </a:pPr>
            <a:r>
              <a:rPr lang="en-US" b="true" sz="7530" spc="263">
                <a:solidFill>
                  <a:srgbClr val="FFFFFF"/>
                </a:solidFill>
                <a:latin typeface="Canva Sans Bold"/>
                <a:ea typeface="Canva Sans Bold"/>
                <a:cs typeface="Canva Sans Bold"/>
                <a:sym typeface="Canva Sans Bold"/>
              </a:rPr>
              <a:t>STAY HERE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6478E"/>
        </a:solidFill>
      </p:bgPr>
    </p:bg>
    <p:spTree>
      <p:nvGrpSpPr>
        <p:cNvPr id="1" name=""/>
        <p:cNvGrpSpPr/>
        <p:nvPr/>
      </p:nvGrpSpPr>
      <p:grpSpPr>
        <a:xfrm>
          <a:off x="0" y="0"/>
          <a:ext cx="0" cy="0"/>
          <a:chOff x="0" y="0"/>
          <a:chExt cx="0" cy="0"/>
        </a:xfrm>
      </p:grpSpPr>
      <p:grpSp>
        <p:nvGrpSpPr>
          <p:cNvPr name="Group 2" id="2"/>
          <p:cNvGrpSpPr/>
          <p:nvPr/>
        </p:nvGrpSpPr>
        <p:grpSpPr>
          <a:xfrm rot="0">
            <a:off x="7957161" y="-630292"/>
            <a:ext cx="10902339" cy="11679292"/>
            <a:chOff x="0" y="0"/>
            <a:chExt cx="2871398" cy="3076028"/>
          </a:xfrm>
        </p:grpSpPr>
        <p:sp>
          <p:nvSpPr>
            <p:cNvPr name="Freeform 3" id="3"/>
            <p:cNvSpPr/>
            <p:nvPr/>
          </p:nvSpPr>
          <p:spPr>
            <a:xfrm flipH="false" flipV="false" rot="0">
              <a:off x="0" y="0"/>
              <a:ext cx="2871398" cy="3076028"/>
            </a:xfrm>
            <a:custGeom>
              <a:avLst/>
              <a:gdLst/>
              <a:ahLst/>
              <a:cxnLst/>
              <a:rect r="r" b="b" t="t" l="l"/>
              <a:pathLst>
                <a:path h="3076028" w="2871398">
                  <a:moveTo>
                    <a:pt x="0" y="0"/>
                  </a:moveTo>
                  <a:lnTo>
                    <a:pt x="2871398" y="0"/>
                  </a:lnTo>
                  <a:lnTo>
                    <a:pt x="2871398" y="3076028"/>
                  </a:lnTo>
                  <a:lnTo>
                    <a:pt x="0" y="3076028"/>
                  </a:lnTo>
                  <a:close/>
                </a:path>
              </a:pathLst>
            </a:custGeom>
            <a:solidFill>
              <a:srgbClr val="FFFFFF"/>
            </a:solidFill>
          </p:spPr>
        </p:sp>
        <p:sp>
          <p:nvSpPr>
            <p:cNvPr name="TextBox 4" id="4"/>
            <p:cNvSpPr txBox="true"/>
            <p:nvPr/>
          </p:nvSpPr>
          <p:spPr>
            <a:xfrm>
              <a:off x="0" y="-38100"/>
              <a:ext cx="2871398" cy="3114128"/>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9297008" y="1028700"/>
            <a:ext cx="2580558" cy="258055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AF19"/>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416298" y="1147994"/>
            <a:ext cx="2341978" cy="2341969"/>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9782" t="0" r="-9782" b="0"/>
              </a:stretch>
            </a:blipFill>
          </p:spPr>
        </p:sp>
      </p:grpSp>
      <p:grpSp>
        <p:nvGrpSpPr>
          <p:cNvPr name="Group 10" id="10"/>
          <p:cNvGrpSpPr/>
          <p:nvPr/>
        </p:nvGrpSpPr>
        <p:grpSpPr>
          <a:xfrm rot="0">
            <a:off x="9297008" y="3824950"/>
            <a:ext cx="2580558" cy="2580558"/>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AF19"/>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9416298" y="3944245"/>
            <a:ext cx="2341978" cy="2341969"/>
            <a:chOff x="0" y="0"/>
            <a:chExt cx="6350000" cy="6349975"/>
          </a:xfrm>
        </p:grpSpPr>
        <p:sp>
          <p:nvSpPr>
            <p:cNvPr name="Freeform 14" id="14"/>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t="0" r="-25046" b="0"/>
              </a:stretch>
            </a:blipFill>
          </p:spPr>
        </p:sp>
      </p:grpSp>
      <p:grpSp>
        <p:nvGrpSpPr>
          <p:cNvPr name="Group 15" id="15"/>
          <p:cNvGrpSpPr/>
          <p:nvPr/>
        </p:nvGrpSpPr>
        <p:grpSpPr>
          <a:xfrm rot="0">
            <a:off x="9297008" y="6621201"/>
            <a:ext cx="2580558" cy="2580558"/>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AF19"/>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9416298" y="6740495"/>
            <a:ext cx="2341978" cy="2341969"/>
            <a:chOff x="0" y="0"/>
            <a:chExt cx="6350000" cy="6349975"/>
          </a:xfrm>
        </p:grpSpPr>
        <p:sp>
          <p:nvSpPr>
            <p:cNvPr name="Freeform 19" id="1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4906" t="0" r="-24906" b="0"/>
              </a:stretch>
            </a:blipFill>
          </p:spPr>
        </p:sp>
      </p:grpSp>
      <p:grpSp>
        <p:nvGrpSpPr>
          <p:cNvPr name="Group 20" id="20"/>
          <p:cNvGrpSpPr/>
          <p:nvPr/>
        </p:nvGrpSpPr>
        <p:grpSpPr>
          <a:xfrm rot="-5400000">
            <a:off x="1861187" y="4737866"/>
            <a:ext cx="11248972" cy="942975"/>
            <a:chOff x="0" y="0"/>
            <a:chExt cx="2962692" cy="248356"/>
          </a:xfrm>
        </p:grpSpPr>
        <p:sp>
          <p:nvSpPr>
            <p:cNvPr name="Freeform 21" id="21"/>
            <p:cNvSpPr/>
            <p:nvPr/>
          </p:nvSpPr>
          <p:spPr>
            <a:xfrm flipH="false" flipV="false" rot="0">
              <a:off x="0" y="0"/>
              <a:ext cx="2962692" cy="248356"/>
            </a:xfrm>
            <a:custGeom>
              <a:avLst/>
              <a:gdLst/>
              <a:ahLst/>
              <a:cxnLst/>
              <a:rect r="r" b="b" t="t" l="l"/>
              <a:pathLst>
                <a:path h="248356" w="2962692">
                  <a:moveTo>
                    <a:pt x="0" y="0"/>
                  </a:moveTo>
                  <a:lnTo>
                    <a:pt x="2962692" y="0"/>
                  </a:lnTo>
                  <a:lnTo>
                    <a:pt x="2962692" y="248356"/>
                  </a:lnTo>
                  <a:lnTo>
                    <a:pt x="0" y="248356"/>
                  </a:lnTo>
                  <a:close/>
                </a:path>
              </a:pathLst>
            </a:custGeom>
            <a:solidFill>
              <a:srgbClr val="FBAF19"/>
            </a:solidFill>
          </p:spPr>
        </p:sp>
        <p:sp>
          <p:nvSpPr>
            <p:cNvPr name="TextBox 22" id="22"/>
            <p:cNvSpPr txBox="true"/>
            <p:nvPr/>
          </p:nvSpPr>
          <p:spPr>
            <a:xfrm>
              <a:off x="0" y="-38100"/>
              <a:ext cx="2962692" cy="286456"/>
            </a:xfrm>
            <a:prstGeom prst="rect">
              <a:avLst/>
            </a:prstGeom>
          </p:spPr>
          <p:txBody>
            <a:bodyPr anchor="ctr" rtlCol="false" tIns="50800" lIns="50800" bIns="50800" rIns="50800"/>
            <a:lstStyle/>
            <a:p>
              <a:pPr algn="ctr">
                <a:lnSpc>
                  <a:spcPts val="2659"/>
                </a:lnSpc>
                <a:spcBef>
                  <a:spcPct val="0"/>
                </a:spcBef>
              </a:pPr>
            </a:p>
          </p:txBody>
        </p:sp>
      </p:grpSp>
      <p:sp>
        <p:nvSpPr>
          <p:cNvPr name="TextBox 23" id="23"/>
          <p:cNvSpPr txBox="true"/>
          <p:nvPr/>
        </p:nvSpPr>
        <p:spPr>
          <a:xfrm rot="0">
            <a:off x="820477" y="3084573"/>
            <a:ext cx="6193709" cy="1259115"/>
          </a:xfrm>
          <a:prstGeom prst="rect">
            <a:avLst/>
          </a:prstGeom>
        </p:spPr>
        <p:txBody>
          <a:bodyPr anchor="t" rtlCol="false" tIns="0" lIns="0" bIns="0" rIns="0">
            <a:spAutoFit/>
          </a:bodyPr>
          <a:lstStyle/>
          <a:p>
            <a:pPr algn="l">
              <a:lnSpc>
                <a:spcPts val="4881"/>
              </a:lnSpc>
            </a:pPr>
            <a:r>
              <a:rPr lang="en-US" b="true" sz="4881" spc="170">
                <a:solidFill>
                  <a:srgbClr val="FFFFFF"/>
                </a:solidFill>
                <a:latin typeface="Canva Sans Bold"/>
                <a:ea typeface="Canva Sans Bold"/>
                <a:cs typeface="Canva Sans Bold"/>
                <a:sym typeface="Canva Sans Bold"/>
              </a:rPr>
              <a:t>WHO NEEDS TRANSPORATION</a:t>
            </a:r>
          </a:p>
        </p:txBody>
      </p:sp>
      <p:sp>
        <p:nvSpPr>
          <p:cNvPr name="TextBox 24" id="24"/>
          <p:cNvSpPr txBox="true"/>
          <p:nvPr/>
        </p:nvSpPr>
        <p:spPr>
          <a:xfrm rot="0">
            <a:off x="12571122" y="1794597"/>
            <a:ext cx="4292695" cy="1421193"/>
          </a:xfrm>
          <a:prstGeom prst="rect">
            <a:avLst/>
          </a:prstGeom>
        </p:spPr>
        <p:txBody>
          <a:bodyPr anchor="t" rtlCol="false" tIns="0" lIns="0" bIns="0" rIns="0">
            <a:spAutoFit/>
          </a:bodyPr>
          <a:lstStyle/>
          <a:p>
            <a:pPr algn="l">
              <a:lnSpc>
                <a:spcPts val="3779"/>
              </a:lnSpc>
            </a:pPr>
            <a:r>
              <a:rPr lang="en-US" sz="2699">
                <a:solidFill>
                  <a:srgbClr val="16478E"/>
                </a:solidFill>
                <a:latin typeface="Canva Sans"/>
                <a:ea typeface="Canva Sans"/>
                <a:cs typeface="Canva Sans"/>
                <a:sym typeface="Canva Sans"/>
              </a:rPr>
              <a:t>“Hung up keys for good”</a:t>
            </a:r>
          </a:p>
          <a:p>
            <a:pPr algn="l">
              <a:lnSpc>
                <a:spcPts val="3779"/>
              </a:lnSpc>
            </a:pPr>
            <a:r>
              <a:rPr lang="en-US" sz="2699">
                <a:solidFill>
                  <a:srgbClr val="16478E"/>
                </a:solidFill>
                <a:latin typeface="Canva Sans"/>
                <a:ea typeface="Canva Sans"/>
                <a:cs typeface="Canva Sans"/>
                <a:sym typeface="Canva Sans"/>
              </a:rPr>
              <a:t>Avoid “city” driving</a:t>
            </a:r>
          </a:p>
          <a:p>
            <a:pPr algn="l">
              <a:lnSpc>
                <a:spcPts val="3779"/>
              </a:lnSpc>
            </a:pPr>
            <a:r>
              <a:rPr lang="en-US" sz="2699">
                <a:solidFill>
                  <a:srgbClr val="16478E"/>
                </a:solidFill>
                <a:latin typeface="Canva Sans"/>
                <a:ea typeface="Canva Sans"/>
                <a:cs typeface="Canva Sans"/>
                <a:sym typeface="Canva Sans"/>
              </a:rPr>
              <a:t>High frequency needs</a:t>
            </a:r>
          </a:p>
        </p:txBody>
      </p:sp>
      <p:sp>
        <p:nvSpPr>
          <p:cNvPr name="TextBox 25" id="25"/>
          <p:cNvSpPr txBox="true"/>
          <p:nvPr/>
        </p:nvSpPr>
        <p:spPr>
          <a:xfrm rot="0">
            <a:off x="12571122" y="4722470"/>
            <a:ext cx="4495825" cy="1421193"/>
          </a:xfrm>
          <a:prstGeom prst="rect">
            <a:avLst/>
          </a:prstGeom>
        </p:spPr>
        <p:txBody>
          <a:bodyPr anchor="t" rtlCol="false" tIns="0" lIns="0" bIns="0" rIns="0">
            <a:spAutoFit/>
          </a:bodyPr>
          <a:lstStyle/>
          <a:p>
            <a:pPr algn="l">
              <a:lnSpc>
                <a:spcPts val="3779"/>
              </a:lnSpc>
            </a:pPr>
            <a:r>
              <a:rPr lang="en-US" sz="2699">
                <a:solidFill>
                  <a:srgbClr val="16478E"/>
                </a:solidFill>
                <a:latin typeface="Canva Sans"/>
                <a:ea typeface="Canva Sans"/>
                <a:cs typeface="Canva Sans"/>
                <a:sym typeface="Canva Sans"/>
              </a:rPr>
              <a:t>Injured or recovering</a:t>
            </a:r>
          </a:p>
          <a:p>
            <a:pPr algn="l">
              <a:lnSpc>
                <a:spcPts val="3779"/>
              </a:lnSpc>
            </a:pPr>
            <a:r>
              <a:rPr lang="en-US" sz="2699">
                <a:solidFill>
                  <a:srgbClr val="16478E"/>
                </a:solidFill>
                <a:latin typeface="Canva Sans"/>
                <a:ea typeface="Canva Sans"/>
                <a:cs typeface="Canva Sans"/>
                <a:sym typeface="Canva Sans"/>
              </a:rPr>
              <a:t>Blind or low vision</a:t>
            </a:r>
          </a:p>
          <a:p>
            <a:pPr algn="l">
              <a:lnSpc>
                <a:spcPts val="3779"/>
              </a:lnSpc>
            </a:pPr>
            <a:r>
              <a:rPr lang="en-US" sz="2699">
                <a:solidFill>
                  <a:srgbClr val="16478E"/>
                </a:solidFill>
                <a:latin typeface="Canva Sans"/>
                <a:ea typeface="Canva Sans"/>
                <a:cs typeface="Canva Sans"/>
                <a:sym typeface="Canva Sans"/>
              </a:rPr>
              <a:t>Developmental disabilities</a:t>
            </a:r>
          </a:p>
        </p:txBody>
      </p:sp>
      <p:sp>
        <p:nvSpPr>
          <p:cNvPr name="TextBox 26" id="26"/>
          <p:cNvSpPr txBox="true"/>
          <p:nvPr/>
        </p:nvSpPr>
        <p:spPr>
          <a:xfrm rot="0">
            <a:off x="12571122" y="7661271"/>
            <a:ext cx="5076472" cy="1421193"/>
          </a:xfrm>
          <a:prstGeom prst="rect">
            <a:avLst/>
          </a:prstGeom>
        </p:spPr>
        <p:txBody>
          <a:bodyPr anchor="t" rtlCol="false" tIns="0" lIns="0" bIns="0" rIns="0">
            <a:spAutoFit/>
          </a:bodyPr>
          <a:lstStyle/>
          <a:p>
            <a:pPr algn="l">
              <a:lnSpc>
                <a:spcPts val="3779"/>
              </a:lnSpc>
            </a:pPr>
            <a:r>
              <a:rPr lang="en-US" sz="2699">
                <a:solidFill>
                  <a:srgbClr val="16478E"/>
                </a:solidFill>
                <a:latin typeface="Canva Sans"/>
                <a:ea typeface="Canva Sans"/>
                <a:cs typeface="Canva Sans"/>
                <a:sym typeface="Canva Sans"/>
              </a:rPr>
              <a:t>No license</a:t>
            </a:r>
          </a:p>
          <a:p>
            <a:pPr algn="l">
              <a:lnSpc>
                <a:spcPts val="3779"/>
              </a:lnSpc>
            </a:pPr>
            <a:r>
              <a:rPr lang="en-US" sz="2699">
                <a:solidFill>
                  <a:srgbClr val="16478E"/>
                </a:solidFill>
                <a:latin typeface="Canva Sans"/>
                <a:ea typeface="Canva Sans"/>
                <a:cs typeface="Canva Sans"/>
                <a:sym typeface="Canva Sans"/>
              </a:rPr>
              <a:t>No car</a:t>
            </a:r>
          </a:p>
          <a:p>
            <a:pPr algn="l">
              <a:lnSpc>
                <a:spcPts val="3779"/>
              </a:lnSpc>
            </a:pPr>
            <a:r>
              <a:rPr lang="en-US" sz="2699">
                <a:solidFill>
                  <a:srgbClr val="16478E"/>
                </a:solidFill>
                <a:latin typeface="Canva Sans"/>
                <a:ea typeface="Canva Sans"/>
                <a:cs typeface="Canva Sans"/>
                <a:sym typeface="Canva Sans"/>
              </a:rPr>
              <a:t>Limited Public Transportation</a:t>
            </a:r>
          </a:p>
        </p:txBody>
      </p:sp>
      <p:sp>
        <p:nvSpPr>
          <p:cNvPr name="TextBox 27" id="27"/>
          <p:cNvSpPr txBox="true"/>
          <p:nvPr/>
        </p:nvSpPr>
        <p:spPr>
          <a:xfrm rot="0">
            <a:off x="12571122" y="1224194"/>
            <a:ext cx="4112502" cy="452765"/>
          </a:xfrm>
          <a:prstGeom prst="rect">
            <a:avLst/>
          </a:prstGeom>
        </p:spPr>
        <p:txBody>
          <a:bodyPr anchor="t" rtlCol="false" tIns="0" lIns="0" bIns="0" rIns="0">
            <a:spAutoFit/>
          </a:bodyPr>
          <a:lstStyle/>
          <a:p>
            <a:pPr algn="l">
              <a:lnSpc>
                <a:spcPts val="3470"/>
              </a:lnSpc>
            </a:pPr>
            <a:r>
              <a:rPr lang="en-US" sz="3470" b="true">
                <a:solidFill>
                  <a:srgbClr val="16478E"/>
                </a:solidFill>
                <a:latin typeface="Canva Sans Bold"/>
                <a:ea typeface="Canva Sans Bold"/>
                <a:cs typeface="Canva Sans Bold"/>
                <a:sym typeface="Canva Sans Bold"/>
              </a:rPr>
              <a:t>Seniors</a:t>
            </a:r>
          </a:p>
        </p:txBody>
      </p:sp>
      <p:sp>
        <p:nvSpPr>
          <p:cNvPr name="TextBox 28" id="28"/>
          <p:cNvSpPr txBox="true"/>
          <p:nvPr/>
        </p:nvSpPr>
        <p:spPr>
          <a:xfrm rot="0">
            <a:off x="12571122" y="4155406"/>
            <a:ext cx="4112502" cy="452765"/>
          </a:xfrm>
          <a:prstGeom prst="rect">
            <a:avLst/>
          </a:prstGeom>
        </p:spPr>
        <p:txBody>
          <a:bodyPr anchor="t" rtlCol="false" tIns="0" lIns="0" bIns="0" rIns="0">
            <a:spAutoFit/>
          </a:bodyPr>
          <a:lstStyle/>
          <a:p>
            <a:pPr algn="l">
              <a:lnSpc>
                <a:spcPts val="3470"/>
              </a:lnSpc>
            </a:pPr>
            <a:r>
              <a:rPr lang="en-US" sz="3470" b="true">
                <a:solidFill>
                  <a:srgbClr val="16478E"/>
                </a:solidFill>
                <a:latin typeface="Canva Sans Bold"/>
                <a:ea typeface="Canva Sans Bold"/>
                <a:cs typeface="Canva Sans Bold"/>
                <a:sym typeface="Canva Sans Bold"/>
              </a:rPr>
              <a:t>Not Able to Drive</a:t>
            </a:r>
          </a:p>
        </p:txBody>
      </p:sp>
      <p:sp>
        <p:nvSpPr>
          <p:cNvPr name="TextBox 29" id="29"/>
          <p:cNvSpPr txBox="true"/>
          <p:nvPr/>
        </p:nvSpPr>
        <p:spPr>
          <a:xfrm rot="0">
            <a:off x="12571122" y="7093378"/>
            <a:ext cx="4112502" cy="452765"/>
          </a:xfrm>
          <a:prstGeom prst="rect">
            <a:avLst/>
          </a:prstGeom>
        </p:spPr>
        <p:txBody>
          <a:bodyPr anchor="t" rtlCol="false" tIns="0" lIns="0" bIns="0" rIns="0">
            <a:spAutoFit/>
          </a:bodyPr>
          <a:lstStyle/>
          <a:p>
            <a:pPr algn="l">
              <a:lnSpc>
                <a:spcPts val="3470"/>
              </a:lnSpc>
            </a:pPr>
            <a:r>
              <a:rPr lang="en-US" sz="3470" b="true">
                <a:solidFill>
                  <a:srgbClr val="16478E"/>
                </a:solidFill>
                <a:latin typeface="Canva Sans Bold"/>
                <a:ea typeface="Canva Sans Bold"/>
                <a:cs typeface="Canva Sans Bold"/>
                <a:sym typeface="Canva Sans Bold"/>
              </a:rPr>
              <a:t>Limited Access</a:t>
            </a:r>
          </a:p>
        </p:txBody>
      </p:sp>
      <p:grpSp>
        <p:nvGrpSpPr>
          <p:cNvPr name="Group 30" id="30"/>
          <p:cNvGrpSpPr/>
          <p:nvPr/>
        </p:nvGrpSpPr>
        <p:grpSpPr>
          <a:xfrm rot="-5400000">
            <a:off x="2187649" y="4778064"/>
            <a:ext cx="11248972" cy="942975"/>
            <a:chOff x="0" y="0"/>
            <a:chExt cx="2962692" cy="248356"/>
          </a:xfrm>
        </p:grpSpPr>
        <p:sp>
          <p:nvSpPr>
            <p:cNvPr name="Freeform 31" id="31"/>
            <p:cNvSpPr/>
            <p:nvPr/>
          </p:nvSpPr>
          <p:spPr>
            <a:xfrm flipH="false" flipV="false" rot="0">
              <a:off x="0" y="0"/>
              <a:ext cx="2962692" cy="248356"/>
            </a:xfrm>
            <a:custGeom>
              <a:avLst/>
              <a:gdLst/>
              <a:ahLst/>
              <a:cxnLst/>
              <a:rect r="r" b="b" t="t" l="l"/>
              <a:pathLst>
                <a:path h="248356" w="2962692">
                  <a:moveTo>
                    <a:pt x="0" y="0"/>
                  </a:moveTo>
                  <a:lnTo>
                    <a:pt x="2962692" y="0"/>
                  </a:lnTo>
                  <a:lnTo>
                    <a:pt x="2962692" y="248356"/>
                  </a:lnTo>
                  <a:lnTo>
                    <a:pt x="0" y="248356"/>
                  </a:lnTo>
                  <a:close/>
                </a:path>
              </a:pathLst>
            </a:custGeom>
            <a:solidFill>
              <a:srgbClr val="FBAF19"/>
            </a:solidFill>
          </p:spPr>
        </p:sp>
        <p:sp>
          <p:nvSpPr>
            <p:cNvPr name="TextBox 32" id="32"/>
            <p:cNvSpPr txBox="true"/>
            <p:nvPr/>
          </p:nvSpPr>
          <p:spPr>
            <a:xfrm>
              <a:off x="0" y="-38100"/>
              <a:ext cx="2962692" cy="286456"/>
            </a:xfrm>
            <a:prstGeom prst="rect">
              <a:avLst/>
            </a:prstGeom>
          </p:spPr>
          <p:txBody>
            <a:bodyPr anchor="ctr" rtlCol="false" tIns="50800" lIns="50800" bIns="50800" rIns="50800"/>
            <a:lstStyle/>
            <a:p>
              <a:pPr algn="ctr">
                <a:lnSpc>
                  <a:spcPts val="2659"/>
                </a:lnSpc>
                <a:spcBef>
                  <a:spcPct val="0"/>
                </a:spcBef>
              </a:pP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6478E"/>
        </a:solidFill>
      </p:bgPr>
    </p:bg>
    <p:spTree>
      <p:nvGrpSpPr>
        <p:cNvPr id="1" name=""/>
        <p:cNvGrpSpPr/>
        <p:nvPr/>
      </p:nvGrpSpPr>
      <p:grpSpPr>
        <a:xfrm>
          <a:off x="0" y="0"/>
          <a:ext cx="0" cy="0"/>
          <a:chOff x="0" y="0"/>
          <a:chExt cx="0" cy="0"/>
        </a:xfrm>
      </p:grpSpPr>
      <p:grpSp>
        <p:nvGrpSpPr>
          <p:cNvPr name="Group 2" id="2"/>
          <p:cNvGrpSpPr/>
          <p:nvPr/>
        </p:nvGrpSpPr>
        <p:grpSpPr>
          <a:xfrm rot="0">
            <a:off x="-8379490" y="-1297587"/>
            <a:ext cx="13255481" cy="1325548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760210" y="-45647"/>
            <a:ext cx="4910386" cy="10378295"/>
          </a:xfrm>
          <a:custGeom>
            <a:avLst/>
            <a:gdLst/>
            <a:ahLst/>
            <a:cxnLst/>
            <a:rect r="r" b="b" t="t" l="l"/>
            <a:pathLst>
              <a:path h="10378295" w="4910386">
                <a:moveTo>
                  <a:pt x="0" y="0"/>
                </a:moveTo>
                <a:lnTo>
                  <a:pt x="4910387" y="0"/>
                </a:lnTo>
                <a:lnTo>
                  <a:pt x="4910387" y="10378294"/>
                </a:lnTo>
                <a:lnTo>
                  <a:pt x="0" y="10378294"/>
                </a:lnTo>
                <a:lnTo>
                  <a:pt x="0" y="0"/>
                </a:lnTo>
                <a:close/>
              </a:path>
            </a:pathLst>
          </a:custGeom>
          <a:blipFill>
            <a:blip r:embed="rId2"/>
            <a:stretch>
              <a:fillRect l="-42784" t="0" r="-33984" b="0"/>
            </a:stretch>
          </a:blipFill>
        </p:spPr>
      </p:sp>
      <p:sp>
        <p:nvSpPr>
          <p:cNvPr name="TextBox 6" id="6"/>
          <p:cNvSpPr txBox="true"/>
          <p:nvPr/>
        </p:nvSpPr>
        <p:spPr>
          <a:xfrm rot="0">
            <a:off x="463962" y="4398306"/>
            <a:ext cx="4159597" cy="1958945"/>
          </a:xfrm>
          <a:prstGeom prst="rect">
            <a:avLst/>
          </a:prstGeom>
        </p:spPr>
        <p:txBody>
          <a:bodyPr anchor="t" rtlCol="false" tIns="0" lIns="0" bIns="0" rIns="0">
            <a:spAutoFit/>
          </a:bodyPr>
          <a:lstStyle/>
          <a:p>
            <a:pPr algn="l">
              <a:lnSpc>
                <a:spcPts val="5054"/>
              </a:lnSpc>
            </a:pPr>
            <a:r>
              <a:rPr lang="en-US" b="true" sz="5054" spc="176">
                <a:solidFill>
                  <a:srgbClr val="16478E"/>
                </a:solidFill>
                <a:latin typeface="Canva Sans Bold"/>
                <a:ea typeface="Canva Sans Bold"/>
                <a:cs typeface="Canva Sans Bold"/>
                <a:sym typeface="Canva Sans Bold"/>
              </a:rPr>
              <a:t>WHAT’S A VOLUNTEER</a:t>
            </a:r>
          </a:p>
          <a:p>
            <a:pPr algn="l">
              <a:lnSpc>
                <a:spcPts val="5054"/>
              </a:lnSpc>
            </a:pPr>
            <a:r>
              <a:rPr lang="en-US" b="true" sz="5054" spc="176">
                <a:solidFill>
                  <a:srgbClr val="16478E"/>
                </a:solidFill>
                <a:latin typeface="Canva Sans Bold"/>
                <a:ea typeface="Canva Sans Bold"/>
                <a:cs typeface="Canva Sans Bold"/>
                <a:sym typeface="Canva Sans Bold"/>
              </a:rPr>
              <a:t>DRIVER</a:t>
            </a:r>
          </a:p>
        </p:txBody>
      </p:sp>
      <p:sp>
        <p:nvSpPr>
          <p:cNvPr name="TextBox 7" id="7"/>
          <p:cNvSpPr txBox="true"/>
          <p:nvPr/>
        </p:nvSpPr>
        <p:spPr>
          <a:xfrm rot="0">
            <a:off x="7134340" y="2663768"/>
            <a:ext cx="5836992" cy="1399664"/>
          </a:xfrm>
          <a:prstGeom prst="rect">
            <a:avLst/>
          </a:prstGeom>
        </p:spPr>
        <p:txBody>
          <a:bodyPr anchor="t" rtlCol="false" tIns="0" lIns="0" bIns="0" rIns="0">
            <a:spAutoFit/>
          </a:bodyPr>
          <a:lstStyle/>
          <a:p>
            <a:pPr algn="l">
              <a:lnSpc>
                <a:spcPts val="3747"/>
              </a:lnSpc>
            </a:pPr>
            <a:r>
              <a:rPr lang="en-US" sz="2677">
                <a:solidFill>
                  <a:srgbClr val="FFFFFF"/>
                </a:solidFill>
                <a:latin typeface="Canva Sans"/>
                <a:ea typeface="Canva Sans"/>
                <a:cs typeface="Canva Sans"/>
                <a:sym typeface="Canva Sans"/>
              </a:rPr>
              <a:t>Because they drive their own car, no special license needed, and volunteer insurance is provided.</a:t>
            </a:r>
          </a:p>
        </p:txBody>
      </p:sp>
      <p:sp>
        <p:nvSpPr>
          <p:cNvPr name="TextBox 8" id="8"/>
          <p:cNvSpPr txBox="true"/>
          <p:nvPr/>
        </p:nvSpPr>
        <p:spPr>
          <a:xfrm rot="0">
            <a:off x="7134478" y="971550"/>
            <a:ext cx="6017055" cy="929494"/>
          </a:xfrm>
          <a:prstGeom prst="rect">
            <a:avLst/>
          </a:prstGeom>
        </p:spPr>
        <p:txBody>
          <a:bodyPr anchor="t" rtlCol="false" tIns="0" lIns="0" bIns="0" rIns="0">
            <a:spAutoFit/>
          </a:bodyPr>
          <a:lstStyle/>
          <a:p>
            <a:pPr algn="l">
              <a:lnSpc>
                <a:spcPts val="3747"/>
              </a:lnSpc>
            </a:pPr>
            <a:r>
              <a:rPr lang="en-US" sz="2677">
                <a:solidFill>
                  <a:srgbClr val="FFFFFF"/>
                </a:solidFill>
                <a:latin typeface="Canva Sans"/>
                <a:ea typeface="Canva Sans"/>
                <a:cs typeface="Canva Sans"/>
                <a:sym typeface="Canva Sans"/>
              </a:rPr>
              <a:t>They choose their availability &amp; where willing to drive.</a:t>
            </a:r>
          </a:p>
        </p:txBody>
      </p:sp>
      <p:sp>
        <p:nvSpPr>
          <p:cNvPr name="TextBox 9" id="9"/>
          <p:cNvSpPr txBox="true"/>
          <p:nvPr/>
        </p:nvSpPr>
        <p:spPr>
          <a:xfrm rot="0">
            <a:off x="7134340" y="4810547"/>
            <a:ext cx="5927023" cy="1869835"/>
          </a:xfrm>
          <a:prstGeom prst="rect">
            <a:avLst/>
          </a:prstGeom>
        </p:spPr>
        <p:txBody>
          <a:bodyPr anchor="t" rtlCol="false" tIns="0" lIns="0" bIns="0" rIns="0">
            <a:spAutoFit/>
          </a:bodyPr>
          <a:lstStyle/>
          <a:p>
            <a:pPr algn="l">
              <a:lnSpc>
                <a:spcPts val="3747"/>
              </a:lnSpc>
            </a:pPr>
            <a:r>
              <a:rPr lang="en-US" sz="2677">
                <a:solidFill>
                  <a:srgbClr val="FFFFFF"/>
                </a:solidFill>
                <a:latin typeface="Canva Sans"/>
                <a:ea typeface="Canva Sans"/>
                <a:cs typeface="Canva Sans"/>
                <a:sym typeface="Canva Sans"/>
              </a:rPr>
              <a:t>Reimbursed $0.67 - $0.70 per mile - it’s a reimbursement, NOT income - doesn’t affect benefits they may already be receiving.</a:t>
            </a:r>
          </a:p>
        </p:txBody>
      </p:sp>
      <p:sp>
        <p:nvSpPr>
          <p:cNvPr name="TextBox 10" id="10"/>
          <p:cNvSpPr txBox="true"/>
          <p:nvPr/>
        </p:nvSpPr>
        <p:spPr>
          <a:xfrm rot="0">
            <a:off x="7089324" y="7154150"/>
            <a:ext cx="6017055" cy="1869835"/>
          </a:xfrm>
          <a:prstGeom prst="rect">
            <a:avLst/>
          </a:prstGeom>
        </p:spPr>
        <p:txBody>
          <a:bodyPr anchor="t" rtlCol="false" tIns="0" lIns="0" bIns="0" rIns="0">
            <a:spAutoFit/>
          </a:bodyPr>
          <a:lstStyle/>
          <a:p>
            <a:pPr algn="l">
              <a:lnSpc>
                <a:spcPts val="3747"/>
              </a:lnSpc>
            </a:pPr>
            <a:r>
              <a:rPr lang="en-US" sz="2677">
                <a:solidFill>
                  <a:srgbClr val="FFFFFF"/>
                </a:solidFill>
                <a:latin typeface="Canva Sans"/>
                <a:ea typeface="Canva Sans"/>
                <a:cs typeface="Canva Sans"/>
                <a:sym typeface="Canva Sans"/>
              </a:rPr>
              <a:t>Many have said they started for monetary reasons, but now love “having a reason to get out” and being able to help people. </a:t>
            </a:r>
          </a:p>
        </p:txBody>
      </p:sp>
      <p:grpSp>
        <p:nvGrpSpPr>
          <p:cNvPr name="Group 11" id="11"/>
          <p:cNvGrpSpPr/>
          <p:nvPr/>
        </p:nvGrpSpPr>
        <p:grpSpPr>
          <a:xfrm rot="0">
            <a:off x="5523551" y="2823731"/>
            <a:ext cx="963227" cy="963227"/>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AF19"/>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5523551" y="937817"/>
            <a:ext cx="963227" cy="963227"/>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AF19"/>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5523551" y="4867697"/>
            <a:ext cx="963227" cy="963227"/>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AF19"/>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5523551" y="7154415"/>
            <a:ext cx="963227" cy="963227"/>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AF19"/>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6478E"/>
        </a:solidFill>
      </p:bgPr>
    </p:bg>
    <p:spTree>
      <p:nvGrpSpPr>
        <p:cNvPr id="1" name=""/>
        <p:cNvGrpSpPr/>
        <p:nvPr/>
      </p:nvGrpSpPr>
      <p:grpSpPr>
        <a:xfrm>
          <a:off x="0" y="0"/>
          <a:ext cx="0" cy="0"/>
          <a:chOff x="0" y="0"/>
          <a:chExt cx="0" cy="0"/>
        </a:xfrm>
      </p:grpSpPr>
      <p:grpSp>
        <p:nvGrpSpPr>
          <p:cNvPr name="Group 2" id="2"/>
          <p:cNvGrpSpPr/>
          <p:nvPr/>
        </p:nvGrpSpPr>
        <p:grpSpPr>
          <a:xfrm rot="0">
            <a:off x="12384615" y="5355932"/>
            <a:ext cx="915531" cy="91553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2432311" y="7441265"/>
            <a:ext cx="915531" cy="91553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AF19"/>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2384615" y="3050665"/>
            <a:ext cx="963227" cy="96322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AF19"/>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4437800" y="0"/>
            <a:ext cx="13850200" cy="2160695"/>
            <a:chOff x="0" y="0"/>
            <a:chExt cx="3647789" cy="569072"/>
          </a:xfrm>
        </p:grpSpPr>
        <p:sp>
          <p:nvSpPr>
            <p:cNvPr name="Freeform 12" id="12"/>
            <p:cNvSpPr/>
            <p:nvPr/>
          </p:nvSpPr>
          <p:spPr>
            <a:xfrm flipH="false" flipV="false" rot="0">
              <a:off x="0" y="0"/>
              <a:ext cx="3647789" cy="569072"/>
            </a:xfrm>
            <a:custGeom>
              <a:avLst/>
              <a:gdLst/>
              <a:ahLst/>
              <a:cxnLst/>
              <a:rect r="r" b="b" t="t" l="l"/>
              <a:pathLst>
                <a:path h="569072" w="3647789">
                  <a:moveTo>
                    <a:pt x="0" y="0"/>
                  </a:moveTo>
                  <a:lnTo>
                    <a:pt x="3647789" y="0"/>
                  </a:lnTo>
                  <a:lnTo>
                    <a:pt x="3647789" y="569072"/>
                  </a:lnTo>
                  <a:lnTo>
                    <a:pt x="0" y="569072"/>
                  </a:lnTo>
                  <a:close/>
                </a:path>
              </a:pathLst>
            </a:custGeom>
            <a:solidFill>
              <a:srgbClr val="FFFFFF"/>
            </a:solidFill>
          </p:spPr>
        </p:sp>
        <p:sp>
          <p:nvSpPr>
            <p:cNvPr name="TextBox 13" id="13"/>
            <p:cNvSpPr txBox="true"/>
            <p:nvPr/>
          </p:nvSpPr>
          <p:spPr>
            <a:xfrm>
              <a:off x="0" y="-38100"/>
              <a:ext cx="3647789" cy="607172"/>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0" y="-91295"/>
            <a:ext cx="5652255" cy="10378295"/>
          </a:xfrm>
          <a:custGeom>
            <a:avLst/>
            <a:gdLst/>
            <a:ahLst/>
            <a:cxnLst/>
            <a:rect r="r" b="b" t="t" l="l"/>
            <a:pathLst>
              <a:path h="10378295" w="5652255">
                <a:moveTo>
                  <a:pt x="0" y="0"/>
                </a:moveTo>
                <a:lnTo>
                  <a:pt x="5652255" y="0"/>
                </a:lnTo>
                <a:lnTo>
                  <a:pt x="5652255" y="10378295"/>
                </a:lnTo>
                <a:lnTo>
                  <a:pt x="0" y="10378295"/>
                </a:lnTo>
                <a:lnTo>
                  <a:pt x="0" y="0"/>
                </a:lnTo>
                <a:close/>
              </a:path>
            </a:pathLst>
          </a:custGeom>
          <a:blipFill>
            <a:blip r:embed="rId2"/>
            <a:stretch>
              <a:fillRect l="-37710" t="0" r="0" b="0"/>
            </a:stretch>
          </a:blipFill>
        </p:spPr>
      </p:sp>
      <p:grpSp>
        <p:nvGrpSpPr>
          <p:cNvPr name="Group 15" id="15"/>
          <p:cNvGrpSpPr/>
          <p:nvPr/>
        </p:nvGrpSpPr>
        <p:grpSpPr>
          <a:xfrm rot="0">
            <a:off x="6191027" y="5355932"/>
            <a:ext cx="915531" cy="915531"/>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6195769" y="7441265"/>
            <a:ext cx="915531" cy="915531"/>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AF19"/>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6195769" y="3050665"/>
            <a:ext cx="963227" cy="963227"/>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AF19"/>
            </a:solidFill>
          </p:spPr>
        </p:sp>
        <p:sp>
          <p:nvSpPr>
            <p:cNvPr name="TextBox 23" id="2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4" id="24"/>
          <p:cNvSpPr txBox="true"/>
          <p:nvPr/>
        </p:nvSpPr>
        <p:spPr>
          <a:xfrm rot="0">
            <a:off x="6653535" y="722382"/>
            <a:ext cx="10661625" cy="884913"/>
          </a:xfrm>
          <a:prstGeom prst="rect">
            <a:avLst/>
          </a:prstGeom>
        </p:spPr>
        <p:txBody>
          <a:bodyPr anchor="t" rtlCol="false" tIns="0" lIns="0" bIns="0" rIns="0">
            <a:spAutoFit/>
          </a:bodyPr>
          <a:lstStyle/>
          <a:p>
            <a:pPr algn="l">
              <a:lnSpc>
                <a:spcPts val="6681"/>
              </a:lnSpc>
            </a:pPr>
            <a:r>
              <a:rPr lang="en-US" b="true" sz="6681" spc="233">
                <a:solidFill>
                  <a:srgbClr val="16478E"/>
                </a:solidFill>
                <a:latin typeface="Canva Sans Bold"/>
                <a:ea typeface="Canva Sans Bold"/>
                <a:cs typeface="Canva Sans Bold"/>
                <a:sym typeface="Canva Sans Bold"/>
              </a:rPr>
              <a:t>HOW DOES IT WORK</a:t>
            </a:r>
          </a:p>
        </p:txBody>
      </p:sp>
      <p:sp>
        <p:nvSpPr>
          <p:cNvPr name="TextBox 25" id="25"/>
          <p:cNvSpPr txBox="true"/>
          <p:nvPr/>
        </p:nvSpPr>
        <p:spPr>
          <a:xfrm rot="0">
            <a:off x="7399905" y="3070839"/>
            <a:ext cx="4382844" cy="1399664"/>
          </a:xfrm>
          <a:prstGeom prst="rect">
            <a:avLst/>
          </a:prstGeom>
        </p:spPr>
        <p:txBody>
          <a:bodyPr anchor="t" rtlCol="false" tIns="0" lIns="0" bIns="0" rIns="0">
            <a:spAutoFit/>
          </a:bodyPr>
          <a:lstStyle/>
          <a:p>
            <a:pPr algn="l">
              <a:lnSpc>
                <a:spcPts val="3747"/>
              </a:lnSpc>
            </a:pPr>
            <a:r>
              <a:rPr lang="en-US" sz="2677">
                <a:solidFill>
                  <a:srgbClr val="FFFFFF"/>
                </a:solidFill>
                <a:latin typeface="Canva Sans"/>
                <a:ea typeface="Canva Sans"/>
                <a:cs typeface="Canva Sans"/>
                <a:sym typeface="Canva Sans"/>
              </a:rPr>
              <a:t>Drivers are trained on technology and the program</a:t>
            </a:r>
          </a:p>
        </p:txBody>
      </p:sp>
      <p:sp>
        <p:nvSpPr>
          <p:cNvPr name="TextBox 26" id="26"/>
          <p:cNvSpPr txBox="true"/>
          <p:nvPr/>
        </p:nvSpPr>
        <p:spPr>
          <a:xfrm rot="0">
            <a:off x="13517162" y="7393634"/>
            <a:ext cx="3718921" cy="1399664"/>
          </a:xfrm>
          <a:prstGeom prst="rect">
            <a:avLst/>
          </a:prstGeom>
        </p:spPr>
        <p:txBody>
          <a:bodyPr anchor="t" rtlCol="false" tIns="0" lIns="0" bIns="0" rIns="0">
            <a:spAutoFit/>
          </a:bodyPr>
          <a:lstStyle/>
          <a:p>
            <a:pPr algn="l">
              <a:lnSpc>
                <a:spcPts val="3747"/>
              </a:lnSpc>
            </a:pPr>
            <a:r>
              <a:rPr lang="en-US" sz="2677">
                <a:solidFill>
                  <a:srgbClr val="FFFFFF"/>
                </a:solidFill>
                <a:latin typeface="Canva Sans"/>
                <a:ea typeface="Canva Sans"/>
                <a:cs typeface="Canva Sans"/>
                <a:sym typeface="Canva Sans"/>
              </a:rPr>
              <a:t>Drivers’ reimbursements sent 2x a month</a:t>
            </a:r>
          </a:p>
        </p:txBody>
      </p:sp>
      <p:sp>
        <p:nvSpPr>
          <p:cNvPr name="TextBox 27" id="27"/>
          <p:cNvSpPr txBox="true"/>
          <p:nvPr/>
        </p:nvSpPr>
        <p:spPr>
          <a:xfrm rot="0">
            <a:off x="7399905" y="7288961"/>
            <a:ext cx="4584442" cy="1399664"/>
          </a:xfrm>
          <a:prstGeom prst="rect">
            <a:avLst/>
          </a:prstGeom>
        </p:spPr>
        <p:txBody>
          <a:bodyPr anchor="t" rtlCol="false" tIns="0" lIns="0" bIns="0" rIns="0">
            <a:spAutoFit/>
          </a:bodyPr>
          <a:lstStyle/>
          <a:p>
            <a:pPr algn="l">
              <a:lnSpc>
                <a:spcPts val="3747"/>
              </a:lnSpc>
            </a:pPr>
            <a:r>
              <a:rPr lang="en-US" sz="2677">
                <a:solidFill>
                  <a:srgbClr val="FFFFFF"/>
                </a:solidFill>
                <a:latin typeface="Canva Sans"/>
                <a:ea typeface="Canva Sans"/>
                <a:cs typeface="Canva Sans"/>
                <a:sym typeface="Canva Sans"/>
              </a:rPr>
              <a:t>Rides are scheduled,  coordinated, and communicated with drivers</a:t>
            </a:r>
          </a:p>
        </p:txBody>
      </p:sp>
      <p:sp>
        <p:nvSpPr>
          <p:cNvPr name="TextBox 28" id="28"/>
          <p:cNvSpPr txBox="true"/>
          <p:nvPr/>
        </p:nvSpPr>
        <p:spPr>
          <a:xfrm rot="0">
            <a:off x="13585967" y="3070839"/>
            <a:ext cx="3488191" cy="1399664"/>
          </a:xfrm>
          <a:prstGeom prst="rect">
            <a:avLst/>
          </a:prstGeom>
        </p:spPr>
        <p:txBody>
          <a:bodyPr anchor="t" rtlCol="false" tIns="0" lIns="0" bIns="0" rIns="0">
            <a:spAutoFit/>
          </a:bodyPr>
          <a:lstStyle/>
          <a:p>
            <a:pPr algn="l">
              <a:lnSpc>
                <a:spcPts val="3747"/>
              </a:lnSpc>
            </a:pPr>
            <a:r>
              <a:rPr lang="en-US" sz="2677">
                <a:solidFill>
                  <a:srgbClr val="FFFFFF"/>
                </a:solidFill>
                <a:latin typeface="Canva Sans"/>
                <a:ea typeface="Canva Sans"/>
                <a:cs typeface="Canva Sans"/>
                <a:sym typeface="Canva Sans"/>
              </a:rPr>
              <a:t>Technology is used to schedule, track, and log miles</a:t>
            </a:r>
          </a:p>
        </p:txBody>
      </p:sp>
      <p:sp>
        <p:nvSpPr>
          <p:cNvPr name="TextBox 29" id="29"/>
          <p:cNvSpPr txBox="true"/>
          <p:nvPr/>
        </p:nvSpPr>
        <p:spPr>
          <a:xfrm rot="0">
            <a:off x="7399905" y="5298782"/>
            <a:ext cx="4201537" cy="1399664"/>
          </a:xfrm>
          <a:prstGeom prst="rect">
            <a:avLst/>
          </a:prstGeom>
        </p:spPr>
        <p:txBody>
          <a:bodyPr anchor="t" rtlCol="false" tIns="0" lIns="0" bIns="0" rIns="0">
            <a:spAutoFit/>
          </a:bodyPr>
          <a:lstStyle/>
          <a:p>
            <a:pPr algn="l">
              <a:lnSpc>
                <a:spcPts val="3747"/>
              </a:lnSpc>
            </a:pPr>
            <a:r>
              <a:rPr lang="en-US" sz="2677">
                <a:solidFill>
                  <a:srgbClr val="FFFFFF"/>
                </a:solidFill>
                <a:latin typeface="Canva Sans"/>
                <a:ea typeface="Canva Sans"/>
                <a:cs typeface="Canva Sans"/>
                <a:sym typeface="Canva Sans"/>
              </a:rPr>
              <a:t>Riders call in to request a ride at least 48 hours in advance</a:t>
            </a:r>
          </a:p>
        </p:txBody>
      </p:sp>
      <p:sp>
        <p:nvSpPr>
          <p:cNvPr name="TextBox 30" id="30"/>
          <p:cNvSpPr txBox="true"/>
          <p:nvPr/>
        </p:nvSpPr>
        <p:spPr>
          <a:xfrm rot="0">
            <a:off x="13595421" y="5320375"/>
            <a:ext cx="3949651" cy="929494"/>
          </a:xfrm>
          <a:prstGeom prst="rect">
            <a:avLst/>
          </a:prstGeom>
        </p:spPr>
        <p:txBody>
          <a:bodyPr anchor="t" rtlCol="false" tIns="0" lIns="0" bIns="0" rIns="0">
            <a:spAutoFit/>
          </a:bodyPr>
          <a:lstStyle/>
          <a:p>
            <a:pPr algn="l">
              <a:lnSpc>
                <a:spcPts val="3747"/>
              </a:lnSpc>
            </a:pPr>
            <a:r>
              <a:rPr lang="en-US" sz="2677">
                <a:solidFill>
                  <a:srgbClr val="FFFFFF"/>
                </a:solidFill>
                <a:latin typeface="Canva Sans"/>
                <a:ea typeface="Canva Sans"/>
                <a:cs typeface="Canva Sans"/>
                <a:sym typeface="Canva Sans"/>
              </a:rPr>
              <a:t>Drivers pick up, wait and return riders</a:t>
            </a:r>
          </a:p>
        </p:txBody>
      </p:sp>
      <p:grpSp>
        <p:nvGrpSpPr>
          <p:cNvPr name="Group 31" id="31"/>
          <p:cNvGrpSpPr/>
          <p:nvPr/>
        </p:nvGrpSpPr>
        <p:grpSpPr>
          <a:xfrm rot="-5400000">
            <a:off x="-131474" y="4698679"/>
            <a:ext cx="11436223" cy="313286"/>
            <a:chOff x="0" y="0"/>
            <a:chExt cx="3012009" cy="82511"/>
          </a:xfrm>
        </p:grpSpPr>
        <p:sp>
          <p:nvSpPr>
            <p:cNvPr name="Freeform 32" id="32"/>
            <p:cNvSpPr/>
            <p:nvPr/>
          </p:nvSpPr>
          <p:spPr>
            <a:xfrm flipH="false" flipV="false" rot="0">
              <a:off x="0" y="0"/>
              <a:ext cx="3012009" cy="82511"/>
            </a:xfrm>
            <a:custGeom>
              <a:avLst/>
              <a:gdLst/>
              <a:ahLst/>
              <a:cxnLst/>
              <a:rect r="r" b="b" t="t" l="l"/>
              <a:pathLst>
                <a:path h="82511" w="3012009">
                  <a:moveTo>
                    <a:pt x="0" y="0"/>
                  </a:moveTo>
                  <a:lnTo>
                    <a:pt x="3012009" y="0"/>
                  </a:lnTo>
                  <a:lnTo>
                    <a:pt x="3012009" y="82511"/>
                  </a:lnTo>
                  <a:lnTo>
                    <a:pt x="0" y="82511"/>
                  </a:lnTo>
                  <a:close/>
                </a:path>
              </a:pathLst>
            </a:custGeom>
            <a:solidFill>
              <a:srgbClr val="FBAF19"/>
            </a:solidFill>
          </p:spPr>
        </p:sp>
        <p:sp>
          <p:nvSpPr>
            <p:cNvPr name="TextBox 33" id="33"/>
            <p:cNvSpPr txBox="true"/>
            <p:nvPr/>
          </p:nvSpPr>
          <p:spPr>
            <a:xfrm>
              <a:off x="0" y="-38100"/>
              <a:ext cx="3012009" cy="120611"/>
            </a:xfrm>
            <a:prstGeom prst="rect">
              <a:avLst/>
            </a:prstGeom>
          </p:spPr>
          <p:txBody>
            <a:bodyPr anchor="ctr" rtlCol="false" tIns="50800" lIns="50800" bIns="50800" rIns="50800"/>
            <a:lstStyle/>
            <a:p>
              <a:pPr algn="ctr">
                <a:lnSpc>
                  <a:spcPts val="2659"/>
                </a:lnSpc>
                <a:spcBef>
                  <a:spcPct val="0"/>
                </a:spcBef>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6478E"/>
        </a:solidFill>
      </p:bgPr>
    </p:bg>
    <p:spTree>
      <p:nvGrpSpPr>
        <p:cNvPr id="1" name=""/>
        <p:cNvGrpSpPr/>
        <p:nvPr/>
      </p:nvGrpSpPr>
      <p:grpSpPr>
        <a:xfrm>
          <a:off x="0" y="0"/>
          <a:ext cx="0" cy="0"/>
          <a:chOff x="0" y="0"/>
          <a:chExt cx="0" cy="0"/>
        </a:xfrm>
      </p:grpSpPr>
      <p:grpSp>
        <p:nvGrpSpPr>
          <p:cNvPr name="Group 2" id="2"/>
          <p:cNvGrpSpPr/>
          <p:nvPr/>
        </p:nvGrpSpPr>
        <p:grpSpPr>
          <a:xfrm rot="0">
            <a:off x="0" y="5240223"/>
            <a:ext cx="18288000" cy="5071569"/>
            <a:chOff x="0" y="0"/>
            <a:chExt cx="5552848" cy="1539898"/>
          </a:xfrm>
        </p:grpSpPr>
        <p:sp>
          <p:nvSpPr>
            <p:cNvPr name="Freeform 3" id="3"/>
            <p:cNvSpPr/>
            <p:nvPr/>
          </p:nvSpPr>
          <p:spPr>
            <a:xfrm flipH="false" flipV="false" rot="0">
              <a:off x="0" y="0"/>
              <a:ext cx="5552847" cy="1539898"/>
            </a:xfrm>
            <a:custGeom>
              <a:avLst/>
              <a:gdLst/>
              <a:ahLst/>
              <a:cxnLst/>
              <a:rect r="r" b="b" t="t" l="l"/>
              <a:pathLst>
                <a:path h="1539898" w="5552847">
                  <a:moveTo>
                    <a:pt x="0" y="0"/>
                  </a:moveTo>
                  <a:lnTo>
                    <a:pt x="5552847" y="0"/>
                  </a:lnTo>
                  <a:lnTo>
                    <a:pt x="5552847" y="1539898"/>
                  </a:lnTo>
                  <a:lnTo>
                    <a:pt x="0" y="1539898"/>
                  </a:lnTo>
                  <a:close/>
                </a:path>
              </a:pathLst>
            </a:custGeom>
            <a:solidFill>
              <a:srgbClr val="FFFFFF"/>
            </a:solidFill>
          </p:spPr>
        </p:sp>
        <p:sp>
          <p:nvSpPr>
            <p:cNvPr name="TextBox 4" id="4"/>
            <p:cNvSpPr txBox="true"/>
            <p:nvPr/>
          </p:nvSpPr>
          <p:spPr>
            <a:xfrm>
              <a:off x="0" y="-38100"/>
              <a:ext cx="5552848" cy="1577998"/>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0" y="4954118"/>
            <a:ext cx="18288000" cy="378763"/>
            <a:chOff x="0" y="0"/>
            <a:chExt cx="4816593" cy="99757"/>
          </a:xfrm>
        </p:grpSpPr>
        <p:sp>
          <p:nvSpPr>
            <p:cNvPr name="Freeform 6" id="6"/>
            <p:cNvSpPr/>
            <p:nvPr/>
          </p:nvSpPr>
          <p:spPr>
            <a:xfrm flipH="false" flipV="false" rot="0">
              <a:off x="0" y="0"/>
              <a:ext cx="4816592" cy="99757"/>
            </a:xfrm>
            <a:custGeom>
              <a:avLst/>
              <a:gdLst/>
              <a:ahLst/>
              <a:cxnLst/>
              <a:rect r="r" b="b" t="t" l="l"/>
              <a:pathLst>
                <a:path h="99757" w="4816592">
                  <a:moveTo>
                    <a:pt x="0" y="0"/>
                  </a:moveTo>
                  <a:lnTo>
                    <a:pt x="4816592" y="0"/>
                  </a:lnTo>
                  <a:lnTo>
                    <a:pt x="4816592" y="99757"/>
                  </a:lnTo>
                  <a:lnTo>
                    <a:pt x="0" y="99757"/>
                  </a:lnTo>
                  <a:close/>
                </a:path>
              </a:pathLst>
            </a:custGeom>
            <a:solidFill>
              <a:srgbClr val="FBAF19"/>
            </a:solidFill>
          </p:spPr>
        </p:sp>
        <p:sp>
          <p:nvSpPr>
            <p:cNvPr name="TextBox 7" id="7"/>
            <p:cNvSpPr txBox="true"/>
            <p:nvPr/>
          </p:nvSpPr>
          <p:spPr>
            <a:xfrm>
              <a:off x="0" y="-38100"/>
              <a:ext cx="4816593" cy="13785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0" y="5143500"/>
            <a:ext cx="18288000" cy="378763"/>
            <a:chOff x="0" y="0"/>
            <a:chExt cx="4816593" cy="99757"/>
          </a:xfrm>
        </p:grpSpPr>
        <p:sp>
          <p:nvSpPr>
            <p:cNvPr name="Freeform 9" id="9"/>
            <p:cNvSpPr/>
            <p:nvPr/>
          </p:nvSpPr>
          <p:spPr>
            <a:xfrm flipH="false" flipV="false" rot="0">
              <a:off x="0" y="0"/>
              <a:ext cx="4816592" cy="99757"/>
            </a:xfrm>
            <a:custGeom>
              <a:avLst/>
              <a:gdLst/>
              <a:ahLst/>
              <a:cxnLst/>
              <a:rect r="r" b="b" t="t" l="l"/>
              <a:pathLst>
                <a:path h="99757" w="4816592">
                  <a:moveTo>
                    <a:pt x="0" y="0"/>
                  </a:moveTo>
                  <a:lnTo>
                    <a:pt x="4816592" y="0"/>
                  </a:lnTo>
                  <a:lnTo>
                    <a:pt x="4816592" y="99757"/>
                  </a:lnTo>
                  <a:lnTo>
                    <a:pt x="0" y="99757"/>
                  </a:lnTo>
                  <a:close/>
                </a:path>
              </a:pathLst>
            </a:custGeom>
            <a:solidFill>
              <a:srgbClr val="FBAF19"/>
            </a:solidFill>
          </p:spPr>
        </p:sp>
        <p:sp>
          <p:nvSpPr>
            <p:cNvPr name="TextBox 10" id="10"/>
            <p:cNvSpPr txBox="true"/>
            <p:nvPr/>
          </p:nvSpPr>
          <p:spPr>
            <a:xfrm>
              <a:off x="0" y="-38100"/>
              <a:ext cx="4816593" cy="137857"/>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6506679" y="3710654"/>
            <a:ext cx="3333068" cy="2471938"/>
          </a:xfrm>
          <a:custGeom>
            <a:avLst/>
            <a:gdLst/>
            <a:ahLst/>
            <a:cxnLst/>
            <a:rect r="r" b="b" t="t" l="l"/>
            <a:pathLst>
              <a:path h="2471938" w="3333068">
                <a:moveTo>
                  <a:pt x="0" y="0"/>
                </a:moveTo>
                <a:lnTo>
                  <a:pt x="3333068" y="0"/>
                </a:lnTo>
                <a:lnTo>
                  <a:pt x="3333068" y="2471938"/>
                </a:lnTo>
                <a:lnTo>
                  <a:pt x="0" y="2471938"/>
                </a:lnTo>
                <a:lnTo>
                  <a:pt x="0" y="0"/>
                </a:lnTo>
                <a:close/>
              </a:path>
            </a:pathLst>
          </a:custGeom>
          <a:blipFill>
            <a:blip r:embed="rId2"/>
            <a:stretch>
              <a:fillRect l="0" t="-11567" r="-6516" b="-32056"/>
            </a:stretch>
          </a:blipFill>
        </p:spPr>
      </p:sp>
      <p:sp>
        <p:nvSpPr>
          <p:cNvPr name="Freeform 12" id="12"/>
          <p:cNvSpPr/>
          <p:nvPr/>
        </p:nvSpPr>
        <p:spPr>
          <a:xfrm flipH="false" flipV="false" rot="0">
            <a:off x="1083729" y="2866811"/>
            <a:ext cx="4751152" cy="3558260"/>
          </a:xfrm>
          <a:custGeom>
            <a:avLst/>
            <a:gdLst/>
            <a:ahLst/>
            <a:cxnLst/>
            <a:rect r="r" b="b" t="t" l="l"/>
            <a:pathLst>
              <a:path h="3558260" w="4751152">
                <a:moveTo>
                  <a:pt x="0" y="0"/>
                </a:moveTo>
                <a:lnTo>
                  <a:pt x="4751153" y="0"/>
                </a:lnTo>
                <a:lnTo>
                  <a:pt x="4751153" y="3558261"/>
                </a:lnTo>
                <a:lnTo>
                  <a:pt x="0" y="3558261"/>
                </a:lnTo>
                <a:lnTo>
                  <a:pt x="0" y="0"/>
                </a:lnTo>
                <a:close/>
              </a:path>
            </a:pathLst>
          </a:custGeom>
          <a:blipFill>
            <a:blip r:embed="rId3"/>
            <a:stretch>
              <a:fillRect l="-8736" t="0" r="-16344" b="0"/>
            </a:stretch>
          </a:blipFill>
        </p:spPr>
      </p:sp>
      <p:sp>
        <p:nvSpPr>
          <p:cNvPr name="Freeform 13" id="13"/>
          <p:cNvSpPr/>
          <p:nvPr/>
        </p:nvSpPr>
        <p:spPr>
          <a:xfrm flipH="false" flipV="false" rot="0">
            <a:off x="10355945" y="3712664"/>
            <a:ext cx="3550283" cy="2473143"/>
          </a:xfrm>
          <a:custGeom>
            <a:avLst/>
            <a:gdLst/>
            <a:ahLst/>
            <a:cxnLst/>
            <a:rect r="r" b="b" t="t" l="l"/>
            <a:pathLst>
              <a:path h="2473143" w="3550283">
                <a:moveTo>
                  <a:pt x="0" y="0"/>
                </a:moveTo>
                <a:lnTo>
                  <a:pt x="3550283" y="0"/>
                </a:lnTo>
                <a:lnTo>
                  <a:pt x="3550283" y="2473143"/>
                </a:lnTo>
                <a:lnTo>
                  <a:pt x="0" y="2473143"/>
                </a:lnTo>
                <a:lnTo>
                  <a:pt x="0" y="0"/>
                </a:lnTo>
                <a:close/>
              </a:path>
            </a:pathLst>
          </a:custGeom>
          <a:blipFill>
            <a:blip r:embed="rId4"/>
            <a:stretch>
              <a:fillRect l="0" t="-21776" r="0" b="-21776"/>
            </a:stretch>
          </a:blipFill>
        </p:spPr>
      </p:sp>
      <p:sp>
        <p:nvSpPr>
          <p:cNvPr name="TextBox 14" id="14"/>
          <p:cNvSpPr txBox="true"/>
          <p:nvPr/>
        </p:nvSpPr>
        <p:spPr>
          <a:xfrm rot="0">
            <a:off x="1083729" y="1096719"/>
            <a:ext cx="16120541" cy="1060451"/>
          </a:xfrm>
          <a:prstGeom prst="rect">
            <a:avLst/>
          </a:prstGeom>
        </p:spPr>
        <p:txBody>
          <a:bodyPr anchor="t" rtlCol="false" tIns="0" lIns="0" bIns="0" rIns="0">
            <a:spAutoFit/>
          </a:bodyPr>
          <a:lstStyle/>
          <a:p>
            <a:pPr algn="ctr">
              <a:lnSpc>
                <a:spcPts val="8000"/>
              </a:lnSpc>
            </a:pPr>
            <a:r>
              <a:rPr lang="en-US" b="true" sz="8000" spc="280">
                <a:solidFill>
                  <a:srgbClr val="FFFFFF"/>
                </a:solidFill>
                <a:latin typeface="Canva Sans Bold"/>
                <a:ea typeface="Canva Sans Bold"/>
                <a:cs typeface="Canva Sans Bold"/>
                <a:sym typeface="Canva Sans Bold"/>
              </a:rPr>
              <a:t>TRANSPORTATION</a:t>
            </a:r>
          </a:p>
        </p:txBody>
      </p:sp>
      <p:sp>
        <p:nvSpPr>
          <p:cNvPr name="TextBox 15" id="15"/>
          <p:cNvSpPr txBox="true"/>
          <p:nvPr/>
        </p:nvSpPr>
        <p:spPr>
          <a:xfrm rot="0">
            <a:off x="6506679" y="7034869"/>
            <a:ext cx="3550283" cy="1171347"/>
          </a:xfrm>
          <a:prstGeom prst="rect">
            <a:avLst/>
          </a:prstGeom>
        </p:spPr>
        <p:txBody>
          <a:bodyPr anchor="t" rtlCol="false" tIns="0" lIns="0" bIns="0" rIns="0">
            <a:spAutoFit/>
          </a:bodyPr>
          <a:lstStyle/>
          <a:p>
            <a:pPr algn="l">
              <a:lnSpc>
                <a:spcPts val="3163"/>
              </a:lnSpc>
            </a:pPr>
            <a:r>
              <a:rPr lang="en-US" sz="2259">
                <a:solidFill>
                  <a:srgbClr val="16478E"/>
                </a:solidFill>
                <a:latin typeface="Canva Sans"/>
                <a:ea typeface="Canva Sans"/>
                <a:cs typeface="Canva Sans"/>
                <a:sym typeface="Canva Sans"/>
              </a:rPr>
              <a:t>Employment</a:t>
            </a:r>
          </a:p>
          <a:p>
            <a:pPr algn="l">
              <a:lnSpc>
                <a:spcPts val="3163"/>
              </a:lnSpc>
            </a:pPr>
            <a:r>
              <a:rPr lang="en-US" sz="2259">
                <a:solidFill>
                  <a:srgbClr val="16478E"/>
                </a:solidFill>
                <a:latin typeface="Canva Sans"/>
                <a:ea typeface="Canva Sans"/>
                <a:cs typeface="Canva Sans"/>
                <a:sym typeface="Canva Sans"/>
              </a:rPr>
              <a:t>Education</a:t>
            </a:r>
          </a:p>
          <a:p>
            <a:pPr algn="l">
              <a:lnSpc>
                <a:spcPts val="3163"/>
              </a:lnSpc>
            </a:pPr>
            <a:r>
              <a:rPr lang="en-US" sz="2259">
                <a:solidFill>
                  <a:srgbClr val="16478E"/>
                </a:solidFill>
                <a:latin typeface="Canva Sans"/>
                <a:ea typeface="Canva Sans"/>
                <a:cs typeface="Canva Sans"/>
                <a:sym typeface="Canva Sans"/>
              </a:rPr>
              <a:t>Childcare</a:t>
            </a:r>
          </a:p>
        </p:txBody>
      </p:sp>
      <p:sp>
        <p:nvSpPr>
          <p:cNvPr name="TextBox 16" id="16"/>
          <p:cNvSpPr txBox="true"/>
          <p:nvPr/>
        </p:nvSpPr>
        <p:spPr>
          <a:xfrm rot="0">
            <a:off x="1083729" y="7320903"/>
            <a:ext cx="4092972" cy="2278719"/>
          </a:xfrm>
          <a:prstGeom prst="rect">
            <a:avLst/>
          </a:prstGeom>
        </p:spPr>
        <p:txBody>
          <a:bodyPr anchor="t" rtlCol="false" tIns="0" lIns="0" bIns="0" rIns="0">
            <a:spAutoFit/>
          </a:bodyPr>
          <a:lstStyle/>
          <a:p>
            <a:pPr algn="l">
              <a:lnSpc>
                <a:spcPts val="3647"/>
              </a:lnSpc>
            </a:pPr>
            <a:r>
              <a:rPr lang="en-US" sz="2605">
                <a:solidFill>
                  <a:srgbClr val="16478E"/>
                </a:solidFill>
                <a:latin typeface="Canva Sans"/>
                <a:ea typeface="Canva Sans"/>
                <a:cs typeface="Canva Sans"/>
                <a:sym typeface="Canva Sans"/>
              </a:rPr>
              <a:t>Medical</a:t>
            </a:r>
          </a:p>
          <a:p>
            <a:pPr algn="l">
              <a:lnSpc>
                <a:spcPts val="3647"/>
              </a:lnSpc>
            </a:pPr>
            <a:r>
              <a:rPr lang="en-US" sz="2605">
                <a:solidFill>
                  <a:srgbClr val="16478E"/>
                </a:solidFill>
                <a:latin typeface="Canva Sans"/>
                <a:ea typeface="Canva Sans"/>
                <a:cs typeface="Canva Sans"/>
                <a:sym typeface="Canva Sans"/>
              </a:rPr>
              <a:t>Dialysis</a:t>
            </a:r>
          </a:p>
          <a:p>
            <a:pPr algn="l">
              <a:lnSpc>
                <a:spcPts val="3647"/>
              </a:lnSpc>
            </a:pPr>
            <a:r>
              <a:rPr lang="en-US" sz="2605">
                <a:solidFill>
                  <a:srgbClr val="16478E"/>
                </a:solidFill>
                <a:latin typeface="Canva Sans"/>
                <a:ea typeface="Canva Sans"/>
                <a:cs typeface="Canva Sans"/>
                <a:sym typeface="Canva Sans"/>
              </a:rPr>
              <a:t>Mental Health</a:t>
            </a:r>
          </a:p>
          <a:p>
            <a:pPr algn="l">
              <a:lnSpc>
                <a:spcPts val="3647"/>
              </a:lnSpc>
            </a:pPr>
            <a:r>
              <a:rPr lang="en-US" sz="2605">
                <a:solidFill>
                  <a:srgbClr val="16478E"/>
                </a:solidFill>
                <a:latin typeface="Canva Sans"/>
                <a:ea typeface="Canva Sans"/>
                <a:cs typeface="Canva Sans"/>
                <a:sym typeface="Canva Sans"/>
              </a:rPr>
              <a:t>Vision</a:t>
            </a:r>
          </a:p>
          <a:p>
            <a:pPr algn="l">
              <a:lnSpc>
                <a:spcPts val="3647"/>
              </a:lnSpc>
            </a:pPr>
            <a:r>
              <a:rPr lang="en-US" sz="2605">
                <a:solidFill>
                  <a:srgbClr val="16478E"/>
                </a:solidFill>
                <a:latin typeface="Canva Sans"/>
                <a:ea typeface="Canva Sans"/>
                <a:cs typeface="Canva Sans"/>
                <a:sym typeface="Canva Sans"/>
              </a:rPr>
              <a:t>Dental</a:t>
            </a:r>
          </a:p>
        </p:txBody>
      </p:sp>
      <p:sp>
        <p:nvSpPr>
          <p:cNvPr name="TextBox 17" id="17"/>
          <p:cNvSpPr txBox="true"/>
          <p:nvPr/>
        </p:nvSpPr>
        <p:spPr>
          <a:xfrm rot="0">
            <a:off x="10355945" y="7034869"/>
            <a:ext cx="3625583" cy="1965110"/>
          </a:xfrm>
          <a:prstGeom prst="rect">
            <a:avLst/>
          </a:prstGeom>
        </p:spPr>
        <p:txBody>
          <a:bodyPr anchor="t" rtlCol="false" tIns="0" lIns="0" bIns="0" rIns="0">
            <a:spAutoFit/>
          </a:bodyPr>
          <a:lstStyle/>
          <a:p>
            <a:pPr algn="l">
              <a:lnSpc>
                <a:spcPts val="3163"/>
              </a:lnSpc>
            </a:pPr>
            <a:r>
              <a:rPr lang="en-US" sz="2259">
                <a:solidFill>
                  <a:srgbClr val="16478E"/>
                </a:solidFill>
                <a:latin typeface="Canva Sans"/>
                <a:ea typeface="Canva Sans"/>
                <a:cs typeface="Canva Sans"/>
                <a:sym typeface="Canva Sans"/>
              </a:rPr>
              <a:t>Groceries and Food Banks</a:t>
            </a:r>
          </a:p>
          <a:p>
            <a:pPr algn="l">
              <a:lnSpc>
                <a:spcPts val="3163"/>
              </a:lnSpc>
            </a:pPr>
            <a:r>
              <a:rPr lang="en-US" sz="2259">
                <a:solidFill>
                  <a:srgbClr val="16478E"/>
                </a:solidFill>
                <a:latin typeface="Canva Sans"/>
                <a:ea typeface="Canva Sans"/>
                <a:cs typeface="Canva Sans"/>
                <a:sym typeface="Canva Sans"/>
              </a:rPr>
              <a:t>Pharmacy </a:t>
            </a:r>
          </a:p>
          <a:p>
            <a:pPr algn="l">
              <a:lnSpc>
                <a:spcPts val="3163"/>
              </a:lnSpc>
            </a:pPr>
            <a:r>
              <a:rPr lang="en-US" sz="2259">
                <a:solidFill>
                  <a:srgbClr val="16478E"/>
                </a:solidFill>
                <a:latin typeface="Canva Sans"/>
                <a:ea typeface="Canva Sans"/>
                <a:cs typeface="Canva Sans"/>
                <a:sym typeface="Canva Sans"/>
              </a:rPr>
              <a:t>Social Services &amp; Community</a:t>
            </a:r>
          </a:p>
          <a:p>
            <a:pPr algn="l">
              <a:lnSpc>
                <a:spcPts val="3163"/>
              </a:lnSpc>
            </a:pPr>
            <a:r>
              <a:rPr lang="en-US" sz="2259">
                <a:solidFill>
                  <a:srgbClr val="16478E"/>
                </a:solidFill>
                <a:latin typeface="Canva Sans"/>
                <a:ea typeface="Canva Sans"/>
                <a:cs typeface="Canva Sans"/>
                <a:sym typeface="Canva Sans"/>
              </a:rPr>
              <a:t>Banking &amp; State Offices</a:t>
            </a:r>
          </a:p>
        </p:txBody>
      </p:sp>
      <p:sp>
        <p:nvSpPr>
          <p:cNvPr name="TextBox 18" id="18"/>
          <p:cNvSpPr txBox="true"/>
          <p:nvPr/>
        </p:nvSpPr>
        <p:spPr>
          <a:xfrm rot="0">
            <a:off x="6506679" y="6448590"/>
            <a:ext cx="4155944" cy="418746"/>
          </a:xfrm>
          <a:prstGeom prst="rect">
            <a:avLst/>
          </a:prstGeom>
        </p:spPr>
        <p:txBody>
          <a:bodyPr anchor="t" rtlCol="false" tIns="0" lIns="0" bIns="0" rIns="0">
            <a:spAutoFit/>
          </a:bodyPr>
          <a:lstStyle/>
          <a:p>
            <a:pPr algn="l">
              <a:lnSpc>
                <a:spcPts val="3122"/>
              </a:lnSpc>
            </a:pPr>
            <a:r>
              <a:rPr lang="en-US" b="true" sz="3122">
                <a:solidFill>
                  <a:srgbClr val="16478E"/>
                </a:solidFill>
                <a:latin typeface="Canva Sans Bold"/>
                <a:ea typeface="Canva Sans Bold"/>
                <a:cs typeface="Canva Sans Bold"/>
                <a:sym typeface="Canva Sans Bold"/>
              </a:rPr>
              <a:t>WORKFORCE</a:t>
            </a:r>
          </a:p>
        </p:txBody>
      </p:sp>
      <p:sp>
        <p:nvSpPr>
          <p:cNvPr name="TextBox 19" id="19"/>
          <p:cNvSpPr txBox="true"/>
          <p:nvPr/>
        </p:nvSpPr>
        <p:spPr>
          <a:xfrm rot="0">
            <a:off x="1043667" y="6696063"/>
            <a:ext cx="4791214" cy="481965"/>
          </a:xfrm>
          <a:prstGeom prst="rect">
            <a:avLst/>
          </a:prstGeom>
        </p:spPr>
        <p:txBody>
          <a:bodyPr anchor="t" rtlCol="false" tIns="0" lIns="0" bIns="0" rIns="0">
            <a:spAutoFit/>
          </a:bodyPr>
          <a:lstStyle/>
          <a:p>
            <a:pPr algn="l">
              <a:lnSpc>
                <a:spcPts val="3600"/>
              </a:lnSpc>
            </a:pPr>
            <a:r>
              <a:rPr lang="en-US" b="true" sz="3600">
                <a:solidFill>
                  <a:srgbClr val="16478E"/>
                </a:solidFill>
                <a:latin typeface="Canva Sans Bold"/>
                <a:ea typeface="Canva Sans Bold"/>
                <a:cs typeface="Canva Sans Bold"/>
                <a:sym typeface="Canva Sans Bold"/>
              </a:rPr>
              <a:t>HEALTH CARE</a:t>
            </a:r>
          </a:p>
        </p:txBody>
      </p:sp>
      <p:sp>
        <p:nvSpPr>
          <p:cNvPr name="TextBox 20" id="20"/>
          <p:cNvSpPr txBox="true"/>
          <p:nvPr/>
        </p:nvSpPr>
        <p:spPr>
          <a:xfrm rot="0">
            <a:off x="10355945" y="6438456"/>
            <a:ext cx="3776183" cy="400018"/>
          </a:xfrm>
          <a:prstGeom prst="rect">
            <a:avLst/>
          </a:prstGeom>
        </p:spPr>
        <p:txBody>
          <a:bodyPr anchor="t" rtlCol="false" tIns="0" lIns="0" bIns="0" rIns="0">
            <a:spAutoFit/>
          </a:bodyPr>
          <a:lstStyle/>
          <a:p>
            <a:pPr algn="l">
              <a:lnSpc>
                <a:spcPts val="3035"/>
              </a:lnSpc>
            </a:pPr>
            <a:r>
              <a:rPr lang="en-US" b="true" sz="3035">
                <a:solidFill>
                  <a:srgbClr val="16478E"/>
                </a:solidFill>
                <a:latin typeface="Canva Sans Bold"/>
                <a:ea typeface="Canva Sans Bold"/>
                <a:cs typeface="Canva Sans Bold"/>
                <a:sym typeface="Canva Sans Bold"/>
              </a:rPr>
              <a:t>SHOPPING &amp; MORE</a:t>
            </a:r>
          </a:p>
        </p:txBody>
      </p:sp>
      <p:sp>
        <p:nvSpPr>
          <p:cNvPr name="Freeform 21" id="21"/>
          <p:cNvSpPr/>
          <p:nvPr/>
        </p:nvSpPr>
        <p:spPr>
          <a:xfrm flipH="false" flipV="false" rot="0">
            <a:off x="14422425" y="3708644"/>
            <a:ext cx="3550283" cy="2471938"/>
          </a:xfrm>
          <a:custGeom>
            <a:avLst/>
            <a:gdLst/>
            <a:ahLst/>
            <a:cxnLst/>
            <a:rect r="r" b="b" t="t" l="l"/>
            <a:pathLst>
              <a:path h="2471938" w="3550283">
                <a:moveTo>
                  <a:pt x="0" y="0"/>
                </a:moveTo>
                <a:lnTo>
                  <a:pt x="3550283" y="0"/>
                </a:lnTo>
                <a:lnTo>
                  <a:pt x="3550283" y="2471938"/>
                </a:lnTo>
                <a:lnTo>
                  <a:pt x="0" y="2471938"/>
                </a:lnTo>
                <a:lnTo>
                  <a:pt x="0" y="0"/>
                </a:lnTo>
                <a:close/>
              </a:path>
            </a:pathLst>
          </a:custGeom>
          <a:blipFill>
            <a:blip r:embed="rId5"/>
            <a:stretch>
              <a:fillRect l="-2252" t="0" r="-2252" b="0"/>
            </a:stretch>
          </a:blipFill>
        </p:spPr>
      </p:sp>
      <p:sp>
        <p:nvSpPr>
          <p:cNvPr name="TextBox 22" id="22"/>
          <p:cNvSpPr txBox="true"/>
          <p:nvPr/>
        </p:nvSpPr>
        <p:spPr>
          <a:xfrm rot="0">
            <a:off x="14422425" y="6438456"/>
            <a:ext cx="3550283" cy="418746"/>
          </a:xfrm>
          <a:prstGeom prst="rect">
            <a:avLst/>
          </a:prstGeom>
        </p:spPr>
        <p:txBody>
          <a:bodyPr anchor="t" rtlCol="false" tIns="0" lIns="0" bIns="0" rIns="0">
            <a:spAutoFit/>
          </a:bodyPr>
          <a:lstStyle/>
          <a:p>
            <a:pPr algn="l">
              <a:lnSpc>
                <a:spcPts val="3122"/>
              </a:lnSpc>
            </a:pPr>
            <a:r>
              <a:rPr lang="en-US" b="true" sz="3122">
                <a:solidFill>
                  <a:srgbClr val="16478E"/>
                </a:solidFill>
                <a:latin typeface="Canva Sans Bold"/>
                <a:ea typeface="Canva Sans Bold"/>
                <a:cs typeface="Canva Sans Bold"/>
                <a:sym typeface="Canva Sans Bold"/>
              </a:rPr>
              <a:t>JUSTICE SYSTEM</a:t>
            </a:r>
          </a:p>
        </p:txBody>
      </p:sp>
      <p:sp>
        <p:nvSpPr>
          <p:cNvPr name="TextBox 23" id="23"/>
          <p:cNvSpPr txBox="true"/>
          <p:nvPr/>
        </p:nvSpPr>
        <p:spPr>
          <a:xfrm rot="0">
            <a:off x="14422425" y="7034869"/>
            <a:ext cx="3625583" cy="1568228"/>
          </a:xfrm>
          <a:prstGeom prst="rect">
            <a:avLst/>
          </a:prstGeom>
        </p:spPr>
        <p:txBody>
          <a:bodyPr anchor="t" rtlCol="false" tIns="0" lIns="0" bIns="0" rIns="0">
            <a:spAutoFit/>
          </a:bodyPr>
          <a:lstStyle/>
          <a:p>
            <a:pPr algn="l">
              <a:lnSpc>
                <a:spcPts val="3163"/>
              </a:lnSpc>
            </a:pPr>
            <a:r>
              <a:rPr lang="en-US" sz="2259">
                <a:solidFill>
                  <a:srgbClr val="16478E"/>
                </a:solidFill>
                <a:latin typeface="Canva Sans"/>
                <a:ea typeface="Canva Sans"/>
                <a:cs typeface="Canva Sans"/>
                <a:sym typeface="Canva Sans"/>
              </a:rPr>
              <a:t>Court Appointments</a:t>
            </a:r>
          </a:p>
          <a:p>
            <a:pPr algn="l">
              <a:lnSpc>
                <a:spcPts val="3163"/>
              </a:lnSpc>
            </a:pPr>
            <a:r>
              <a:rPr lang="en-US" sz="2259">
                <a:solidFill>
                  <a:srgbClr val="16478E"/>
                </a:solidFill>
                <a:latin typeface="Canva Sans"/>
                <a:ea typeface="Canva Sans"/>
                <a:cs typeface="Canva Sans"/>
                <a:sym typeface="Canva Sans"/>
              </a:rPr>
              <a:t>Legal Services</a:t>
            </a:r>
          </a:p>
          <a:p>
            <a:pPr algn="l">
              <a:lnSpc>
                <a:spcPts val="3163"/>
              </a:lnSpc>
            </a:pPr>
            <a:r>
              <a:rPr lang="en-US" sz="2259">
                <a:solidFill>
                  <a:srgbClr val="16478E"/>
                </a:solidFill>
                <a:latin typeface="Canva Sans"/>
                <a:ea typeface="Canva Sans"/>
                <a:cs typeface="Canva Sans"/>
                <a:sym typeface="Canva Sans"/>
              </a:rPr>
              <a:t>Recovery Court</a:t>
            </a:r>
          </a:p>
          <a:p>
            <a:pPr algn="l">
              <a:lnSpc>
                <a:spcPts val="3163"/>
              </a:lnSpc>
            </a:pPr>
            <a:r>
              <a:rPr lang="en-US" sz="2259">
                <a:solidFill>
                  <a:srgbClr val="16478E"/>
                </a:solidFill>
                <a:latin typeface="Canva Sans"/>
                <a:ea typeface="Canva Sans"/>
                <a:cs typeface="Canva Sans"/>
                <a:sym typeface="Canva Sans"/>
              </a:rPr>
              <a:t>Child Custody Visits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6478E"/>
        </a:solidFill>
      </p:bgPr>
    </p:bg>
    <p:spTree>
      <p:nvGrpSpPr>
        <p:cNvPr id="1" name=""/>
        <p:cNvGrpSpPr/>
        <p:nvPr/>
      </p:nvGrpSpPr>
      <p:grpSpPr>
        <a:xfrm>
          <a:off x="0" y="0"/>
          <a:ext cx="0" cy="0"/>
          <a:chOff x="0" y="0"/>
          <a:chExt cx="0" cy="0"/>
        </a:xfrm>
      </p:grpSpPr>
      <p:grpSp>
        <p:nvGrpSpPr>
          <p:cNvPr name="Group 2" id="2"/>
          <p:cNvGrpSpPr/>
          <p:nvPr/>
        </p:nvGrpSpPr>
        <p:grpSpPr>
          <a:xfrm rot="0">
            <a:off x="625662" y="587277"/>
            <a:ext cx="17088705" cy="9112446"/>
            <a:chOff x="0" y="0"/>
            <a:chExt cx="4500729" cy="2399986"/>
          </a:xfrm>
        </p:grpSpPr>
        <p:sp>
          <p:nvSpPr>
            <p:cNvPr name="Freeform 3" id="3"/>
            <p:cNvSpPr/>
            <p:nvPr/>
          </p:nvSpPr>
          <p:spPr>
            <a:xfrm flipH="false" flipV="false" rot="0">
              <a:off x="0" y="0"/>
              <a:ext cx="4500729" cy="2399986"/>
            </a:xfrm>
            <a:custGeom>
              <a:avLst/>
              <a:gdLst/>
              <a:ahLst/>
              <a:cxnLst/>
              <a:rect r="r" b="b" t="t" l="l"/>
              <a:pathLst>
                <a:path h="2399986" w="4500729">
                  <a:moveTo>
                    <a:pt x="0" y="0"/>
                  </a:moveTo>
                  <a:lnTo>
                    <a:pt x="4500729" y="0"/>
                  </a:lnTo>
                  <a:lnTo>
                    <a:pt x="4500729" y="2399986"/>
                  </a:lnTo>
                  <a:lnTo>
                    <a:pt x="0" y="2399986"/>
                  </a:lnTo>
                  <a:close/>
                </a:path>
              </a:pathLst>
            </a:custGeom>
            <a:solidFill>
              <a:srgbClr val="FFFFFF"/>
            </a:solidFill>
          </p:spPr>
        </p:sp>
        <p:sp>
          <p:nvSpPr>
            <p:cNvPr name="TextBox 4" id="4"/>
            <p:cNvSpPr txBox="true"/>
            <p:nvPr/>
          </p:nvSpPr>
          <p:spPr>
            <a:xfrm>
              <a:off x="0" y="-38100"/>
              <a:ext cx="4500729" cy="2438086"/>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8989305" y="1317460"/>
            <a:ext cx="8269995" cy="8269995"/>
          </a:xfrm>
          <a:custGeom>
            <a:avLst/>
            <a:gdLst/>
            <a:ahLst/>
            <a:cxnLst/>
            <a:rect r="r" b="b" t="t" l="l"/>
            <a:pathLst>
              <a:path h="8269995" w="8269995">
                <a:moveTo>
                  <a:pt x="0" y="0"/>
                </a:moveTo>
                <a:lnTo>
                  <a:pt x="8269995" y="0"/>
                </a:lnTo>
                <a:lnTo>
                  <a:pt x="8269995" y="8269995"/>
                </a:lnTo>
                <a:lnTo>
                  <a:pt x="0" y="8269995"/>
                </a:lnTo>
                <a:lnTo>
                  <a:pt x="0" y="0"/>
                </a:lnTo>
                <a:close/>
              </a:path>
            </a:pathLst>
          </a:custGeom>
          <a:blipFill>
            <a:blip r:embed="rId2"/>
            <a:stretch>
              <a:fillRect l="0" t="0" r="0" b="0"/>
            </a:stretch>
          </a:blipFill>
        </p:spPr>
      </p:sp>
      <p:sp>
        <p:nvSpPr>
          <p:cNvPr name="TextBox 6" id="6"/>
          <p:cNvSpPr txBox="true"/>
          <p:nvPr/>
        </p:nvSpPr>
        <p:spPr>
          <a:xfrm rot="0">
            <a:off x="1487148" y="2333293"/>
            <a:ext cx="6903903" cy="1816874"/>
          </a:xfrm>
          <a:prstGeom prst="rect">
            <a:avLst/>
          </a:prstGeom>
        </p:spPr>
        <p:txBody>
          <a:bodyPr anchor="t" rtlCol="false" tIns="0" lIns="0" bIns="0" rIns="0">
            <a:spAutoFit/>
          </a:bodyPr>
          <a:lstStyle/>
          <a:p>
            <a:pPr algn="l">
              <a:lnSpc>
                <a:spcPts val="7030"/>
              </a:lnSpc>
            </a:pPr>
            <a:r>
              <a:rPr lang="en-US" b="true" sz="7030" spc="246">
                <a:solidFill>
                  <a:srgbClr val="16478E"/>
                </a:solidFill>
                <a:latin typeface="Canva Sans Bold"/>
                <a:ea typeface="Canva Sans Bold"/>
                <a:cs typeface="Canva Sans Bold"/>
                <a:sym typeface="Canva Sans Bold"/>
              </a:rPr>
              <a:t>WHERE DO WE SERVE</a:t>
            </a:r>
          </a:p>
        </p:txBody>
      </p:sp>
      <p:sp>
        <p:nvSpPr>
          <p:cNvPr name="TextBox 7" id="7"/>
          <p:cNvSpPr txBox="true"/>
          <p:nvPr/>
        </p:nvSpPr>
        <p:spPr>
          <a:xfrm rot="0">
            <a:off x="1487148" y="4334372"/>
            <a:ext cx="10340491" cy="514350"/>
          </a:xfrm>
          <a:prstGeom prst="rect">
            <a:avLst/>
          </a:prstGeom>
        </p:spPr>
        <p:txBody>
          <a:bodyPr anchor="t" rtlCol="false" tIns="0" lIns="0" bIns="0" rIns="0">
            <a:spAutoFit/>
          </a:bodyPr>
          <a:lstStyle/>
          <a:p>
            <a:pPr algn="l">
              <a:lnSpc>
                <a:spcPts val="4200"/>
              </a:lnSpc>
            </a:pPr>
            <a:r>
              <a:rPr lang="en-US" sz="3000">
                <a:solidFill>
                  <a:srgbClr val="16478E"/>
                </a:solidFill>
                <a:latin typeface="Canva Sans"/>
                <a:ea typeface="Canva Sans"/>
                <a:cs typeface="Canva Sans"/>
                <a:sym typeface="Canva Sans"/>
              </a:rPr>
              <a:t>New Growth Transit - Missouri Counties</a:t>
            </a:r>
          </a:p>
        </p:txBody>
      </p:sp>
      <p:sp>
        <p:nvSpPr>
          <p:cNvPr name="TextBox 8" id="8"/>
          <p:cNvSpPr txBox="true"/>
          <p:nvPr/>
        </p:nvSpPr>
        <p:spPr>
          <a:xfrm rot="0">
            <a:off x="1288625" y="5202655"/>
            <a:ext cx="2417631" cy="2114550"/>
          </a:xfrm>
          <a:prstGeom prst="rect">
            <a:avLst/>
          </a:prstGeom>
        </p:spPr>
        <p:txBody>
          <a:bodyPr anchor="t" rtlCol="false" tIns="0" lIns="0" bIns="0" rIns="0">
            <a:spAutoFit/>
          </a:bodyPr>
          <a:lstStyle/>
          <a:p>
            <a:pPr algn="l" marL="647700" indent="-323850" lvl="1">
              <a:lnSpc>
                <a:spcPts val="4200"/>
              </a:lnSpc>
              <a:buFont typeface="Arial"/>
              <a:buChar char="•"/>
            </a:pPr>
            <a:r>
              <a:rPr lang="en-US" sz="3000">
                <a:solidFill>
                  <a:srgbClr val="16478E"/>
                </a:solidFill>
                <a:latin typeface="Canva Sans"/>
                <a:ea typeface="Canva Sans"/>
                <a:cs typeface="Canva Sans"/>
                <a:sym typeface="Canva Sans"/>
              </a:rPr>
              <a:t>Bates</a:t>
            </a:r>
          </a:p>
          <a:p>
            <a:pPr algn="l" marL="647700" indent="-323850" lvl="1">
              <a:lnSpc>
                <a:spcPts val="4200"/>
              </a:lnSpc>
              <a:buFont typeface="Arial"/>
              <a:buChar char="•"/>
            </a:pPr>
            <a:r>
              <a:rPr lang="en-US" sz="3000">
                <a:solidFill>
                  <a:srgbClr val="16478E"/>
                </a:solidFill>
                <a:latin typeface="Canva Sans"/>
                <a:ea typeface="Canva Sans"/>
                <a:cs typeface="Canva Sans"/>
                <a:sym typeface="Canva Sans"/>
              </a:rPr>
              <a:t>Benton </a:t>
            </a:r>
          </a:p>
          <a:p>
            <a:pPr algn="l" marL="647700" indent="-323850" lvl="1">
              <a:lnSpc>
                <a:spcPts val="4200"/>
              </a:lnSpc>
              <a:buFont typeface="Arial"/>
              <a:buChar char="•"/>
            </a:pPr>
            <a:r>
              <a:rPr lang="en-US" sz="3000">
                <a:solidFill>
                  <a:srgbClr val="16478E"/>
                </a:solidFill>
                <a:latin typeface="Canva Sans"/>
                <a:ea typeface="Canva Sans"/>
                <a:cs typeface="Canva Sans"/>
                <a:sym typeface="Canva Sans"/>
              </a:rPr>
              <a:t>Cass</a:t>
            </a:r>
          </a:p>
          <a:p>
            <a:pPr algn="l" marL="647700" indent="-323850" lvl="1">
              <a:lnSpc>
                <a:spcPts val="4200"/>
              </a:lnSpc>
              <a:buFont typeface="Arial"/>
              <a:buChar char="•"/>
            </a:pPr>
            <a:r>
              <a:rPr lang="en-US" sz="3000">
                <a:solidFill>
                  <a:srgbClr val="16478E"/>
                </a:solidFill>
                <a:latin typeface="Canva Sans"/>
                <a:ea typeface="Canva Sans"/>
                <a:cs typeface="Canva Sans"/>
                <a:sym typeface="Canva Sans"/>
              </a:rPr>
              <a:t>Cedar</a:t>
            </a:r>
          </a:p>
        </p:txBody>
      </p:sp>
      <p:sp>
        <p:nvSpPr>
          <p:cNvPr name="TextBox 9" id="9"/>
          <p:cNvSpPr txBox="true"/>
          <p:nvPr/>
        </p:nvSpPr>
        <p:spPr>
          <a:xfrm rot="0">
            <a:off x="4053975" y="5202655"/>
            <a:ext cx="2417631" cy="2114550"/>
          </a:xfrm>
          <a:prstGeom prst="rect">
            <a:avLst/>
          </a:prstGeom>
        </p:spPr>
        <p:txBody>
          <a:bodyPr anchor="t" rtlCol="false" tIns="0" lIns="0" bIns="0" rIns="0">
            <a:spAutoFit/>
          </a:bodyPr>
          <a:lstStyle/>
          <a:p>
            <a:pPr algn="l" marL="647700" indent="-323850" lvl="1">
              <a:lnSpc>
                <a:spcPts val="4200"/>
              </a:lnSpc>
              <a:buFont typeface="Arial"/>
              <a:buChar char="•"/>
            </a:pPr>
            <a:r>
              <a:rPr lang="en-US" sz="3000">
                <a:solidFill>
                  <a:srgbClr val="16478E"/>
                </a:solidFill>
                <a:latin typeface="Canva Sans"/>
                <a:ea typeface="Canva Sans"/>
                <a:cs typeface="Canva Sans"/>
                <a:sym typeface="Canva Sans"/>
              </a:rPr>
              <a:t>Dallas </a:t>
            </a:r>
          </a:p>
          <a:p>
            <a:pPr algn="l" marL="647700" indent="-323850" lvl="1">
              <a:lnSpc>
                <a:spcPts val="4200"/>
              </a:lnSpc>
              <a:buFont typeface="Arial"/>
              <a:buChar char="•"/>
            </a:pPr>
            <a:r>
              <a:rPr lang="en-US" sz="3000">
                <a:solidFill>
                  <a:srgbClr val="16478E"/>
                </a:solidFill>
                <a:latin typeface="Canva Sans"/>
                <a:ea typeface="Canva Sans"/>
                <a:cs typeface="Canva Sans"/>
                <a:sym typeface="Canva Sans"/>
              </a:rPr>
              <a:t>Henry </a:t>
            </a:r>
          </a:p>
          <a:p>
            <a:pPr algn="l" marL="647700" indent="-323850" lvl="1">
              <a:lnSpc>
                <a:spcPts val="4200"/>
              </a:lnSpc>
              <a:buFont typeface="Arial"/>
              <a:buChar char="•"/>
            </a:pPr>
            <a:r>
              <a:rPr lang="en-US" sz="3000">
                <a:solidFill>
                  <a:srgbClr val="16478E"/>
                </a:solidFill>
                <a:latin typeface="Canva Sans"/>
                <a:ea typeface="Canva Sans"/>
                <a:cs typeface="Canva Sans"/>
                <a:sym typeface="Canva Sans"/>
              </a:rPr>
              <a:t>Hickory</a:t>
            </a:r>
          </a:p>
          <a:p>
            <a:pPr algn="l" marL="647700" indent="-323850" lvl="1">
              <a:lnSpc>
                <a:spcPts val="4200"/>
              </a:lnSpc>
              <a:buFont typeface="Arial"/>
              <a:buChar char="•"/>
            </a:pPr>
            <a:r>
              <a:rPr lang="en-US" sz="3000">
                <a:solidFill>
                  <a:srgbClr val="16478E"/>
                </a:solidFill>
                <a:latin typeface="Canva Sans"/>
                <a:ea typeface="Canva Sans"/>
                <a:cs typeface="Canva Sans"/>
                <a:sym typeface="Canva Sans"/>
              </a:rPr>
              <a:t>Morgan </a:t>
            </a:r>
          </a:p>
        </p:txBody>
      </p:sp>
      <p:sp>
        <p:nvSpPr>
          <p:cNvPr name="TextBox 10" id="10"/>
          <p:cNvSpPr txBox="true"/>
          <p:nvPr/>
        </p:nvSpPr>
        <p:spPr>
          <a:xfrm rot="0">
            <a:off x="6819324" y="5202655"/>
            <a:ext cx="2417631" cy="1581150"/>
          </a:xfrm>
          <a:prstGeom prst="rect">
            <a:avLst/>
          </a:prstGeom>
        </p:spPr>
        <p:txBody>
          <a:bodyPr anchor="t" rtlCol="false" tIns="0" lIns="0" bIns="0" rIns="0">
            <a:spAutoFit/>
          </a:bodyPr>
          <a:lstStyle/>
          <a:p>
            <a:pPr algn="l" marL="647700" indent="-323850" lvl="1">
              <a:lnSpc>
                <a:spcPts val="4200"/>
              </a:lnSpc>
              <a:buFont typeface="Arial"/>
              <a:buChar char="•"/>
            </a:pPr>
            <a:r>
              <a:rPr lang="en-US" sz="3000">
                <a:solidFill>
                  <a:srgbClr val="16478E"/>
                </a:solidFill>
                <a:latin typeface="Canva Sans"/>
                <a:ea typeface="Canva Sans"/>
                <a:cs typeface="Canva Sans"/>
                <a:sym typeface="Canva Sans"/>
              </a:rPr>
              <a:t>Polk</a:t>
            </a:r>
          </a:p>
          <a:p>
            <a:pPr algn="l" marL="647700" indent="-323850" lvl="1">
              <a:lnSpc>
                <a:spcPts val="4200"/>
              </a:lnSpc>
              <a:buFont typeface="Arial"/>
              <a:buChar char="•"/>
            </a:pPr>
            <a:r>
              <a:rPr lang="en-US" sz="3000">
                <a:solidFill>
                  <a:srgbClr val="16478E"/>
                </a:solidFill>
                <a:latin typeface="Canva Sans"/>
                <a:ea typeface="Canva Sans"/>
                <a:cs typeface="Canva Sans"/>
                <a:sym typeface="Canva Sans"/>
              </a:rPr>
              <a:t>St Clair </a:t>
            </a:r>
          </a:p>
          <a:p>
            <a:pPr algn="l" marL="647700" indent="-323850" lvl="1">
              <a:lnSpc>
                <a:spcPts val="4200"/>
              </a:lnSpc>
              <a:buFont typeface="Arial"/>
              <a:buChar char="•"/>
            </a:pPr>
            <a:r>
              <a:rPr lang="en-US" sz="3000">
                <a:solidFill>
                  <a:srgbClr val="16478E"/>
                </a:solidFill>
                <a:latin typeface="Canva Sans"/>
                <a:ea typeface="Canva Sans"/>
                <a:cs typeface="Canva Sans"/>
                <a:sym typeface="Canva Sans"/>
              </a:rPr>
              <a:t>Vernon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CB426"/>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4572000" cy="5143500"/>
            <a:chOff x="0" y="0"/>
            <a:chExt cx="1204148" cy="1354667"/>
          </a:xfrm>
        </p:grpSpPr>
        <p:sp>
          <p:nvSpPr>
            <p:cNvPr name="Freeform 3" id="3"/>
            <p:cNvSpPr/>
            <p:nvPr/>
          </p:nvSpPr>
          <p:spPr>
            <a:xfrm flipH="false" flipV="false" rot="0">
              <a:off x="0" y="0"/>
              <a:ext cx="1204148" cy="1354667"/>
            </a:xfrm>
            <a:custGeom>
              <a:avLst/>
              <a:gdLst/>
              <a:ahLst/>
              <a:cxnLst/>
              <a:rect r="r" b="b" t="t" l="l"/>
              <a:pathLst>
                <a:path h="1354667" w="1204148">
                  <a:moveTo>
                    <a:pt x="0" y="0"/>
                  </a:moveTo>
                  <a:lnTo>
                    <a:pt x="1204148" y="0"/>
                  </a:lnTo>
                  <a:lnTo>
                    <a:pt x="1204148" y="1354667"/>
                  </a:lnTo>
                  <a:lnTo>
                    <a:pt x="0" y="1354667"/>
                  </a:lnTo>
                  <a:close/>
                </a:path>
              </a:pathLst>
            </a:custGeom>
            <a:solidFill>
              <a:srgbClr val="FFFFFF"/>
            </a:solidFill>
          </p:spPr>
        </p:sp>
        <p:sp>
          <p:nvSpPr>
            <p:cNvPr name="TextBox 4" id="4"/>
            <p:cNvSpPr txBox="true"/>
            <p:nvPr/>
          </p:nvSpPr>
          <p:spPr>
            <a:xfrm>
              <a:off x="0" y="-38100"/>
              <a:ext cx="1204148" cy="139276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3716000" y="5143500"/>
            <a:ext cx="4572000" cy="5143500"/>
            <a:chOff x="0" y="0"/>
            <a:chExt cx="1204148" cy="1354667"/>
          </a:xfrm>
        </p:grpSpPr>
        <p:sp>
          <p:nvSpPr>
            <p:cNvPr name="Freeform 6" id="6"/>
            <p:cNvSpPr/>
            <p:nvPr/>
          </p:nvSpPr>
          <p:spPr>
            <a:xfrm flipH="false" flipV="false" rot="0">
              <a:off x="0" y="0"/>
              <a:ext cx="1204148" cy="1354667"/>
            </a:xfrm>
            <a:custGeom>
              <a:avLst/>
              <a:gdLst/>
              <a:ahLst/>
              <a:cxnLst/>
              <a:rect r="r" b="b" t="t" l="l"/>
              <a:pathLst>
                <a:path h="1354667" w="1204148">
                  <a:moveTo>
                    <a:pt x="0" y="0"/>
                  </a:moveTo>
                  <a:lnTo>
                    <a:pt x="1204148" y="0"/>
                  </a:lnTo>
                  <a:lnTo>
                    <a:pt x="1204148" y="1354667"/>
                  </a:lnTo>
                  <a:lnTo>
                    <a:pt x="0" y="1354667"/>
                  </a:lnTo>
                  <a:close/>
                </a:path>
              </a:pathLst>
            </a:custGeom>
            <a:solidFill>
              <a:srgbClr val="FFFFFF"/>
            </a:solidFill>
          </p:spPr>
        </p:sp>
        <p:sp>
          <p:nvSpPr>
            <p:cNvPr name="TextBox 7" id="7"/>
            <p:cNvSpPr txBox="true"/>
            <p:nvPr/>
          </p:nvSpPr>
          <p:spPr>
            <a:xfrm>
              <a:off x="0" y="-38100"/>
              <a:ext cx="1204148" cy="1392767"/>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9144000" y="5143500"/>
            <a:ext cx="4572000" cy="5143500"/>
            <a:chOff x="0" y="0"/>
            <a:chExt cx="1204148" cy="1354667"/>
          </a:xfrm>
        </p:grpSpPr>
        <p:sp>
          <p:nvSpPr>
            <p:cNvPr name="Freeform 9" id="9"/>
            <p:cNvSpPr/>
            <p:nvPr/>
          </p:nvSpPr>
          <p:spPr>
            <a:xfrm flipH="false" flipV="false" rot="0">
              <a:off x="0" y="0"/>
              <a:ext cx="1204148" cy="1354667"/>
            </a:xfrm>
            <a:custGeom>
              <a:avLst/>
              <a:gdLst/>
              <a:ahLst/>
              <a:cxnLst/>
              <a:rect r="r" b="b" t="t" l="l"/>
              <a:pathLst>
                <a:path h="1354667" w="1204148">
                  <a:moveTo>
                    <a:pt x="0" y="0"/>
                  </a:moveTo>
                  <a:lnTo>
                    <a:pt x="1204148" y="0"/>
                  </a:lnTo>
                  <a:lnTo>
                    <a:pt x="1204148" y="1354667"/>
                  </a:lnTo>
                  <a:lnTo>
                    <a:pt x="0" y="1354667"/>
                  </a:lnTo>
                  <a:close/>
                </a:path>
              </a:pathLst>
            </a:custGeom>
            <a:solidFill>
              <a:srgbClr val="FFFFFF"/>
            </a:solidFill>
          </p:spPr>
        </p:sp>
        <p:sp>
          <p:nvSpPr>
            <p:cNvPr name="TextBox 10" id="10"/>
            <p:cNvSpPr txBox="true"/>
            <p:nvPr/>
          </p:nvSpPr>
          <p:spPr>
            <a:xfrm>
              <a:off x="0" y="-38100"/>
              <a:ext cx="1204148" cy="1392767"/>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3716000" y="-48912"/>
            <a:ext cx="4572000" cy="5192412"/>
            <a:chOff x="0" y="0"/>
            <a:chExt cx="1204148" cy="1367549"/>
          </a:xfrm>
        </p:grpSpPr>
        <p:sp>
          <p:nvSpPr>
            <p:cNvPr name="Freeform 12" id="12"/>
            <p:cNvSpPr/>
            <p:nvPr/>
          </p:nvSpPr>
          <p:spPr>
            <a:xfrm flipH="false" flipV="false" rot="0">
              <a:off x="0" y="0"/>
              <a:ext cx="1204148" cy="1367549"/>
            </a:xfrm>
            <a:custGeom>
              <a:avLst/>
              <a:gdLst/>
              <a:ahLst/>
              <a:cxnLst/>
              <a:rect r="r" b="b" t="t" l="l"/>
              <a:pathLst>
                <a:path h="1367549" w="1204148">
                  <a:moveTo>
                    <a:pt x="0" y="0"/>
                  </a:moveTo>
                  <a:lnTo>
                    <a:pt x="1204148" y="0"/>
                  </a:lnTo>
                  <a:lnTo>
                    <a:pt x="1204148" y="1367549"/>
                  </a:lnTo>
                  <a:lnTo>
                    <a:pt x="0" y="1367549"/>
                  </a:lnTo>
                  <a:close/>
                </a:path>
              </a:pathLst>
            </a:custGeom>
            <a:solidFill>
              <a:srgbClr val="FFFFFF"/>
            </a:solidFill>
          </p:spPr>
        </p:sp>
        <p:sp>
          <p:nvSpPr>
            <p:cNvPr name="TextBox 13" id="13"/>
            <p:cNvSpPr txBox="true"/>
            <p:nvPr/>
          </p:nvSpPr>
          <p:spPr>
            <a:xfrm>
              <a:off x="0" y="-38100"/>
              <a:ext cx="1204148" cy="1405649"/>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14791047" y="431035"/>
            <a:ext cx="2365113" cy="2556335"/>
          </a:xfrm>
          <a:custGeom>
            <a:avLst/>
            <a:gdLst/>
            <a:ahLst/>
            <a:cxnLst/>
            <a:rect r="r" b="b" t="t" l="l"/>
            <a:pathLst>
              <a:path h="2556335" w="2365113">
                <a:moveTo>
                  <a:pt x="0" y="0"/>
                </a:moveTo>
                <a:lnTo>
                  <a:pt x="2365113" y="0"/>
                </a:lnTo>
                <a:lnTo>
                  <a:pt x="2365113" y="2556335"/>
                </a:lnTo>
                <a:lnTo>
                  <a:pt x="0" y="2556335"/>
                </a:lnTo>
                <a:lnTo>
                  <a:pt x="0" y="0"/>
                </a:lnTo>
                <a:close/>
              </a:path>
            </a:pathLst>
          </a:custGeom>
          <a:blipFill>
            <a:blip r:embed="rId2"/>
            <a:stretch>
              <a:fillRect l="0" t="0" r="0" b="0"/>
            </a:stretch>
          </a:blipFill>
        </p:spPr>
      </p:sp>
      <p:sp>
        <p:nvSpPr>
          <p:cNvPr name="Freeform 15" id="15"/>
          <p:cNvSpPr/>
          <p:nvPr/>
        </p:nvSpPr>
        <p:spPr>
          <a:xfrm flipH="false" flipV="false" rot="0">
            <a:off x="10081768" y="5591657"/>
            <a:ext cx="2696464" cy="2517660"/>
          </a:xfrm>
          <a:custGeom>
            <a:avLst/>
            <a:gdLst/>
            <a:ahLst/>
            <a:cxnLst/>
            <a:rect r="r" b="b" t="t" l="l"/>
            <a:pathLst>
              <a:path h="2517660" w="2696464">
                <a:moveTo>
                  <a:pt x="0" y="0"/>
                </a:moveTo>
                <a:lnTo>
                  <a:pt x="2696464" y="0"/>
                </a:lnTo>
                <a:lnTo>
                  <a:pt x="2696464" y="2517660"/>
                </a:lnTo>
                <a:lnTo>
                  <a:pt x="0" y="2517660"/>
                </a:lnTo>
                <a:lnTo>
                  <a:pt x="0" y="0"/>
                </a:lnTo>
                <a:close/>
              </a:path>
            </a:pathLst>
          </a:custGeom>
          <a:blipFill>
            <a:blip r:embed="rId3"/>
            <a:stretch>
              <a:fillRect l="-21785" t="-8915" r="-147953" b="-5015"/>
            </a:stretch>
          </a:blipFill>
        </p:spPr>
      </p:sp>
      <p:sp>
        <p:nvSpPr>
          <p:cNvPr name="Freeform 16" id="16"/>
          <p:cNvSpPr/>
          <p:nvPr/>
        </p:nvSpPr>
        <p:spPr>
          <a:xfrm flipH="false" flipV="false" rot="0">
            <a:off x="14269155" y="6161002"/>
            <a:ext cx="3408897" cy="1378970"/>
          </a:xfrm>
          <a:custGeom>
            <a:avLst/>
            <a:gdLst/>
            <a:ahLst/>
            <a:cxnLst/>
            <a:rect r="r" b="b" t="t" l="l"/>
            <a:pathLst>
              <a:path h="1378970" w="3408897">
                <a:moveTo>
                  <a:pt x="0" y="0"/>
                </a:moveTo>
                <a:lnTo>
                  <a:pt x="3408897" y="0"/>
                </a:lnTo>
                <a:lnTo>
                  <a:pt x="3408897" y="1378970"/>
                </a:lnTo>
                <a:lnTo>
                  <a:pt x="0" y="1378970"/>
                </a:lnTo>
                <a:lnTo>
                  <a:pt x="0" y="0"/>
                </a:lnTo>
                <a:close/>
              </a:path>
            </a:pathLst>
          </a:custGeom>
          <a:blipFill>
            <a:blip r:embed="rId4"/>
            <a:stretch>
              <a:fillRect l="0" t="-210" r="0" b="-210"/>
            </a:stretch>
          </a:blipFill>
        </p:spPr>
      </p:sp>
      <p:sp>
        <p:nvSpPr>
          <p:cNvPr name="Freeform 17" id="17"/>
          <p:cNvSpPr/>
          <p:nvPr/>
        </p:nvSpPr>
        <p:spPr>
          <a:xfrm flipH="false" flipV="false" rot="0">
            <a:off x="9400884" y="692481"/>
            <a:ext cx="3610771" cy="2033443"/>
          </a:xfrm>
          <a:custGeom>
            <a:avLst/>
            <a:gdLst/>
            <a:ahLst/>
            <a:cxnLst/>
            <a:rect r="r" b="b" t="t" l="l"/>
            <a:pathLst>
              <a:path h="2033443" w="3610771">
                <a:moveTo>
                  <a:pt x="0" y="0"/>
                </a:moveTo>
                <a:lnTo>
                  <a:pt x="3610770" y="0"/>
                </a:lnTo>
                <a:lnTo>
                  <a:pt x="3610770" y="2033443"/>
                </a:lnTo>
                <a:lnTo>
                  <a:pt x="0" y="2033443"/>
                </a:lnTo>
                <a:lnTo>
                  <a:pt x="0" y="0"/>
                </a:lnTo>
                <a:close/>
              </a:path>
            </a:pathLst>
          </a:custGeom>
          <a:blipFill>
            <a:blip r:embed="rId5"/>
            <a:stretch>
              <a:fillRect l="-12685" t="-44530" r="-13135" b="-42763"/>
            </a:stretch>
          </a:blipFill>
        </p:spPr>
      </p:sp>
      <p:sp>
        <p:nvSpPr>
          <p:cNvPr name="AutoShape 18" id="18"/>
          <p:cNvSpPr/>
          <p:nvPr/>
        </p:nvSpPr>
        <p:spPr>
          <a:xfrm flipH="true">
            <a:off x="9124950" y="-48912"/>
            <a:ext cx="0" cy="10421583"/>
          </a:xfrm>
          <a:prstGeom prst="line">
            <a:avLst/>
          </a:prstGeom>
          <a:ln cap="flat" w="38100">
            <a:solidFill>
              <a:srgbClr val="16478E"/>
            </a:solidFill>
            <a:prstDash val="solid"/>
            <a:headEnd type="none" len="sm" w="sm"/>
            <a:tailEnd type="none" len="sm" w="sm"/>
          </a:ln>
        </p:spPr>
      </p:sp>
      <p:sp>
        <p:nvSpPr>
          <p:cNvPr name="AutoShape 19" id="19"/>
          <p:cNvSpPr/>
          <p:nvPr/>
        </p:nvSpPr>
        <p:spPr>
          <a:xfrm flipH="true">
            <a:off x="13696950" y="0"/>
            <a:ext cx="0" cy="10421583"/>
          </a:xfrm>
          <a:prstGeom prst="line">
            <a:avLst/>
          </a:prstGeom>
          <a:ln cap="flat" w="38100">
            <a:solidFill>
              <a:srgbClr val="16478E"/>
            </a:solidFill>
            <a:prstDash val="solid"/>
            <a:headEnd type="none" len="sm" w="sm"/>
            <a:tailEnd type="none" len="sm" w="sm"/>
          </a:ln>
        </p:spPr>
      </p:sp>
      <p:sp>
        <p:nvSpPr>
          <p:cNvPr name="AutoShape 20" id="20"/>
          <p:cNvSpPr/>
          <p:nvPr/>
        </p:nvSpPr>
        <p:spPr>
          <a:xfrm>
            <a:off x="9124950" y="5127103"/>
            <a:ext cx="9163050" cy="16397"/>
          </a:xfrm>
          <a:prstGeom prst="line">
            <a:avLst/>
          </a:prstGeom>
          <a:ln cap="flat" w="38100">
            <a:solidFill>
              <a:srgbClr val="16478E"/>
            </a:solidFill>
            <a:prstDash val="solid"/>
            <a:headEnd type="none" len="sm" w="sm"/>
            <a:tailEnd type="none" len="sm" w="sm"/>
          </a:ln>
        </p:spPr>
      </p:sp>
      <p:grpSp>
        <p:nvGrpSpPr>
          <p:cNvPr name="Group 21" id="21"/>
          <p:cNvGrpSpPr/>
          <p:nvPr/>
        </p:nvGrpSpPr>
        <p:grpSpPr>
          <a:xfrm rot="-5400000">
            <a:off x="3098739" y="5049973"/>
            <a:ext cx="11248972" cy="574849"/>
            <a:chOff x="0" y="0"/>
            <a:chExt cx="2962692" cy="151401"/>
          </a:xfrm>
        </p:grpSpPr>
        <p:sp>
          <p:nvSpPr>
            <p:cNvPr name="Freeform 22" id="22"/>
            <p:cNvSpPr/>
            <p:nvPr/>
          </p:nvSpPr>
          <p:spPr>
            <a:xfrm flipH="false" flipV="false" rot="0">
              <a:off x="0" y="0"/>
              <a:ext cx="2962692" cy="151401"/>
            </a:xfrm>
            <a:custGeom>
              <a:avLst/>
              <a:gdLst/>
              <a:ahLst/>
              <a:cxnLst/>
              <a:rect r="r" b="b" t="t" l="l"/>
              <a:pathLst>
                <a:path h="151401" w="2962692">
                  <a:moveTo>
                    <a:pt x="0" y="0"/>
                  </a:moveTo>
                  <a:lnTo>
                    <a:pt x="2962692" y="0"/>
                  </a:lnTo>
                  <a:lnTo>
                    <a:pt x="2962692" y="151401"/>
                  </a:lnTo>
                  <a:lnTo>
                    <a:pt x="0" y="151401"/>
                  </a:lnTo>
                  <a:close/>
                </a:path>
              </a:pathLst>
            </a:custGeom>
            <a:solidFill>
              <a:srgbClr val="E64B38"/>
            </a:solidFill>
          </p:spPr>
        </p:sp>
        <p:sp>
          <p:nvSpPr>
            <p:cNvPr name="TextBox 23" id="23"/>
            <p:cNvSpPr txBox="true"/>
            <p:nvPr/>
          </p:nvSpPr>
          <p:spPr>
            <a:xfrm>
              <a:off x="0" y="-38100"/>
              <a:ext cx="2962692" cy="189501"/>
            </a:xfrm>
            <a:prstGeom prst="rect">
              <a:avLst/>
            </a:prstGeom>
          </p:spPr>
          <p:txBody>
            <a:bodyPr anchor="ctr" rtlCol="false" tIns="50800" lIns="50800" bIns="50800" rIns="50800"/>
            <a:lstStyle/>
            <a:p>
              <a:pPr algn="ctr">
                <a:lnSpc>
                  <a:spcPts val="2659"/>
                </a:lnSpc>
                <a:spcBef>
                  <a:spcPct val="0"/>
                </a:spcBef>
              </a:pPr>
            </a:p>
          </p:txBody>
        </p:sp>
      </p:grpSp>
      <p:grpSp>
        <p:nvGrpSpPr>
          <p:cNvPr name="Group 24" id="24"/>
          <p:cNvGrpSpPr/>
          <p:nvPr/>
        </p:nvGrpSpPr>
        <p:grpSpPr>
          <a:xfrm rot="-5400000">
            <a:off x="3365439" y="5202373"/>
            <a:ext cx="11248972" cy="574849"/>
            <a:chOff x="0" y="0"/>
            <a:chExt cx="2962692" cy="151401"/>
          </a:xfrm>
        </p:grpSpPr>
        <p:sp>
          <p:nvSpPr>
            <p:cNvPr name="Freeform 25" id="25"/>
            <p:cNvSpPr/>
            <p:nvPr/>
          </p:nvSpPr>
          <p:spPr>
            <a:xfrm flipH="false" flipV="false" rot="0">
              <a:off x="0" y="0"/>
              <a:ext cx="2962692" cy="151401"/>
            </a:xfrm>
            <a:custGeom>
              <a:avLst/>
              <a:gdLst/>
              <a:ahLst/>
              <a:cxnLst/>
              <a:rect r="r" b="b" t="t" l="l"/>
              <a:pathLst>
                <a:path h="151401" w="2962692">
                  <a:moveTo>
                    <a:pt x="0" y="0"/>
                  </a:moveTo>
                  <a:lnTo>
                    <a:pt x="2962692" y="0"/>
                  </a:lnTo>
                  <a:lnTo>
                    <a:pt x="2962692" y="151401"/>
                  </a:lnTo>
                  <a:lnTo>
                    <a:pt x="0" y="151401"/>
                  </a:lnTo>
                  <a:close/>
                </a:path>
              </a:pathLst>
            </a:custGeom>
            <a:solidFill>
              <a:srgbClr val="16478E"/>
            </a:solidFill>
          </p:spPr>
        </p:sp>
        <p:sp>
          <p:nvSpPr>
            <p:cNvPr name="TextBox 26" id="26"/>
            <p:cNvSpPr txBox="true"/>
            <p:nvPr/>
          </p:nvSpPr>
          <p:spPr>
            <a:xfrm>
              <a:off x="0" y="-38100"/>
              <a:ext cx="2962692" cy="189501"/>
            </a:xfrm>
            <a:prstGeom prst="rect">
              <a:avLst/>
            </a:prstGeom>
          </p:spPr>
          <p:txBody>
            <a:bodyPr anchor="ctr" rtlCol="false" tIns="50800" lIns="50800" bIns="50800" rIns="50800"/>
            <a:lstStyle/>
            <a:p>
              <a:pPr algn="ctr">
                <a:lnSpc>
                  <a:spcPts val="2659"/>
                </a:lnSpc>
                <a:spcBef>
                  <a:spcPct val="0"/>
                </a:spcBef>
              </a:pPr>
            </a:p>
          </p:txBody>
        </p:sp>
      </p:grpSp>
      <p:sp>
        <p:nvSpPr>
          <p:cNvPr name="Freeform 27" id="27"/>
          <p:cNvSpPr/>
          <p:nvPr/>
        </p:nvSpPr>
        <p:spPr>
          <a:xfrm flipH="false" flipV="false" rot="0">
            <a:off x="33771" y="692481"/>
            <a:ext cx="8689454" cy="11248485"/>
          </a:xfrm>
          <a:custGeom>
            <a:avLst/>
            <a:gdLst/>
            <a:ahLst/>
            <a:cxnLst/>
            <a:rect r="r" b="b" t="t" l="l"/>
            <a:pathLst>
              <a:path h="11248485" w="8689454">
                <a:moveTo>
                  <a:pt x="0" y="0"/>
                </a:moveTo>
                <a:lnTo>
                  <a:pt x="8689454" y="0"/>
                </a:lnTo>
                <a:lnTo>
                  <a:pt x="8689454" y="11248485"/>
                </a:lnTo>
                <a:lnTo>
                  <a:pt x="0" y="11248485"/>
                </a:lnTo>
                <a:lnTo>
                  <a:pt x="0" y="0"/>
                </a:lnTo>
                <a:close/>
              </a:path>
            </a:pathLst>
          </a:custGeom>
          <a:blipFill>
            <a:blip r:embed="rId6"/>
            <a:stretch>
              <a:fillRect l="0" t="0" r="0" b="0"/>
            </a:stretch>
          </a:blipFill>
        </p:spPr>
      </p:sp>
      <p:sp>
        <p:nvSpPr>
          <p:cNvPr name="TextBox 28" id="28"/>
          <p:cNvSpPr txBox="true"/>
          <p:nvPr/>
        </p:nvSpPr>
        <p:spPr>
          <a:xfrm rot="0">
            <a:off x="1028700" y="768681"/>
            <a:ext cx="6525200" cy="1091153"/>
          </a:xfrm>
          <a:prstGeom prst="rect">
            <a:avLst/>
          </a:prstGeom>
        </p:spPr>
        <p:txBody>
          <a:bodyPr anchor="t" rtlCol="false" tIns="0" lIns="0" bIns="0" rIns="0">
            <a:spAutoFit/>
          </a:bodyPr>
          <a:lstStyle/>
          <a:p>
            <a:pPr algn="l">
              <a:lnSpc>
                <a:spcPts val="4208"/>
              </a:lnSpc>
            </a:pPr>
            <a:r>
              <a:rPr lang="en-US" b="true" sz="4167">
                <a:solidFill>
                  <a:srgbClr val="16478E"/>
                </a:solidFill>
                <a:latin typeface="Canva Sans Bold"/>
                <a:ea typeface="Canva Sans Bold"/>
                <a:cs typeface="Canva Sans Bold"/>
                <a:sym typeface="Canva Sans Bold"/>
              </a:rPr>
              <a:t>MISSOURI VOLUNTEER DRIVER NETWORK</a:t>
            </a:r>
          </a:p>
        </p:txBody>
      </p:sp>
      <p:sp>
        <p:nvSpPr>
          <p:cNvPr name="TextBox 29" id="29"/>
          <p:cNvSpPr txBox="true"/>
          <p:nvPr/>
        </p:nvSpPr>
        <p:spPr>
          <a:xfrm rot="0">
            <a:off x="9501460" y="3232120"/>
            <a:ext cx="3857081" cy="1516883"/>
          </a:xfrm>
          <a:prstGeom prst="rect">
            <a:avLst/>
          </a:prstGeom>
        </p:spPr>
        <p:txBody>
          <a:bodyPr anchor="t" rtlCol="false" tIns="0" lIns="0" bIns="0" rIns="0">
            <a:spAutoFit/>
          </a:bodyPr>
          <a:lstStyle/>
          <a:p>
            <a:pPr algn="l">
              <a:lnSpc>
                <a:spcPts val="4067"/>
              </a:lnSpc>
            </a:pPr>
            <a:r>
              <a:rPr lang="en-US" sz="2905" b="true">
                <a:solidFill>
                  <a:srgbClr val="16478E"/>
                </a:solidFill>
                <a:latin typeface="Canva Sans Bold"/>
                <a:ea typeface="Canva Sans Bold"/>
                <a:cs typeface="Canva Sans Bold"/>
                <a:sym typeface="Canva Sans Bold"/>
              </a:rPr>
              <a:t>Started Fall 2020</a:t>
            </a:r>
          </a:p>
          <a:p>
            <a:pPr algn="l">
              <a:lnSpc>
                <a:spcPts val="4067"/>
              </a:lnSpc>
            </a:pPr>
            <a:r>
              <a:rPr lang="en-US" sz="2905" b="true">
                <a:solidFill>
                  <a:srgbClr val="16478E"/>
                </a:solidFill>
                <a:latin typeface="Canva Sans Bold"/>
                <a:ea typeface="Canva Sans Bold"/>
                <a:cs typeface="Canva Sans Bold"/>
                <a:sym typeface="Canva Sans Bold"/>
              </a:rPr>
              <a:t>13 Counties</a:t>
            </a:r>
          </a:p>
          <a:p>
            <a:pPr algn="l">
              <a:lnSpc>
                <a:spcPts val="4067"/>
              </a:lnSpc>
            </a:pPr>
            <a:r>
              <a:rPr lang="en-US" sz="2905" b="true">
                <a:solidFill>
                  <a:srgbClr val="16478E"/>
                </a:solidFill>
                <a:latin typeface="Canva Sans Bold"/>
                <a:ea typeface="Canva Sans Bold"/>
                <a:cs typeface="Canva Sans Bold"/>
                <a:sym typeface="Canva Sans Bold"/>
              </a:rPr>
              <a:t>71 Volunteer Drivers</a:t>
            </a:r>
          </a:p>
        </p:txBody>
      </p:sp>
      <p:sp>
        <p:nvSpPr>
          <p:cNvPr name="TextBox 30" id="30"/>
          <p:cNvSpPr txBox="true"/>
          <p:nvPr/>
        </p:nvSpPr>
        <p:spPr>
          <a:xfrm rot="0">
            <a:off x="9549085" y="8267039"/>
            <a:ext cx="3857081" cy="1516883"/>
          </a:xfrm>
          <a:prstGeom prst="rect">
            <a:avLst/>
          </a:prstGeom>
        </p:spPr>
        <p:txBody>
          <a:bodyPr anchor="t" rtlCol="false" tIns="0" lIns="0" bIns="0" rIns="0">
            <a:spAutoFit/>
          </a:bodyPr>
          <a:lstStyle/>
          <a:p>
            <a:pPr algn="l">
              <a:lnSpc>
                <a:spcPts val="4067"/>
              </a:lnSpc>
            </a:pPr>
            <a:r>
              <a:rPr lang="en-US" sz="2905" b="true">
                <a:solidFill>
                  <a:srgbClr val="16478E"/>
                </a:solidFill>
                <a:latin typeface="Canva Sans Bold"/>
                <a:ea typeface="Canva Sans Bold"/>
                <a:cs typeface="Canva Sans Bold"/>
                <a:sym typeface="Canva Sans Bold"/>
              </a:rPr>
              <a:t>Started May 2024</a:t>
            </a:r>
          </a:p>
          <a:p>
            <a:pPr algn="l">
              <a:lnSpc>
                <a:spcPts val="4067"/>
              </a:lnSpc>
            </a:pPr>
            <a:r>
              <a:rPr lang="en-US" sz="2905" b="true">
                <a:solidFill>
                  <a:srgbClr val="16478E"/>
                </a:solidFill>
                <a:latin typeface="Canva Sans Bold"/>
                <a:ea typeface="Canva Sans Bold"/>
                <a:cs typeface="Canva Sans Bold"/>
                <a:sym typeface="Canva Sans Bold"/>
              </a:rPr>
              <a:t>4 Counties</a:t>
            </a:r>
          </a:p>
          <a:p>
            <a:pPr algn="l">
              <a:lnSpc>
                <a:spcPts val="4067"/>
              </a:lnSpc>
            </a:pPr>
            <a:r>
              <a:rPr lang="en-US" sz="2905" b="true">
                <a:solidFill>
                  <a:srgbClr val="16478E"/>
                </a:solidFill>
                <a:latin typeface="Canva Sans Bold"/>
                <a:ea typeface="Canva Sans Bold"/>
                <a:cs typeface="Canva Sans Bold"/>
                <a:sym typeface="Canva Sans Bold"/>
              </a:rPr>
              <a:t>34 Volunteer Drivers</a:t>
            </a:r>
          </a:p>
        </p:txBody>
      </p:sp>
      <p:sp>
        <p:nvSpPr>
          <p:cNvPr name="TextBox 31" id="31"/>
          <p:cNvSpPr txBox="true"/>
          <p:nvPr/>
        </p:nvSpPr>
        <p:spPr>
          <a:xfrm rot="0">
            <a:off x="14073460" y="8267039"/>
            <a:ext cx="3857081" cy="1516883"/>
          </a:xfrm>
          <a:prstGeom prst="rect">
            <a:avLst/>
          </a:prstGeom>
        </p:spPr>
        <p:txBody>
          <a:bodyPr anchor="t" rtlCol="false" tIns="0" lIns="0" bIns="0" rIns="0">
            <a:spAutoFit/>
          </a:bodyPr>
          <a:lstStyle/>
          <a:p>
            <a:pPr algn="l">
              <a:lnSpc>
                <a:spcPts val="4067"/>
              </a:lnSpc>
            </a:pPr>
            <a:r>
              <a:rPr lang="en-US" sz="2905" b="true">
                <a:solidFill>
                  <a:srgbClr val="16478E"/>
                </a:solidFill>
                <a:latin typeface="Canva Sans Bold"/>
                <a:ea typeface="Canva Sans Bold"/>
                <a:cs typeface="Canva Sans Bold"/>
                <a:sym typeface="Canva Sans Bold"/>
              </a:rPr>
              <a:t>Started May 2023</a:t>
            </a:r>
          </a:p>
          <a:p>
            <a:pPr algn="l">
              <a:lnSpc>
                <a:spcPts val="4067"/>
              </a:lnSpc>
            </a:pPr>
            <a:r>
              <a:rPr lang="en-US" sz="2905" b="true">
                <a:solidFill>
                  <a:srgbClr val="16478E"/>
                </a:solidFill>
                <a:latin typeface="Canva Sans Bold"/>
                <a:ea typeface="Canva Sans Bold"/>
                <a:cs typeface="Canva Sans Bold"/>
                <a:sym typeface="Canva Sans Bold"/>
              </a:rPr>
              <a:t>2 Counties</a:t>
            </a:r>
          </a:p>
          <a:p>
            <a:pPr algn="l">
              <a:lnSpc>
                <a:spcPts val="4067"/>
              </a:lnSpc>
            </a:pPr>
            <a:r>
              <a:rPr lang="en-US" sz="2905" b="true">
                <a:solidFill>
                  <a:srgbClr val="16478E"/>
                </a:solidFill>
                <a:latin typeface="Canva Sans Bold"/>
                <a:ea typeface="Canva Sans Bold"/>
                <a:cs typeface="Canva Sans Bold"/>
                <a:sym typeface="Canva Sans Bold"/>
              </a:rPr>
              <a:t>47 Volunteer Drivers</a:t>
            </a:r>
          </a:p>
        </p:txBody>
      </p:sp>
      <p:sp>
        <p:nvSpPr>
          <p:cNvPr name="TextBox 32" id="32"/>
          <p:cNvSpPr txBox="true"/>
          <p:nvPr/>
        </p:nvSpPr>
        <p:spPr>
          <a:xfrm rot="0">
            <a:off x="14045063" y="3232120"/>
            <a:ext cx="3857081" cy="1516883"/>
          </a:xfrm>
          <a:prstGeom prst="rect">
            <a:avLst/>
          </a:prstGeom>
        </p:spPr>
        <p:txBody>
          <a:bodyPr anchor="t" rtlCol="false" tIns="0" lIns="0" bIns="0" rIns="0">
            <a:spAutoFit/>
          </a:bodyPr>
          <a:lstStyle/>
          <a:p>
            <a:pPr algn="l">
              <a:lnSpc>
                <a:spcPts val="4067"/>
              </a:lnSpc>
            </a:pPr>
            <a:r>
              <a:rPr lang="en-US" sz="2905" b="true">
                <a:solidFill>
                  <a:srgbClr val="16478E"/>
                </a:solidFill>
                <a:latin typeface="Canva Sans Bold"/>
                <a:ea typeface="Canva Sans Bold"/>
                <a:cs typeface="Canva Sans Bold"/>
                <a:sym typeface="Canva Sans Bold"/>
              </a:rPr>
              <a:t>Started August 2024</a:t>
            </a:r>
          </a:p>
          <a:p>
            <a:pPr algn="l">
              <a:lnSpc>
                <a:spcPts val="4067"/>
              </a:lnSpc>
            </a:pPr>
            <a:r>
              <a:rPr lang="en-US" sz="2905" b="true">
                <a:solidFill>
                  <a:srgbClr val="16478E"/>
                </a:solidFill>
                <a:latin typeface="Canva Sans Bold"/>
                <a:ea typeface="Canva Sans Bold"/>
                <a:cs typeface="Canva Sans Bold"/>
                <a:sym typeface="Canva Sans Bold"/>
              </a:rPr>
              <a:t>8 Counties</a:t>
            </a:r>
          </a:p>
          <a:p>
            <a:pPr algn="l">
              <a:lnSpc>
                <a:spcPts val="4067"/>
              </a:lnSpc>
            </a:pPr>
            <a:r>
              <a:rPr lang="en-US" sz="2905" b="true">
                <a:solidFill>
                  <a:srgbClr val="16478E"/>
                </a:solidFill>
                <a:latin typeface="Canva Sans Bold"/>
                <a:ea typeface="Canva Sans Bold"/>
                <a:cs typeface="Canva Sans Bold"/>
                <a:sym typeface="Canva Sans Bold"/>
              </a:rPr>
              <a:t>18 Volunteer Drivers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BAF19"/>
        </a:solidFill>
      </p:bgPr>
    </p:bg>
    <p:spTree>
      <p:nvGrpSpPr>
        <p:cNvPr id="1" name=""/>
        <p:cNvGrpSpPr/>
        <p:nvPr/>
      </p:nvGrpSpPr>
      <p:grpSpPr>
        <a:xfrm>
          <a:off x="0" y="0"/>
          <a:ext cx="0" cy="0"/>
          <a:chOff x="0" y="0"/>
          <a:chExt cx="0" cy="0"/>
        </a:xfrm>
      </p:grpSpPr>
      <p:grpSp>
        <p:nvGrpSpPr>
          <p:cNvPr name="Group 2" id="2"/>
          <p:cNvGrpSpPr/>
          <p:nvPr/>
        </p:nvGrpSpPr>
        <p:grpSpPr>
          <a:xfrm rot="0">
            <a:off x="0" y="3406269"/>
            <a:ext cx="18288000" cy="6894953"/>
            <a:chOff x="0" y="0"/>
            <a:chExt cx="4816593" cy="1815955"/>
          </a:xfrm>
        </p:grpSpPr>
        <p:sp>
          <p:nvSpPr>
            <p:cNvPr name="Freeform 3" id="3"/>
            <p:cNvSpPr/>
            <p:nvPr/>
          </p:nvSpPr>
          <p:spPr>
            <a:xfrm flipH="false" flipV="false" rot="0">
              <a:off x="0" y="0"/>
              <a:ext cx="4816592" cy="1815955"/>
            </a:xfrm>
            <a:custGeom>
              <a:avLst/>
              <a:gdLst/>
              <a:ahLst/>
              <a:cxnLst/>
              <a:rect r="r" b="b" t="t" l="l"/>
              <a:pathLst>
                <a:path h="1815955" w="4816592">
                  <a:moveTo>
                    <a:pt x="0" y="0"/>
                  </a:moveTo>
                  <a:lnTo>
                    <a:pt x="4816592" y="0"/>
                  </a:lnTo>
                  <a:lnTo>
                    <a:pt x="4816592" y="1815955"/>
                  </a:lnTo>
                  <a:lnTo>
                    <a:pt x="0" y="1815955"/>
                  </a:lnTo>
                  <a:close/>
                </a:path>
              </a:pathLst>
            </a:custGeom>
            <a:solidFill>
              <a:srgbClr val="FFFFFF"/>
            </a:solidFill>
          </p:spPr>
        </p:sp>
        <p:sp>
          <p:nvSpPr>
            <p:cNvPr name="TextBox 4" id="4"/>
            <p:cNvSpPr txBox="true"/>
            <p:nvPr/>
          </p:nvSpPr>
          <p:spPr>
            <a:xfrm>
              <a:off x="0" y="-38100"/>
              <a:ext cx="4816593" cy="1854055"/>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0" y="3152321"/>
            <a:ext cx="18288000" cy="378763"/>
            <a:chOff x="0" y="0"/>
            <a:chExt cx="4816593" cy="99757"/>
          </a:xfrm>
        </p:grpSpPr>
        <p:sp>
          <p:nvSpPr>
            <p:cNvPr name="Freeform 6" id="6"/>
            <p:cNvSpPr/>
            <p:nvPr/>
          </p:nvSpPr>
          <p:spPr>
            <a:xfrm flipH="false" flipV="false" rot="0">
              <a:off x="0" y="0"/>
              <a:ext cx="4816592" cy="99757"/>
            </a:xfrm>
            <a:custGeom>
              <a:avLst/>
              <a:gdLst/>
              <a:ahLst/>
              <a:cxnLst/>
              <a:rect r="r" b="b" t="t" l="l"/>
              <a:pathLst>
                <a:path h="99757" w="4816592">
                  <a:moveTo>
                    <a:pt x="0" y="0"/>
                  </a:moveTo>
                  <a:lnTo>
                    <a:pt x="4816592" y="0"/>
                  </a:lnTo>
                  <a:lnTo>
                    <a:pt x="4816592" y="99757"/>
                  </a:lnTo>
                  <a:lnTo>
                    <a:pt x="0" y="99757"/>
                  </a:lnTo>
                  <a:close/>
                </a:path>
              </a:pathLst>
            </a:custGeom>
            <a:solidFill>
              <a:srgbClr val="FBAF19"/>
            </a:solidFill>
          </p:spPr>
        </p:sp>
        <p:sp>
          <p:nvSpPr>
            <p:cNvPr name="TextBox 7" id="7"/>
            <p:cNvSpPr txBox="true"/>
            <p:nvPr/>
          </p:nvSpPr>
          <p:spPr>
            <a:xfrm>
              <a:off x="0" y="-38100"/>
              <a:ext cx="4816593" cy="13785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0" y="3341703"/>
            <a:ext cx="18288000" cy="378763"/>
            <a:chOff x="0" y="0"/>
            <a:chExt cx="4816593" cy="99757"/>
          </a:xfrm>
        </p:grpSpPr>
        <p:sp>
          <p:nvSpPr>
            <p:cNvPr name="Freeform 9" id="9"/>
            <p:cNvSpPr/>
            <p:nvPr/>
          </p:nvSpPr>
          <p:spPr>
            <a:xfrm flipH="false" flipV="false" rot="0">
              <a:off x="0" y="0"/>
              <a:ext cx="4816592" cy="99757"/>
            </a:xfrm>
            <a:custGeom>
              <a:avLst/>
              <a:gdLst/>
              <a:ahLst/>
              <a:cxnLst/>
              <a:rect r="r" b="b" t="t" l="l"/>
              <a:pathLst>
                <a:path h="99757" w="4816592">
                  <a:moveTo>
                    <a:pt x="0" y="0"/>
                  </a:moveTo>
                  <a:lnTo>
                    <a:pt x="4816592" y="0"/>
                  </a:lnTo>
                  <a:lnTo>
                    <a:pt x="4816592" y="99757"/>
                  </a:lnTo>
                  <a:lnTo>
                    <a:pt x="0" y="99757"/>
                  </a:lnTo>
                  <a:close/>
                </a:path>
              </a:pathLst>
            </a:custGeom>
            <a:solidFill>
              <a:srgbClr val="16478E"/>
            </a:solidFill>
          </p:spPr>
        </p:sp>
        <p:sp>
          <p:nvSpPr>
            <p:cNvPr name="TextBox 10" id="10"/>
            <p:cNvSpPr txBox="true"/>
            <p:nvPr/>
          </p:nvSpPr>
          <p:spPr>
            <a:xfrm>
              <a:off x="0" y="-38100"/>
              <a:ext cx="4816593" cy="137857"/>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368171" y="1727424"/>
            <a:ext cx="4092972" cy="2849793"/>
          </a:xfrm>
          <a:custGeom>
            <a:avLst/>
            <a:gdLst/>
            <a:ahLst/>
            <a:cxnLst/>
            <a:rect r="r" b="b" t="t" l="l"/>
            <a:pathLst>
              <a:path h="2849793" w="4092972">
                <a:moveTo>
                  <a:pt x="0" y="0"/>
                </a:moveTo>
                <a:lnTo>
                  <a:pt x="4092972" y="0"/>
                </a:lnTo>
                <a:lnTo>
                  <a:pt x="4092972" y="2849794"/>
                </a:lnTo>
                <a:lnTo>
                  <a:pt x="0" y="2849794"/>
                </a:lnTo>
                <a:lnTo>
                  <a:pt x="0" y="0"/>
                </a:lnTo>
                <a:close/>
              </a:path>
            </a:pathLst>
          </a:custGeom>
          <a:blipFill>
            <a:blip r:embed="rId2"/>
            <a:stretch>
              <a:fillRect l="0" t="-3858" r="0" b="-3858"/>
            </a:stretch>
          </a:blipFill>
        </p:spPr>
      </p:sp>
      <p:sp>
        <p:nvSpPr>
          <p:cNvPr name="Freeform 12" id="12"/>
          <p:cNvSpPr/>
          <p:nvPr/>
        </p:nvSpPr>
        <p:spPr>
          <a:xfrm flipH="false" flipV="false" rot="0">
            <a:off x="9312410" y="1726596"/>
            <a:ext cx="4092760" cy="2851035"/>
          </a:xfrm>
          <a:custGeom>
            <a:avLst/>
            <a:gdLst/>
            <a:ahLst/>
            <a:cxnLst/>
            <a:rect r="r" b="b" t="t" l="l"/>
            <a:pathLst>
              <a:path h="2851035" w="4092760">
                <a:moveTo>
                  <a:pt x="0" y="0"/>
                </a:moveTo>
                <a:lnTo>
                  <a:pt x="4092760" y="0"/>
                </a:lnTo>
                <a:lnTo>
                  <a:pt x="4092760" y="2851036"/>
                </a:lnTo>
                <a:lnTo>
                  <a:pt x="0" y="2851036"/>
                </a:lnTo>
                <a:lnTo>
                  <a:pt x="0" y="0"/>
                </a:lnTo>
                <a:close/>
              </a:path>
            </a:pathLst>
          </a:custGeom>
          <a:blipFill>
            <a:blip r:embed="rId3"/>
            <a:stretch>
              <a:fillRect l="0" t="-10148" r="0" b="-10148"/>
            </a:stretch>
          </a:blipFill>
        </p:spPr>
      </p:sp>
      <p:sp>
        <p:nvSpPr>
          <p:cNvPr name="Freeform 13" id="13"/>
          <p:cNvSpPr/>
          <p:nvPr/>
        </p:nvSpPr>
        <p:spPr>
          <a:xfrm flipH="false" flipV="false" rot="0">
            <a:off x="13750515" y="1727424"/>
            <a:ext cx="4092760" cy="2851035"/>
          </a:xfrm>
          <a:custGeom>
            <a:avLst/>
            <a:gdLst/>
            <a:ahLst/>
            <a:cxnLst/>
            <a:rect r="r" b="b" t="t" l="l"/>
            <a:pathLst>
              <a:path h="2851035" w="4092760">
                <a:moveTo>
                  <a:pt x="0" y="0"/>
                </a:moveTo>
                <a:lnTo>
                  <a:pt x="4092761" y="0"/>
                </a:lnTo>
                <a:lnTo>
                  <a:pt x="4092761" y="2851035"/>
                </a:lnTo>
                <a:lnTo>
                  <a:pt x="0" y="2851035"/>
                </a:lnTo>
                <a:lnTo>
                  <a:pt x="0" y="0"/>
                </a:lnTo>
                <a:close/>
              </a:path>
            </a:pathLst>
          </a:custGeom>
          <a:blipFill>
            <a:blip r:embed="rId4"/>
            <a:stretch>
              <a:fillRect l="0" t="-3832" r="0" b="-3832"/>
            </a:stretch>
          </a:blipFill>
        </p:spPr>
      </p:sp>
      <p:sp>
        <p:nvSpPr>
          <p:cNvPr name="Freeform 14" id="14"/>
          <p:cNvSpPr/>
          <p:nvPr/>
        </p:nvSpPr>
        <p:spPr>
          <a:xfrm flipH="false" flipV="false" rot="0">
            <a:off x="4885857" y="1727010"/>
            <a:ext cx="4001838" cy="2849793"/>
          </a:xfrm>
          <a:custGeom>
            <a:avLst/>
            <a:gdLst/>
            <a:ahLst/>
            <a:cxnLst/>
            <a:rect r="r" b="b" t="t" l="l"/>
            <a:pathLst>
              <a:path h="2849793" w="4001838">
                <a:moveTo>
                  <a:pt x="0" y="0"/>
                </a:moveTo>
                <a:lnTo>
                  <a:pt x="4001838" y="0"/>
                </a:lnTo>
                <a:lnTo>
                  <a:pt x="4001838" y="2849794"/>
                </a:lnTo>
                <a:lnTo>
                  <a:pt x="0" y="2849794"/>
                </a:lnTo>
                <a:lnTo>
                  <a:pt x="0" y="0"/>
                </a:lnTo>
                <a:close/>
              </a:path>
            </a:pathLst>
          </a:custGeom>
          <a:blipFill>
            <a:blip r:embed="rId5"/>
            <a:stretch>
              <a:fillRect l="-7201" t="0" r="-7201" b="0"/>
            </a:stretch>
          </a:blipFill>
        </p:spPr>
      </p:sp>
      <p:sp>
        <p:nvSpPr>
          <p:cNvPr name="TextBox 15" id="15"/>
          <p:cNvSpPr txBox="true"/>
          <p:nvPr/>
        </p:nvSpPr>
        <p:spPr>
          <a:xfrm rot="0">
            <a:off x="404623" y="706132"/>
            <a:ext cx="17604088" cy="768961"/>
          </a:xfrm>
          <a:prstGeom prst="rect">
            <a:avLst/>
          </a:prstGeom>
        </p:spPr>
        <p:txBody>
          <a:bodyPr anchor="t" rtlCol="false" tIns="0" lIns="0" bIns="0" rIns="0">
            <a:spAutoFit/>
          </a:bodyPr>
          <a:lstStyle/>
          <a:p>
            <a:pPr algn="ctr">
              <a:lnSpc>
                <a:spcPts val="5899"/>
              </a:lnSpc>
            </a:pPr>
            <a:r>
              <a:rPr lang="en-US" b="true" sz="5899" spc="206">
                <a:solidFill>
                  <a:srgbClr val="16478E"/>
                </a:solidFill>
                <a:latin typeface="Canva Sans Bold"/>
                <a:ea typeface="Canva Sans Bold"/>
                <a:cs typeface="Canva Sans Bold"/>
                <a:sym typeface="Canva Sans Bold"/>
              </a:rPr>
              <a:t>RIDERS TESTIMONIES</a:t>
            </a:r>
          </a:p>
        </p:txBody>
      </p:sp>
      <p:sp>
        <p:nvSpPr>
          <p:cNvPr name="TextBox 16" id="16"/>
          <p:cNvSpPr txBox="true"/>
          <p:nvPr/>
        </p:nvSpPr>
        <p:spPr>
          <a:xfrm rot="0">
            <a:off x="368171" y="4778484"/>
            <a:ext cx="3760515" cy="4365625"/>
          </a:xfrm>
          <a:prstGeom prst="rect">
            <a:avLst/>
          </a:prstGeom>
        </p:spPr>
        <p:txBody>
          <a:bodyPr anchor="t" rtlCol="false" tIns="0" lIns="0" bIns="0" rIns="0">
            <a:spAutoFit/>
          </a:bodyPr>
          <a:lstStyle/>
          <a:p>
            <a:pPr algn="l">
              <a:lnSpc>
                <a:spcPts val="3499"/>
              </a:lnSpc>
            </a:pPr>
            <a:r>
              <a:rPr lang="en-US" sz="2499">
                <a:solidFill>
                  <a:srgbClr val="16478E"/>
                </a:solidFill>
                <a:latin typeface="Canva Sans"/>
                <a:ea typeface="Canva Sans"/>
                <a:cs typeface="Canva Sans"/>
                <a:sym typeface="Canva Sans"/>
              </a:rPr>
              <a:t>Dustin, a 24-year-old with autism from </a:t>
            </a:r>
            <a:r>
              <a:rPr lang="en-US" sz="2499" b="true">
                <a:solidFill>
                  <a:srgbClr val="16478E"/>
                </a:solidFill>
                <a:latin typeface="Canva Sans Bold"/>
                <a:ea typeface="Canva Sans Bold"/>
                <a:cs typeface="Canva Sans Bold"/>
                <a:sym typeface="Canva Sans Bold"/>
              </a:rPr>
              <a:t>Polk County </a:t>
            </a:r>
            <a:r>
              <a:rPr lang="en-US" sz="2499">
                <a:solidFill>
                  <a:srgbClr val="16478E"/>
                </a:solidFill>
                <a:latin typeface="Canva Sans"/>
                <a:ea typeface="Canva Sans"/>
                <a:cs typeface="Canva Sans"/>
                <a:sym typeface="Canva Sans"/>
              </a:rPr>
              <a:t>is thriving at his job at Walmart, thanks to the reliable support of </a:t>
            </a:r>
            <a:r>
              <a:rPr lang="en-US" sz="2499" i="true">
                <a:solidFill>
                  <a:srgbClr val="16478E"/>
                </a:solidFill>
                <a:latin typeface="Canva Sans Italics"/>
                <a:ea typeface="Canva Sans Italics"/>
                <a:cs typeface="Canva Sans Italics"/>
                <a:sym typeface="Canva Sans Italics"/>
              </a:rPr>
              <a:t>New Growth Transit</a:t>
            </a:r>
            <a:r>
              <a:rPr lang="en-US" sz="2499">
                <a:solidFill>
                  <a:srgbClr val="16478E"/>
                </a:solidFill>
                <a:latin typeface="Canva Sans"/>
                <a:ea typeface="Canva Sans"/>
                <a:cs typeface="Canva Sans"/>
                <a:sym typeface="Canva Sans"/>
              </a:rPr>
              <a:t> relieving his family from taking time away from their jobs to get him to every shift.</a:t>
            </a:r>
          </a:p>
        </p:txBody>
      </p:sp>
      <p:sp>
        <p:nvSpPr>
          <p:cNvPr name="TextBox 17" id="17"/>
          <p:cNvSpPr txBox="true"/>
          <p:nvPr/>
        </p:nvSpPr>
        <p:spPr>
          <a:xfrm rot="0">
            <a:off x="4885857" y="4788009"/>
            <a:ext cx="4001838" cy="4168140"/>
          </a:xfrm>
          <a:prstGeom prst="rect">
            <a:avLst/>
          </a:prstGeom>
        </p:spPr>
        <p:txBody>
          <a:bodyPr anchor="t" rtlCol="false" tIns="0" lIns="0" bIns="0" rIns="0">
            <a:spAutoFit/>
          </a:bodyPr>
          <a:lstStyle/>
          <a:p>
            <a:pPr algn="l">
              <a:lnSpc>
                <a:spcPts val="3359"/>
              </a:lnSpc>
            </a:pPr>
            <a:r>
              <a:rPr lang="en-US" sz="2400">
                <a:solidFill>
                  <a:srgbClr val="16478E"/>
                </a:solidFill>
                <a:latin typeface="Canva Sans"/>
                <a:ea typeface="Canva Sans"/>
                <a:cs typeface="Canva Sans"/>
                <a:sym typeface="Canva Sans"/>
              </a:rPr>
              <a:t>Pamela, a widow from </a:t>
            </a:r>
            <a:r>
              <a:rPr lang="en-US" sz="2400" b="true">
                <a:solidFill>
                  <a:srgbClr val="16478E"/>
                </a:solidFill>
                <a:latin typeface="Canva Sans Bold"/>
                <a:ea typeface="Canva Sans Bold"/>
                <a:cs typeface="Canva Sans Bold"/>
                <a:sym typeface="Canva Sans Bold"/>
              </a:rPr>
              <a:t>Cedar County</a:t>
            </a:r>
            <a:r>
              <a:rPr lang="en-US" sz="2400">
                <a:solidFill>
                  <a:srgbClr val="16478E"/>
                </a:solidFill>
                <a:latin typeface="Canva Sans"/>
                <a:ea typeface="Canva Sans"/>
                <a:cs typeface="Canva Sans"/>
                <a:sym typeface="Canva Sans"/>
              </a:rPr>
              <a:t>, shared that during her husband’s final days, the rides to his doctor appointments were some of the only times he smiled or laughed. Despite his pain, he found comfort and connection with his volunteer driver.</a:t>
            </a:r>
          </a:p>
        </p:txBody>
      </p:sp>
      <p:sp>
        <p:nvSpPr>
          <p:cNvPr name="TextBox 18" id="18"/>
          <p:cNvSpPr txBox="true"/>
          <p:nvPr/>
        </p:nvSpPr>
        <p:spPr>
          <a:xfrm rot="0">
            <a:off x="9312410" y="4778484"/>
            <a:ext cx="4092760" cy="5241925"/>
          </a:xfrm>
          <a:prstGeom prst="rect">
            <a:avLst/>
          </a:prstGeom>
        </p:spPr>
        <p:txBody>
          <a:bodyPr anchor="t" rtlCol="false" tIns="0" lIns="0" bIns="0" rIns="0">
            <a:spAutoFit/>
          </a:bodyPr>
          <a:lstStyle/>
          <a:p>
            <a:pPr algn="l">
              <a:lnSpc>
                <a:spcPts val="3499"/>
              </a:lnSpc>
            </a:pPr>
            <a:r>
              <a:rPr lang="en-US" sz="2499">
                <a:solidFill>
                  <a:srgbClr val="16478E"/>
                </a:solidFill>
                <a:latin typeface="Canva Sans"/>
                <a:ea typeface="Canva Sans"/>
                <a:cs typeface="Canva Sans"/>
                <a:sym typeface="Canva Sans"/>
              </a:rPr>
              <a:t>James and JoAnn of </a:t>
            </a:r>
            <a:r>
              <a:rPr lang="en-US" sz="2499" b="true">
                <a:solidFill>
                  <a:srgbClr val="16478E"/>
                </a:solidFill>
                <a:latin typeface="Canva Sans Bold"/>
                <a:ea typeface="Canva Sans Bold"/>
                <a:cs typeface="Canva Sans Bold"/>
                <a:sym typeface="Canva Sans Bold"/>
              </a:rPr>
              <a:t>Benton County</a:t>
            </a:r>
            <a:r>
              <a:rPr lang="en-US" sz="2499">
                <a:solidFill>
                  <a:srgbClr val="16478E"/>
                </a:solidFill>
                <a:latin typeface="Canva Sans"/>
                <a:ea typeface="Canva Sans"/>
                <a:cs typeface="Canva Sans"/>
                <a:sym typeface="Canva Sans"/>
              </a:rPr>
              <a:t>, a couple in their 90s, are deeply grateful for the rides that help them stay independent and get to twice weekly medical appointments—taking a big burden off their children, who would otherwise miss work to help.</a:t>
            </a:r>
          </a:p>
        </p:txBody>
      </p:sp>
      <p:sp>
        <p:nvSpPr>
          <p:cNvPr name="TextBox 19" id="19"/>
          <p:cNvSpPr txBox="true"/>
          <p:nvPr/>
        </p:nvSpPr>
        <p:spPr>
          <a:xfrm rot="0">
            <a:off x="13750515" y="4778484"/>
            <a:ext cx="4092760" cy="4365625"/>
          </a:xfrm>
          <a:prstGeom prst="rect">
            <a:avLst/>
          </a:prstGeom>
        </p:spPr>
        <p:txBody>
          <a:bodyPr anchor="t" rtlCol="false" tIns="0" lIns="0" bIns="0" rIns="0">
            <a:spAutoFit/>
          </a:bodyPr>
          <a:lstStyle/>
          <a:p>
            <a:pPr algn="l">
              <a:lnSpc>
                <a:spcPts val="3499"/>
              </a:lnSpc>
            </a:pPr>
            <a:r>
              <a:rPr lang="en-US" sz="2499">
                <a:solidFill>
                  <a:srgbClr val="16478E"/>
                </a:solidFill>
                <a:latin typeface="Canva Sans"/>
                <a:ea typeface="Canva Sans"/>
                <a:cs typeface="Canva Sans"/>
                <a:sym typeface="Canva Sans"/>
              </a:rPr>
              <a:t>Frank, a veteran living alone in </a:t>
            </a:r>
            <a:r>
              <a:rPr lang="en-US" sz="2499" b="true">
                <a:solidFill>
                  <a:srgbClr val="16478E"/>
                </a:solidFill>
                <a:latin typeface="Canva Sans Bold"/>
                <a:ea typeface="Canva Sans Bold"/>
                <a:cs typeface="Canva Sans Bold"/>
                <a:sym typeface="Canva Sans Bold"/>
              </a:rPr>
              <a:t>Henry County</a:t>
            </a:r>
            <a:r>
              <a:rPr lang="en-US" sz="2499">
                <a:solidFill>
                  <a:srgbClr val="16478E"/>
                </a:solidFill>
                <a:latin typeface="Canva Sans"/>
                <a:ea typeface="Canva Sans"/>
                <a:cs typeface="Canva Sans"/>
                <a:sym typeface="Canva Sans"/>
              </a:rPr>
              <a:t> who so depends on oxygen</a:t>
            </a:r>
            <a:r>
              <a:rPr lang="en-US" sz="2499">
                <a:solidFill>
                  <a:srgbClr val="16478E"/>
                </a:solidFill>
                <a:latin typeface="Canva Sans"/>
                <a:ea typeface="Canva Sans"/>
                <a:cs typeface="Canva Sans"/>
                <a:sym typeface="Canva Sans"/>
              </a:rPr>
              <a:t> he </a:t>
            </a:r>
            <a:r>
              <a:rPr lang="en-US" sz="2499">
                <a:solidFill>
                  <a:srgbClr val="16478E"/>
                </a:solidFill>
                <a:latin typeface="Canva Sans"/>
                <a:ea typeface="Canva Sans"/>
                <a:cs typeface="Canva Sans"/>
                <a:sym typeface="Canva Sans"/>
              </a:rPr>
              <a:t>is at risk of passing out during long power outages, is incredibly grateful for the rides that help him get to the store and his doctor appointments.</a:t>
            </a:r>
          </a:p>
        </p:txBody>
      </p:sp>
      <p:sp>
        <p:nvSpPr>
          <p:cNvPr name="TextBox 20" id="20"/>
          <p:cNvSpPr txBox="true"/>
          <p:nvPr/>
        </p:nvSpPr>
        <p:spPr>
          <a:xfrm rot="0">
            <a:off x="342262" y="9448909"/>
            <a:ext cx="8801738" cy="718821"/>
          </a:xfrm>
          <a:prstGeom prst="rect">
            <a:avLst/>
          </a:prstGeom>
        </p:spPr>
        <p:txBody>
          <a:bodyPr anchor="t" rtlCol="false" tIns="0" lIns="0" bIns="0" rIns="0">
            <a:spAutoFit/>
          </a:bodyPr>
          <a:lstStyle/>
          <a:p>
            <a:pPr algn="l">
              <a:lnSpc>
                <a:spcPts val="2800"/>
              </a:lnSpc>
            </a:pPr>
            <a:r>
              <a:rPr lang="en-US" sz="2800">
                <a:solidFill>
                  <a:srgbClr val="16478E"/>
                </a:solidFill>
                <a:latin typeface="Montserrat"/>
                <a:ea typeface="Montserrat"/>
                <a:cs typeface="Montserrat"/>
                <a:sym typeface="Montserrat"/>
              </a:rPr>
              <a:t>Read these &amp; more: newgrowthmo.org/category/transportation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DAGjm56KBOY</dc:identifier>
  <dcterms:modified xsi:type="dcterms:W3CDTF">2011-08-01T06:04:30Z</dcterms:modified>
  <cp:revision>1</cp:revision>
  <dc:title>NGT PROGRAM Slides</dc:title>
</cp:coreProperties>
</file>