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6" r:id="rId4"/>
    <p:sldMasterId id="214748367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5143500" cx="9144000"/>
  <p:notesSz cx="6858000" cy="9144000"/>
  <p:embeddedFontLst>
    <p:embeddedFont>
      <p:font typeface="Proxima Nova"/>
      <p:regular r:id="rId29"/>
      <p:bold r:id="rId30"/>
      <p:italic r:id="rId31"/>
      <p:boldItalic r:id="rId32"/>
    </p:embeddedFont>
    <p:embeddedFont>
      <p:font typeface="Montserrat"/>
      <p:regular r:id="rId33"/>
      <p:bold r:id="rId34"/>
      <p:italic r:id="rId35"/>
      <p:boldItalic r:id="rId36"/>
    </p:embeddedFont>
    <p:embeddedFont>
      <p:font typeface="Inter"/>
      <p:regular r:id="rId37"/>
      <p:bold r:id="rId38"/>
      <p:italic r:id="rId39"/>
      <p:boldItalic r:id="rId40"/>
    </p:embeddedFont>
    <p:embeddedFont>
      <p:font typeface="Montserrat Medium"/>
      <p:regular r:id="rId41"/>
      <p:bold r:id="rId42"/>
      <p:italic r:id="rId43"/>
      <p:boldItalic r:id="rId44"/>
    </p:embeddedFont>
    <p:embeddedFont>
      <p:font typeface="Inter ExtraBold"/>
      <p:bold r:id="rId45"/>
      <p:boldItalic r:id="rId46"/>
    </p:embeddedFont>
    <p:embeddedFont>
      <p:font typeface="Gill Sans"/>
      <p:regular r:id="rId47"/>
      <p:bold r:id="rId48"/>
    </p:embeddedFont>
    <p:embeddedFont>
      <p:font typeface="Inter Medium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Inter-boldItalic.fntdata"/><Relationship Id="rId42" Type="http://schemas.openxmlformats.org/officeDocument/2006/relationships/font" Target="fonts/MontserratMedium-bold.fntdata"/><Relationship Id="rId41" Type="http://schemas.openxmlformats.org/officeDocument/2006/relationships/font" Target="fonts/MontserratMedium-regular.fntdata"/><Relationship Id="rId44" Type="http://schemas.openxmlformats.org/officeDocument/2006/relationships/font" Target="fonts/MontserratMedium-boldItalic.fntdata"/><Relationship Id="rId43" Type="http://schemas.openxmlformats.org/officeDocument/2006/relationships/font" Target="fonts/MontserratMedium-italic.fntdata"/><Relationship Id="rId46" Type="http://schemas.openxmlformats.org/officeDocument/2006/relationships/font" Target="fonts/InterExtraBold-boldItalic.fntdata"/><Relationship Id="rId45" Type="http://schemas.openxmlformats.org/officeDocument/2006/relationships/font" Target="fonts/InterExtraBold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GillSans-bold.fntdata"/><Relationship Id="rId47" Type="http://schemas.openxmlformats.org/officeDocument/2006/relationships/font" Target="fonts/GillSans-regular.fntdata"/><Relationship Id="rId49" Type="http://schemas.openxmlformats.org/officeDocument/2006/relationships/font" Target="fonts/InterMedium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ProximaNova-italic.fntdata"/><Relationship Id="rId30" Type="http://schemas.openxmlformats.org/officeDocument/2006/relationships/font" Target="fonts/ProximaNova-bold.fntdata"/><Relationship Id="rId33" Type="http://schemas.openxmlformats.org/officeDocument/2006/relationships/font" Target="fonts/Montserrat-regular.fntdata"/><Relationship Id="rId32" Type="http://schemas.openxmlformats.org/officeDocument/2006/relationships/font" Target="fonts/ProximaNova-boldItalic.fntdata"/><Relationship Id="rId35" Type="http://schemas.openxmlformats.org/officeDocument/2006/relationships/font" Target="fonts/Montserrat-italic.fntdata"/><Relationship Id="rId34" Type="http://schemas.openxmlformats.org/officeDocument/2006/relationships/font" Target="fonts/Montserrat-bold.fntdata"/><Relationship Id="rId37" Type="http://schemas.openxmlformats.org/officeDocument/2006/relationships/font" Target="fonts/Inter-regular.fntdata"/><Relationship Id="rId36" Type="http://schemas.openxmlformats.org/officeDocument/2006/relationships/font" Target="fonts/Montserrat-boldItalic.fntdata"/><Relationship Id="rId39" Type="http://schemas.openxmlformats.org/officeDocument/2006/relationships/font" Target="fonts/Inter-italic.fntdata"/><Relationship Id="rId38" Type="http://schemas.openxmlformats.org/officeDocument/2006/relationships/font" Target="fonts/Inter-bold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font" Target="fonts/ProximaNova-regular.fntdata"/><Relationship Id="rId51" Type="http://schemas.openxmlformats.org/officeDocument/2006/relationships/font" Target="fonts/InterMedium-italic.fntdata"/><Relationship Id="rId50" Type="http://schemas.openxmlformats.org/officeDocument/2006/relationships/font" Target="fonts/InterMedium-bold.fntdata"/><Relationship Id="rId52" Type="http://schemas.openxmlformats.org/officeDocument/2006/relationships/font" Target="fonts/InterMedium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a62dd9b0b4_0_15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a62dd9b0b4_0_15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ED AND JAMES</a:t>
            </a:r>
            <a:endParaRPr b="1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ad2dcdeed6_0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ad2dcdeed6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ad2dcdeed6_0_3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ad2dcdeed6_0_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ad2dcdeed6_0_4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3ad2dcdeed6_0_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ad2dcdeed6_0_4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ad2dcdeed6_0_4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ad2dcdeed6_0_5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3ad2dcdeed6_0_5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ad2dcdeed6_0_6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3ad2dcdeed6_0_6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3ad2dcdeed6_0_5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3ad2dcdeed6_0_5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ad2dcdeed6_0_4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3ad2dcdeed6_0_4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3ad2dcdeed6_0_6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3ad2dcdeed6_0_6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ace8c6c816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ace8c6c816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a62dd9b0b4_0_15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3a62dd9b0b4_0_15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ad2dcdeed6_0_3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3ad2dcdeed6_0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d51df67df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3d51df67df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ace8c6c816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ace8c6c816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d2c3a5c06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d2c3a5c06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ad2dcdeed6_0_740:notes"/>
          <p:cNvSpPr/>
          <p:nvPr>
            <p:ph idx="2" type="sldImg"/>
          </p:nvPr>
        </p:nvSpPr>
        <p:spPr>
          <a:xfrm>
            <a:off x="571500" y="714375"/>
            <a:ext cx="45720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g3ad2dcdeed6_0_740:notes"/>
          <p:cNvSpPr txBox="1"/>
          <p:nvPr>
            <p:ph idx="1" type="body"/>
          </p:nvPr>
        </p:nvSpPr>
        <p:spPr>
          <a:xfrm>
            <a:off x="571500" y="2750344"/>
            <a:ext cx="4572000" cy="22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g3ad2dcdeed6_0_740:notes"/>
          <p:cNvSpPr txBox="1"/>
          <p:nvPr>
            <p:ph idx="12" type="sldNum"/>
          </p:nvPr>
        </p:nvSpPr>
        <p:spPr>
          <a:xfrm>
            <a:off x="3237178" y="5428258"/>
            <a:ext cx="24765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ad2dcdeed6_0_11:notes"/>
          <p:cNvSpPr/>
          <p:nvPr>
            <p:ph idx="2" type="sldImg"/>
          </p:nvPr>
        </p:nvSpPr>
        <p:spPr>
          <a:xfrm>
            <a:off x="571500" y="714375"/>
            <a:ext cx="4572000" cy="19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g3ad2dcdeed6_0_11:notes"/>
          <p:cNvSpPr txBox="1"/>
          <p:nvPr>
            <p:ph idx="1" type="body"/>
          </p:nvPr>
        </p:nvSpPr>
        <p:spPr>
          <a:xfrm>
            <a:off x="571500" y="2750344"/>
            <a:ext cx="4572000" cy="22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69850" spcFirstLastPara="1" rIns="69850" wrap="square" tIns="34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g3ad2dcdeed6_0_11:notes"/>
          <p:cNvSpPr txBox="1"/>
          <p:nvPr>
            <p:ph idx="12" type="sldNum"/>
          </p:nvPr>
        </p:nvSpPr>
        <p:spPr>
          <a:xfrm>
            <a:off x="3237178" y="5428258"/>
            <a:ext cx="24765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900" lIns="69850" spcFirstLastPara="1" rIns="69850" wrap="square" tIns="34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ad2dcdeed6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ad2dcdeed6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ad2dcdeed6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ad2dcdeed6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ad2dcdeed6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ad2dcdeed6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6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6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6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6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2" type="sldNum"/>
          </p:nvPr>
        </p:nvSpPr>
        <p:spPr>
          <a:xfrm>
            <a:off x="4482331" y="4882307"/>
            <a:ext cx="172800" cy="1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26775" lIns="26775" spcFirstLastPara="1" rIns="26775" wrap="square" tIns="26775">
            <a:normAutofit lnSpcReduction="20000"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sz="900" u="none" cap="none" strike="noStrik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8" name="Google Shape;58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9" name="Google Shape;59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2" name="Google Shape;62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" name="Google Shape;65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6" name="Google Shape;66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p1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0" name="Google Shape;70;p1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1" name="Google Shape;71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" name="Google Shape;74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7" name="Google Shape;77;p2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8" name="Google Shape;7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1" name="Google Shape;81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2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5" name="Google Shape;85;p2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6" name="Google Shape;86;p2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7" name="Google Shape;87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0" name="Google Shape;90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3" name="Google Shape;93;p2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 master">
  <p:cSld name="Slide 1 master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00" name="Google Shape;100;p26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4509" y="4843463"/>
            <a:ext cx="1076628" cy="25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 master">
  <p:cSld name="Slide 2 master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04" name="Google Shape;104;p27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4509" y="4843463"/>
            <a:ext cx="1076628" cy="25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5 master">
  <p:cSld name="Slide 5 mast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08" name="Google Shape;108;p28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4509" y="4843463"/>
            <a:ext cx="1076628" cy="25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4 master">
  <p:cSld name="Slide 4 master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12" name="Google Shape;112;p29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4509" y="4843463"/>
            <a:ext cx="1076628" cy="25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7 master">
  <p:cSld name="Slide 7 master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3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16" name="Google Shape;116;p30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4509" y="4843463"/>
            <a:ext cx="1076628" cy="25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4" name="Google Shape;54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5" name="Google Shape;5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3.png"/><Relationship Id="rId4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png"/><Relationship Id="rId4" Type="http://schemas.openxmlformats.org/officeDocument/2006/relationships/image" Target="../media/image5.png"/><Relationship Id="rId5" Type="http://schemas.openxmlformats.org/officeDocument/2006/relationships/image" Target="../media/image21.png"/><Relationship Id="rId6" Type="http://schemas.openxmlformats.org/officeDocument/2006/relationships/image" Target="../media/image25.png"/><Relationship Id="rId7" Type="http://schemas.openxmlformats.org/officeDocument/2006/relationships/image" Target="../media/image22.png"/><Relationship Id="rId8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4.png"/><Relationship Id="rId4" Type="http://schemas.openxmlformats.org/officeDocument/2006/relationships/image" Target="../media/image5.png"/><Relationship Id="rId5" Type="http://schemas.openxmlformats.org/officeDocument/2006/relationships/image" Target="../media/image31.png"/><Relationship Id="rId6" Type="http://schemas.openxmlformats.org/officeDocument/2006/relationships/image" Target="../media/image29.png"/><Relationship Id="rId7" Type="http://schemas.openxmlformats.org/officeDocument/2006/relationships/image" Target="../media/image27.png"/><Relationship Id="rId8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Relationship Id="rId4" Type="http://schemas.openxmlformats.org/officeDocument/2006/relationships/image" Target="../media/image30.png"/><Relationship Id="rId5" Type="http://schemas.openxmlformats.org/officeDocument/2006/relationships/image" Target="../media/image38.png"/><Relationship Id="rId6" Type="http://schemas.openxmlformats.org/officeDocument/2006/relationships/image" Target="../media/image37.png"/><Relationship Id="rId7" Type="http://schemas.openxmlformats.org/officeDocument/2006/relationships/image" Target="../media/image4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24.png"/><Relationship Id="rId5" Type="http://schemas.openxmlformats.org/officeDocument/2006/relationships/image" Target="../media/image1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Relationship Id="rId4" Type="http://schemas.openxmlformats.org/officeDocument/2006/relationships/image" Target="../media/image39.png"/><Relationship Id="rId5" Type="http://schemas.openxmlformats.org/officeDocument/2006/relationships/image" Target="../media/image36.png"/><Relationship Id="rId6" Type="http://schemas.openxmlformats.org/officeDocument/2006/relationships/image" Target="../media/image28.jpg"/><Relationship Id="rId7" Type="http://schemas.openxmlformats.org/officeDocument/2006/relationships/image" Target="../media/image4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Relationship Id="rId4" Type="http://schemas.openxmlformats.org/officeDocument/2006/relationships/image" Target="../media/image32.png"/><Relationship Id="rId5" Type="http://schemas.openxmlformats.org/officeDocument/2006/relationships/image" Target="../media/image3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41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3.png"/><Relationship Id="rId8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21" name="Google Shape;121;p31"/>
          <p:cNvPicPr preferRelativeResize="0"/>
          <p:nvPr/>
        </p:nvPicPr>
        <p:blipFill rotWithShape="1">
          <a:blip r:embed="rId3">
            <a:alphaModFix/>
          </a:blip>
          <a:srcRect b="10046" l="0" r="0" t="7744"/>
          <a:stretch/>
        </p:blipFill>
        <p:spPr>
          <a:xfrm>
            <a:off x="0" y="0"/>
            <a:ext cx="914400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1"/>
          <p:cNvSpPr/>
          <p:nvPr/>
        </p:nvSpPr>
        <p:spPr>
          <a:xfrm>
            <a:off x="-283175" y="465625"/>
            <a:ext cx="8379300" cy="1439400"/>
          </a:xfrm>
          <a:prstGeom prst="roundRect">
            <a:avLst>
              <a:gd fmla="val 5149" name="adj"/>
            </a:avLst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31"/>
          <p:cNvSpPr/>
          <p:nvPr/>
        </p:nvSpPr>
        <p:spPr>
          <a:xfrm>
            <a:off x="409726" y="643841"/>
            <a:ext cx="72354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69"/>
              <a:buFont typeface="Inter"/>
              <a:buNone/>
            </a:pPr>
            <a:r>
              <a:rPr b="1" lang="en" sz="2930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The New Era of Philanthropic Capital</a:t>
            </a:r>
            <a:endParaRPr b="1" i="0" sz="293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" name="Google Shape;124;p31"/>
          <p:cNvSpPr/>
          <p:nvPr/>
        </p:nvSpPr>
        <p:spPr>
          <a:xfrm>
            <a:off x="409650" y="1134236"/>
            <a:ext cx="5969700" cy="5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97">
                <a:solidFill>
                  <a:srgbClr val="357C7A"/>
                </a:solidFill>
                <a:latin typeface="Montserrat"/>
                <a:ea typeface="Montserrat"/>
                <a:cs typeface="Montserrat"/>
                <a:sym typeface="Montserrat"/>
              </a:rPr>
              <a:t>How Venture Philanthropy Creates Evergreen Impact Through Co-Investment</a:t>
            </a:r>
            <a:endParaRPr b="1" sz="1697">
              <a:solidFill>
                <a:srgbClr val="357C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6C95B"/>
              </a:buClr>
              <a:buSzPts val="2044"/>
              <a:buFont typeface="Inter"/>
              <a:buNone/>
            </a:pPr>
            <a:r>
              <a:t/>
            </a:r>
            <a:endParaRPr b="1" sz="1697">
              <a:solidFill>
                <a:srgbClr val="357C7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" name="Google Shape;125;p31"/>
          <p:cNvSpPr/>
          <p:nvPr/>
        </p:nvSpPr>
        <p:spPr>
          <a:xfrm>
            <a:off x="5489400" y="3962792"/>
            <a:ext cx="3847800" cy="789600"/>
          </a:xfrm>
          <a:prstGeom prst="roundRect">
            <a:avLst>
              <a:gd fmla="val 5149" name="adj"/>
            </a:avLst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31"/>
          <p:cNvSpPr/>
          <p:nvPr/>
        </p:nvSpPr>
        <p:spPr>
          <a:xfrm>
            <a:off x="5777675" y="4139817"/>
            <a:ext cx="16545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50">
                <a:solidFill>
                  <a:srgbClr val="357C7A"/>
                </a:solidFill>
                <a:latin typeface="Montserrat"/>
                <a:ea typeface="Montserrat"/>
                <a:cs typeface="Montserrat"/>
                <a:sym typeface="Montserrat"/>
              </a:rPr>
              <a:t>Presented by</a:t>
            </a:r>
            <a:endParaRPr b="1" sz="1350">
              <a:solidFill>
                <a:srgbClr val="357C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6C95B"/>
              </a:buClr>
              <a:buSzPts val="2044"/>
              <a:buFont typeface="Inter"/>
              <a:buNone/>
            </a:pPr>
            <a:r>
              <a:t/>
            </a:r>
            <a:endParaRPr b="1" sz="1350">
              <a:solidFill>
                <a:srgbClr val="357C7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7" name="Google Shape;12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9875" y="4139819"/>
            <a:ext cx="1121975" cy="39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29" name="Google Shape;329;p40"/>
          <p:cNvPicPr preferRelativeResize="0"/>
          <p:nvPr/>
        </p:nvPicPr>
        <p:blipFill rotWithShape="1">
          <a:blip r:embed="rId3">
            <a:alphaModFix amt="17000"/>
          </a:blip>
          <a:srcRect b="8057" l="0" r="0" t="9734"/>
          <a:stretch/>
        </p:blipFill>
        <p:spPr>
          <a:xfrm>
            <a:off x="0" y="0"/>
            <a:ext cx="91439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0"/>
          <p:cNvSpPr/>
          <p:nvPr/>
        </p:nvSpPr>
        <p:spPr>
          <a:xfrm>
            <a:off x="0" y="-25"/>
            <a:ext cx="822000" cy="5143500"/>
          </a:xfrm>
          <a:prstGeom prst="roundRect">
            <a:avLst>
              <a:gd fmla="val 0" name="adj"/>
            </a:avLst>
          </a:prstGeom>
          <a:solidFill>
            <a:srgbClr val="225D5B"/>
          </a:solidFill>
          <a:ln>
            <a:noFill/>
          </a:ln>
          <a:effectLst>
            <a:outerShdw blurRad="89297" rotWithShape="0" algn="bl" dir="2700000" dist="29766">
              <a:srgbClr val="000000">
                <a:alpha val="7000"/>
              </a:srgbClr>
            </a:outerShdw>
          </a:effectLst>
        </p:spPr>
        <p:txBody>
          <a:bodyPr anchorCtr="0" anchor="ctr" bIns="57125" lIns="57125" spcFirstLastPara="1" rIns="57125" wrap="square" tIns="57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75"/>
          </a:p>
        </p:txBody>
      </p:sp>
      <p:pic>
        <p:nvPicPr>
          <p:cNvPr id="331" name="Google Shape;33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500" y="404675"/>
            <a:ext cx="319000" cy="31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0"/>
          <p:cNvSpPr/>
          <p:nvPr/>
        </p:nvSpPr>
        <p:spPr>
          <a:xfrm>
            <a:off x="320719" y="4667600"/>
            <a:ext cx="196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F9F9F9"/>
                </a:solidFill>
                <a:latin typeface="Montserrat"/>
                <a:ea typeface="Montserrat"/>
                <a:cs typeface="Montserrat"/>
                <a:sym typeface="Montserrat"/>
              </a:rPr>
              <a:t>9</a:t>
            </a:r>
            <a:endParaRPr i="0" sz="1375" u="none" cap="none" strike="noStrike">
              <a:solidFill>
                <a:srgbClr val="F9F9F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33" name="Google Shape;333;p40"/>
          <p:cNvSpPr/>
          <p:nvPr/>
        </p:nvSpPr>
        <p:spPr>
          <a:xfrm>
            <a:off x="1269350" y="1223426"/>
            <a:ext cx="7405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The Capital Desert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4" name="Google Shape;334;p40"/>
          <p:cNvSpPr/>
          <p:nvPr/>
        </p:nvSpPr>
        <p:spPr>
          <a:xfrm>
            <a:off x="1116950" y="1483741"/>
            <a:ext cx="38787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01625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Pre-seed and seed-stage funding nearly non-existent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01625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Traditional VCs won't travel for small checks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35" name="Google Shape;335;p40"/>
          <p:cNvSpPr/>
          <p:nvPr/>
        </p:nvSpPr>
        <p:spPr>
          <a:xfrm>
            <a:off x="4995650" y="1483742"/>
            <a:ext cx="3827400" cy="6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01625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High-potential startups forced to relocate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01625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Local jobs and wealth creation lost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36" name="Google Shape;336;p40"/>
          <p:cNvSpPr/>
          <p:nvPr/>
        </p:nvSpPr>
        <p:spPr>
          <a:xfrm>
            <a:off x="3830126" y="2625917"/>
            <a:ext cx="2301000" cy="976200"/>
          </a:xfrm>
          <a:prstGeom prst="roundRect">
            <a:avLst>
              <a:gd fmla="val 5149" name="adj"/>
            </a:avLst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40"/>
          <p:cNvSpPr/>
          <p:nvPr/>
        </p:nvSpPr>
        <p:spPr>
          <a:xfrm>
            <a:off x="6390900" y="2625917"/>
            <a:ext cx="2301000" cy="976200"/>
          </a:xfrm>
          <a:prstGeom prst="roundRect">
            <a:avLst>
              <a:gd fmla="val 5149" name="adj"/>
            </a:avLst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40"/>
          <p:cNvSpPr/>
          <p:nvPr/>
        </p:nvSpPr>
        <p:spPr>
          <a:xfrm>
            <a:off x="1269350" y="2625917"/>
            <a:ext cx="2301000" cy="976200"/>
          </a:xfrm>
          <a:prstGeom prst="roundRect">
            <a:avLst>
              <a:gd fmla="val 5149" name="adj"/>
            </a:avLst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40"/>
          <p:cNvSpPr/>
          <p:nvPr/>
        </p:nvSpPr>
        <p:spPr>
          <a:xfrm>
            <a:off x="1767535" y="2759183"/>
            <a:ext cx="18651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HealthTech +AI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0" name="Google Shape;340;p40"/>
          <p:cNvSpPr/>
          <p:nvPr/>
        </p:nvSpPr>
        <p:spPr>
          <a:xfrm>
            <a:off x="1483250" y="3089949"/>
            <a:ext cx="19356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Regional hospital systems + aging population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41" name="Google Shape;341;p40"/>
          <p:cNvSpPr/>
          <p:nvPr/>
        </p:nvSpPr>
        <p:spPr>
          <a:xfrm>
            <a:off x="4342897" y="2759174"/>
            <a:ext cx="18651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AgTech +AI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2" name="Google Shape;342;p40"/>
          <p:cNvSpPr/>
          <p:nvPr/>
        </p:nvSpPr>
        <p:spPr>
          <a:xfrm>
            <a:off x="6895668" y="2759174"/>
            <a:ext cx="18651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Manufacturing +AI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3" name="Google Shape;343;p40"/>
          <p:cNvSpPr/>
          <p:nvPr/>
        </p:nvSpPr>
        <p:spPr>
          <a:xfrm>
            <a:off x="4009600" y="3089944"/>
            <a:ext cx="19356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$8B agricultural economy + innovation needs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44" name="Google Shape;344;p40"/>
          <p:cNvSpPr/>
          <p:nvPr/>
        </p:nvSpPr>
        <p:spPr>
          <a:xfrm>
            <a:off x="6576825" y="3089949"/>
            <a:ext cx="19356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$48B GDP + advanced mfg growth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45" name="Google Shape;345;p40"/>
          <p:cNvSpPr/>
          <p:nvPr/>
        </p:nvSpPr>
        <p:spPr>
          <a:xfrm>
            <a:off x="1269350" y="2317765"/>
            <a:ext cx="3216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Sector Opportunities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6" name="Google Shape;346;p40"/>
          <p:cNvSpPr/>
          <p:nvPr/>
        </p:nvSpPr>
        <p:spPr>
          <a:xfrm>
            <a:off x="1269350" y="3897828"/>
            <a:ext cx="3216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The Multiplier Effect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&lt;svg xmlns=&quot;http://www.w3.org/2000/svg&quot; height=&quot;24px&quot; viewBox=&quot;0 -960 960 960&quot; width=&quot;24px&quot; fill=&quot;#85bc59&quot;&gt;&lt;path d=&quot;M160-80q-33 0-56.5-23.5T80-160v-480q0-33 23.5-56.5T160-720h160v-80q0-33 23.5-56.5T400-880h160q33 0 56.5 23.5T640-800v80h160q33 0 56.5 23.5T880-640v480q0 33-23.5 56.5T800-80H160Zm0-80h640v-480H160v480Zm240-560h160v-80H400v80ZM160-160v-480 480Zm280-200v120h80v-120h120v-80H520v-120h-80v120H320v80h120Z&quot;/&gt;&lt;/svg&gt;" id="347" name="Google Shape;347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48700" y="2739362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lt;svg xmlns=&quot;http://www.w3.org/2000/svg&quot; height=&quot;24px&quot; viewBox=&quot;0 -960 960 960&quot; width=&quot;24px&quot; fill=&quot;#85bc59&quot;&gt;&lt;path d=&quot;M160-600q-17 0-28.5-11.5T120-640q0-17 11.5-28.5T160-680h120q33 0 56.5 23.5T360-600H160Zm80 360q50 0 85-35t35-85q0-50-35-85t-85-35q-50 0-85 35t-35 85q0 50 35 85t85 35Zm540 0q25 0 42.5-17.5T840-300q0-25-17.5-42.5T780-360q-25 0-42.5 17.5T720-300q0 25 17.5 42.5T780-240Zm-540-60q-25 0-42.5-17.5T180-360q0-25 17.5-42.5T240-420q25 0 42.5 17.5T300-360q0 25-17.5 42.5T240-300Zm560-139q26 5 43 13.5t37 27.5v-242q0-33-23.5-56.5T800-720H548l-42-44 56-56-28-28-142 142 30 28 56-56 42 42v92q0 33-23.5 56.5T440-520h-81q23 17 37 35t28 45h16q66 0 113-47t47-113v-40h200v201ZM641-320q6-27 14.5-43.5T682-400H436q4 23 4 40t-4 40h205Zm139 160q-58 0-99-41t-41-99q0-58 41-99t99-41q58 0 99 41t41 99q0 58-41 99t-99 41Zm-540 0q-83 0-141.5-58.5T40-360q0-83 58.5-141.5T240-560q83 0 141.5 58.5T440-360q0 83-58.5 141.5T240-160Zm393-360Z&quot;/&gt;&lt;/svg&gt;" id="348" name="Google Shape;348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7700" y="2759415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lt;svg xmlns=&quot;http://www.w3.org/2000/svg&quot; height=&quot;24px&quot; viewBox=&quot;0 -960 960 960&quot; width=&quot;24px&quot; fill=&quot;#85bc59&quot;&gt;&lt;path d=&quot;m620-284 56-56q6-6 6-14t-6-14L540-505q4-11 6-22t2-25q0-57-40.5-97.5T410-690q-17 0-34 4.5T343-673l94 94-56 56-94-94q-8 16-12.5 33t-4.5 34q0 57 40.5 97.5T408-412q13 0 24.5-2t22.5-6l137 136q6 6 14 6t14-6ZM480-80q-83 0-156-31.5T197-197q-54-54-85.5-127T80-480q0-83 31.5-156T197-763q54-54 127-85.5T480-880q83 0 156 31.5T763-763q54 54 85.5 127T880-480q0 83-31.5 156T763-197q-54 54-127 85.5T480-80Zm0-80q134 0 227-93t93-227q0-134-93-227t-227-93q-134 0-227 93t-93 227q0 134 93 227t227 93Zm0-320Z&quot;/&gt;&lt;/svg&gt;" id="349" name="Google Shape;349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86700" y="2739374"/>
            <a:ext cx="2286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0"/>
          <p:cNvSpPr/>
          <p:nvPr/>
        </p:nvSpPr>
        <p:spPr>
          <a:xfrm>
            <a:off x="1269350" y="4213528"/>
            <a:ext cx="7422600" cy="540300"/>
          </a:xfrm>
          <a:prstGeom prst="roundRect">
            <a:avLst>
              <a:gd fmla="val 5149" name="adj"/>
            </a:avLst>
          </a:prstGeom>
          <a:solidFill>
            <a:srgbClr val="225D5B"/>
          </a:solidFill>
          <a:ln>
            <a:noFill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40"/>
          <p:cNvSpPr/>
          <p:nvPr/>
        </p:nvSpPr>
        <p:spPr>
          <a:xfrm>
            <a:off x="1802701" y="4362855"/>
            <a:ext cx="65673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Every high-growth job created → 2-3 additional local jobs</a:t>
            </a:r>
            <a:endParaRPr b="1" i="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&lt;svg xmlns=&quot;http://www.w3.org/2000/svg&quot; height=&quot;24px&quot; viewBox=&quot;0 -960 960 960&quot; width=&quot;24px&quot; fill=&quot;#85bc59&quot;&gt;&lt;path d=&quot;M200-200h360v-200h200v-360H200v560Zm0 80q-33 0-56.5-23.5T120-200v-560q0-33 23.5-56.5T200-840h560q33 0 56.5 23.5T840-760v400L600-120H200Zm80-280v-80h200v80H280Zm0-160v-80h400v80H280Zm-80 360v-560 560Z&quot;/&gt;&lt;/svg&gt;" id="352" name="Google Shape;352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48700" y="4359349"/>
            <a:ext cx="2286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0"/>
          <p:cNvSpPr/>
          <p:nvPr/>
        </p:nvSpPr>
        <p:spPr>
          <a:xfrm>
            <a:off x="1269350" y="338775"/>
            <a:ext cx="7405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 sz="2375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Why Missouri?</a:t>
            </a:r>
            <a:endParaRPr b="1" i="0" sz="2375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4" name="Google Shape;354;p40"/>
          <p:cNvSpPr/>
          <p:nvPr/>
        </p:nvSpPr>
        <p:spPr>
          <a:xfrm>
            <a:off x="1269300" y="736225"/>
            <a:ext cx="7405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357C7A"/>
                </a:solidFill>
                <a:latin typeface="Montserrat"/>
                <a:ea typeface="Montserrat"/>
                <a:cs typeface="Montserrat"/>
                <a:sym typeface="Montserrat"/>
              </a:rPr>
              <a:t>Regional Impact Potential</a:t>
            </a:r>
            <a:endParaRPr i="0" sz="1375" u="none" cap="none" strike="noStrike">
              <a:solidFill>
                <a:srgbClr val="343A4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9F9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1"/>
          <p:cNvSpPr/>
          <p:nvPr/>
        </p:nvSpPr>
        <p:spPr>
          <a:xfrm>
            <a:off x="0" y="-25"/>
            <a:ext cx="822000" cy="5143500"/>
          </a:xfrm>
          <a:prstGeom prst="roundRect">
            <a:avLst>
              <a:gd fmla="val 0" name="adj"/>
            </a:avLst>
          </a:prstGeom>
          <a:solidFill>
            <a:srgbClr val="225D5B"/>
          </a:solidFill>
          <a:ln>
            <a:noFill/>
          </a:ln>
          <a:effectLst>
            <a:outerShdw blurRad="89297" rotWithShape="0" algn="bl" dir="2700000" dist="29766">
              <a:srgbClr val="000000">
                <a:alpha val="7000"/>
              </a:srgbClr>
            </a:outerShdw>
          </a:effectLst>
        </p:spPr>
        <p:txBody>
          <a:bodyPr anchorCtr="0" anchor="ctr" bIns="57125" lIns="57125" spcFirstLastPara="1" rIns="57125" wrap="square" tIns="57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75"/>
          </a:p>
        </p:txBody>
      </p:sp>
      <p:pic>
        <p:nvPicPr>
          <p:cNvPr id="360" name="Google Shape;36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500" y="404675"/>
            <a:ext cx="319000" cy="31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41"/>
          <p:cNvSpPr/>
          <p:nvPr/>
        </p:nvSpPr>
        <p:spPr>
          <a:xfrm>
            <a:off x="320719" y="4667600"/>
            <a:ext cx="196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F9F9F9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  <a:endParaRPr i="0" sz="1375" u="none" cap="none" strike="noStrike">
              <a:solidFill>
                <a:srgbClr val="F9F9F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62" name="Google Shape;362;p41"/>
          <p:cNvSpPr/>
          <p:nvPr/>
        </p:nvSpPr>
        <p:spPr>
          <a:xfrm>
            <a:off x="3830126" y="1131150"/>
            <a:ext cx="2301000" cy="3746400"/>
          </a:xfrm>
          <a:prstGeom prst="roundRect">
            <a:avLst>
              <a:gd fmla="val 5149" name="adj"/>
            </a:avLst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41"/>
          <p:cNvSpPr/>
          <p:nvPr/>
        </p:nvSpPr>
        <p:spPr>
          <a:xfrm>
            <a:off x="6390900" y="1131150"/>
            <a:ext cx="2301000" cy="3746400"/>
          </a:xfrm>
          <a:prstGeom prst="roundRect">
            <a:avLst>
              <a:gd fmla="val 5149" name="adj"/>
            </a:avLst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41"/>
          <p:cNvSpPr/>
          <p:nvPr/>
        </p:nvSpPr>
        <p:spPr>
          <a:xfrm>
            <a:off x="1269350" y="1131150"/>
            <a:ext cx="2301000" cy="3746400"/>
          </a:xfrm>
          <a:prstGeom prst="roundRect">
            <a:avLst>
              <a:gd fmla="val 5149" name="adj"/>
            </a:avLst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41"/>
          <p:cNvSpPr/>
          <p:nvPr/>
        </p:nvSpPr>
        <p:spPr>
          <a:xfrm>
            <a:off x="1483260" y="1323549"/>
            <a:ext cx="18651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For Major Donors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6" name="Google Shape;366;p41"/>
          <p:cNvSpPr/>
          <p:nvPr/>
        </p:nvSpPr>
        <p:spPr>
          <a:xfrm>
            <a:off x="1687826" y="1694366"/>
            <a:ext cx="1695000" cy="28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Multiplied impact across multiple funding cycles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Active engagement with portfolio companies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Measurable outcomes (jobs, revenue, exits)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 Multi-generational legacy vehicle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Tax advantages (immediate charitable deduction)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67" name="Google Shape;367;p41"/>
          <p:cNvSpPr/>
          <p:nvPr/>
        </p:nvSpPr>
        <p:spPr>
          <a:xfrm>
            <a:off x="4009600" y="1323541"/>
            <a:ext cx="18651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For Family Foundations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8" name="Google Shape;368;p41"/>
          <p:cNvSpPr/>
          <p:nvPr/>
        </p:nvSpPr>
        <p:spPr>
          <a:xfrm>
            <a:off x="6576825" y="1323541"/>
            <a:ext cx="18651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For Corporate Foundations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9" name="Google Shape;369;p41"/>
          <p:cNvSpPr/>
          <p:nvPr/>
        </p:nvSpPr>
        <p:spPr>
          <a:xfrm>
            <a:off x="4238200" y="1892908"/>
            <a:ext cx="1636500" cy="20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Meets 5% distribution requirement (PRIs)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Preserves corpus through returns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Engages next generation in active giving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ESG and impact reporting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70" name="Google Shape;370;p41"/>
          <p:cNvSpPr/>
          <p:nvPr/>
        </p:nvSpPr>
        <p:spPr>
          <a:xfrm>
            <a:off x="6805425" y="1892908"/>
            <a:ext cx="1695000" cy="17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Early visibility into emerging technologies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Employee engagement opportunities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Community economic development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71" name="Google Shape;371;p41"/>
          <p:cNvSpPr/>
          <p:nvPr/>
        </p:nvSpPr>
        <p:spPr>
          <a:xfrm>
            <a:off x="1269350" y="338775"/>
            <a:ext cx="7405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 sz="2375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Donor Advantages</a:t>
            </a:r>
            <a:endParaRPr b="1" i="0" sz="2375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2" name="Google Shape;372;p41"/>
          <p:cNvSpPr/>
          <p:nvPr/>
        </p:nvSpPr>
        <p:spPr>
          <a:xfrm>
            <a:off x="1269300" y="736225"/>
            <a:ext cx="7405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357C7A"/>
                </a:solidFill>
                <a:latin typeface="Montserrat"/>
                <a:ea typeface="Montserrat"/>
                <a:cs typeface="Montserrat"/>
                <a:sym typeface="Montserrat"/>
              </a:rPr>
              <a:t>Why Choose Venture Philanthropy?</a:t>
            </a:r>
            <a:endParaRPr i="0" sz="1375" u="none" cap="none" strike="noStrike">
              <a:solidFill>
                <a:srgbClr val="343A4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descr="&lt;svg xmlns=&quot;http://www.w3.org/2000/svg&quot; height=&quot;24px&quot; viewBox=&quot;0 -960 960 960&quot; width=&quot;24px&quot; fill=&quot;#85bc59&quot;&gt;&lt;path d=&quot;M382-240 154-468l57-57 171 171 367-367 57 57-424 424Z&quot;/&gt;&lt;/svg&gt;" id="373" name="Google Shape;37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7821" y="1684857"/>
            <a:ext cx="196200" cy="196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lt;svg xmlns=&quot;http://www.w3.org/2000/svg&quot; height=&quot;24px&quot; viewBox=&quot;0 -960 960 960&quot; width=&quot;24px&quot; fill=&quot;#85bc59&quot;&gt;&lt;path d=&quot;M382-240 154-468l57-57 171 171 367-367 57 57-424 424Z&quot;/&gt;&lt;/svg&gt;" id="374" name="Google Shape;37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7321" y="1889444"/>
            <a:ext cx="196200" cy="196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lt;svg xmlns=&quot;http://www.w3.org/2000/svg&quot; height=&quot;24px&quot; viewBox=&quot;0 -960 960 960&quot; width=&quot;24px&quot; fill=&quot;#85bc59&quot;&gt;&lt;path d=&quot;M382-240 154-468l57-57 171 171 367-367 57 57-424 424Z&quot;/&gt;&lt;/svg&gt;" id="375" name="Google Shape;37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7321" y="2449719"/>
            <a:ext cx="196200" cy="196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lt;svg xmlns=&quot;http://www.w3.org/2000/svg&quot; height=&quot;24px&quot; viewBox=&quot;0 -960 960 960&quot; width=&quot;24px&quot; fill=&quot;#85bc59&quot;&gt;&lt;path d=&quot;M382-240 154-468l57-57 171 171 367-367 57 57-424 424Z&quot;/&gt;&lt;/svg&gt;" id="376" name="Google Shape;37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7321" y="3009990"/>
            <a:ext cx="196200" cy="196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lt;svg xmlns=&quot;http://www.w3.org/2000/svg&quot; height=&quot;24px&quot; viewBox=&quot;0 -960 960 960&quot; width=&quot;24px&quot; fill=&quot;#85bc59&quot;&gt;&lt;path d=&quot;M382-240 154-468l57-57 171 171 367-367 57 57-424 424Z&quot;/&gt;&lt;/svg&gt;" id="377" name="Google Shape;37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7321" y="3752482"/>
            <a:ext cx="196200" cy="196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lt;svg xmlns=&quot;http://www.w3.org/2000/svg&quot; height=&quot;24px&quot; viewBox=&quot;0 -960 960 960&quot; width=&quot;24px&quot; fill=&quot;#85bc59&quot;&gt;&lt;path d=&quot;M382-240 154-468l57-57 171 171 367-367 57 57-424 424Z&quot;/&gt;&lt;/svg&gt;" id="378" name="Google Shape;37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8555" y="1889444"/>
            <a:ext cx="196200" cy="196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lt;svg xmlns=&quot;http://www.w3.org/2000/svg&quot; height=&quot;24px&quot; viewBox=&quot;0 -960 960 960&quot; width=&quot;24px&quot; fill=&quot;#85bc59&quot;&gt;&lt;path d=&quot;M382-240 154-468l57-57 171 171 367-367 57 57-424 424Z&quot;/&gt;&lt;/svg&gt;" id="379" name="Google Shape;37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8555" y="2441715"/>
            <a:ext cx="196200" cy="196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lt;svg xmlns=&quot;http://www.w3.org/2000/svg&quot; height=&quot;24px&quot; viewBox=&quot;0 -960 960 960&quot; width=&quot;24px&quot; fill=&quot;#85bc59&quot;&gt;&lt;path d=&quot;M382-240 154-468l57-57 171 171 367-367 57 57-424 424Z&quot;/&gt;&lt;/svg&gt;" id="380" name="Google Shape;38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8555" y="3009990"/>
            <a:ext cx="196200" cy="196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lt;svg xmlns=&quot;http://www.w3.org/2000/svg&quot; height=&quot;24px&quot; viewBox=&quot;0 -960 960 960&quot; width=&quot;24px&quot; fill=&quot;#85bc59&quot;&gt;&lt;path d=&quot;M382-240 154-468l57-57 171 171 367-367 57 57-424 424Z&quot;/&gt;&lt;/svg&gt;" id="381" name="Google Shape;38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7821" y="4110132"/>
            <a:ext cx="196200" cy="196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lt;svg xmlns=&quot;http://www.w3.org/2000/svg&quot; height=&quot;24px&quot; viewBox=&quot;0 -960 960 960&quot; width=&quot;24px&quot; fill=&quot;#85bc59&quot;&gt;&lt;path d=&quot;M382-240 154-468l57-57 171 171 367-367 57 57-424 424Z&quot;/&gt;&lt;/svg&gt;" id="382" name="Google Shape;38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7821" y="3556282"/>
            <a:ext cx="196200" cy="196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lt;svg xmlns=&quot;http://www.w3.org/2000/svg&quot; height=&quot;24px&quot; viewBox=&quot;0 -960 960 960&quot; width=&quot;24px&quot; fill=&quot;#85bc59&quot;&gt;&lt;path d=&quot;M382-240 154-468l57-57 171 171 367-367 57 57-424 424Z&quot;/&gt;&lt;/svg&gt;" id="383" name="Google Shape;38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7821" y="3002432"/>
            <a:ext cx="196200" cy="196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lt;svg xmlns=&quot;http://www.w3.org/2000/svg&quot; height=&quot;24px&quot; viewBox=&quot;0 -960 960 960&quot; width=&quot;24px&quot; fill=&quot;#85bc59&quot;&gt;&lt;path d=&quot;M382-240 154-468l57-57 171 171 367-367 57 57-424 424Z&quot;/&gt;&lt;/svg&gt;" id="384" name="Google Shape;38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7821" y="2448582"/>
            <a:ext cx="196200" cy="19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9F9"/>
        </a:solid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"/>
          <p:cNvSpPr/>
          <p:nvPr/>
        </p:nvSpPr>
        <p:spPr>
          <a:xfrm>
            <a:off x="0" y="-25"/>
            <a:ext cx="822000" cy="5143500"/>
          </a:xfrm>
          <a:prstGeom prst="roundRect">
            <a:avLst>
              <a:gd fmla="val 0" name="adj"/>
            </a:avLst>
          </a:prstGeom>
          <a:solidFill>
            <a:srgbClr val="225D5B"/>
          </a:solidFill>
          <a:ln>
            <a:noFill/>
          </a:ln>
          <a:effectLst>
            <a:outerShdw blurRad="89297" rotWithShape="0" algn="bl" dir="2700000" dist="29766">
              <a:srgbClr val="000000">
                <a:alpha val="7000"/>
              </a:srgbClr>
            </a:outerShdw>
          </a:effectLst>
        </p:spPr>
        <p:txBody>
          <a:bodyPr anchorCtr="0" anchor="ctr" bIns="57125" lIns="57125" spcFirstLastPara="1" rIns="57125" wrap="square" tIns="57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75"/>
          </a:p>
        </p:txBody>
      </p:sp>
      <p:pic>
        <p:nvPicPr>
          <p:cNvPr id="390" name="Google Shape;39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500" y="404675"/>
            <a:ext cx="319000" cy="31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2"/>
          <p:cNvSpPr/>
          <p:nvPr/>
        </p:nvSpPr>
        <p:spPr>
          <a:xfrm>
            <a:off x="320719" y="4667600"/>
            <a:ext cx="196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F9F9F9"/>
                </a:solidFill>
                <a:latin typeface="Montserrat"/>
                <a:ea typeface="Montserrat"/>
                <a:cs typeface="Montserrat"/>
                <a:sym typeface="Montserrat"/>
              </a:rPr>
              <a:t>12</a:t>
            </a:r>
            <a:endParaRPr i="0" sz="1375" u="none" cap="none" strike="noStrike">
              <a:solidFill>
                <a:srgbClr val="F9F9F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92" name="Google Shape;392;p42"/>
          <p:cNvSpPr/>
          <p:nvPr/>
        </p:nvSpPr>
        <p:spPr>
          <a:xfrm>
            <a:off x="1269350" y="338775"/>
            <a:ext cx="7405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 sz="2375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Local Example: Innovate SOMO Funds</a:t>
            </a:r>
            <a:endParaRPr b="1" i="0" sz="2375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3" name="Google Shape;393;p42"/>
          <p:cNvSpPr/>
          <p:nvPr/>
        </p:nvSpPr>
        <p:spPr>
          <a:xfrm>
            <a:off x="1269300" y="736225"/>
            <a:ext cx="7405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357C7A"/>
                </a:solidFill>
                <a:latin typeface="Montserrat"/>
                <a:ea typeface="Montserrat"/>
                <a:cs typeface="Montserrat"/>
                <a:sym typeface="Montserrat"/>
              </a:rPr>
              <a:t>From Theory to Practice in Southern Missouri</a:t>
            </a:r>
            <a:endParaRPr i="0" sz="1375" u="none" cap="none" strike="noStrike">
              <a:solidFill>
                <a:srgbClr val="343A4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94" name="Google Shape;394;p42"/>
          <p:cNvSpPr/>
          <p:nvPr/>
        </p:nvSpPr>
        <p:spPr>
          <a:xfrm>
            <a:off x="1269350" y="2444339"/>
            <a:ext cx="3633600" cy="1009200"/>
          </a:xfrm>
          <a:prstGeom prst="roundRect">
            <a:avLst>
              <a:gd fmla="val 7682" name="adj"/>
            </a:avLst>
          </a:prstGeom>
          <a:solidFill>
            <a:schemeClr val="lt1"/>
          </a:solidFill>
          <a:ln cap="flat" cmpd="sng" w="59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95" name="Google Shape;395;p42"/>
          <p:cNvSpPr/>
          <p:nvPr/>
        </p:nvSpPr>
        <p:spPr>
          <a:xfrm>
            <a:off x="5035794" y="2444339"/>
            <a:ext cx="3633600" cy="1009200"/>
          </a:xfrm>
          <a:prstGeom prst="roundRect">
            <a:avLst>
              <a:gd fmla="val 7682" name="adj"/>
            </a:avLst>
          </a:prstGeom>
          <a:solidFill>
            <a:schemeClr val="lt1"/>
          </a:solidFill>
          <a:ln cap="flat" cmpd="sng" w="59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96" name="Google Shape;396;p42"/>
          <p:cNvSpPr/>
          <p:nvPr/>
        </p:nvSpPr>
        <p:spPr>
          <a:xfrm>
            <a:off x="1448700" y="2584585"/>
            <a:ext cx="35871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Nonprofit Fund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7" name="Google Shape;397;p42"/>
          <p:cNvSpPr/>
          <p:nvPr/>
        </p:nvSpPr>
        <p:spPr>
          <a:xfrm>
            <a:off x="1448700" y="2891313"/>
            <a:ext cx="22731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Co-investment with LP Fund, matching terms, evergreen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98" name="Google Shape;398;p42"/>
          <p:cNvSpPr/>
          <p:nvPr/>
        </p:nvSpPr>
        <p:spPr>
          <a:xfrm>
            <a:off x="5255899" y="2584585"/>
            <a:ext cx="35871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For-Profit LP Fund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9" name="Google Shape;399;p42"/>
          <p:cNvSpPr/>
          <p:nvPr/>
        </p:nvSpPr>
        <p:spPr>
          <a:xfrm>
            <a:off x="5255876" y="2891317"/>
            <a:ext cx="32445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Market-rate returns, accredited investors, no admin fees or carried interest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00" name="Google Shape;400;p42"/>
          <p:cNvSpPr/>
          <p:nvPr/>
        </p:nvSpPr>
        <p:spPr>
          <a:xfrm>
            <a:off x="1269353" y="2040339"/>
            <a:ext cx="1795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 sz="1800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The Funds</a:t>
            </a:r>
            <a:endParaRPr b="1" i="0" sz="180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1" name="Google Shape;401;p42"/>
          <p:cNvSpPr/>
          <p:nvPr/>
        </p:nvSpPr>
        <p:spPr>
          <a:xfrm>
            <a:off x="1134800" y="1086700"/>
            <a:ext cx="7534500" cy="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01625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b="1" lang="en" sz="1150">
                <a:solidFill>
                  <a:srgbClr val="343A40"/>
                </a:solidFill>
                <a:latin typeface="Inter"/>
                <a:ea typeface="Inter"/>
                <a:cs typeface="Inter"/>
                <a:sym typeface="Inter"/>
              </a:rPr>
              <a:t>Launched:</a:t>
            </a: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 2025 (formed in 2023)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01625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b="1" lang="en" sz="1150">
                <a:solidFill>
                  <a:srgbClr val="343A40"/>
                </a:solidFill>
                <a:latin typeface="Inter"/>
                <a:ea typeface="Inter"/>
                <a:cs typeface="Inter"/>
                <a:sym typeface="Inter"/>
              </a:rPr>
              <a:t>Geography:</a:t>
            </a: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 47 southernmost Missouri counties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01625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b="1" lang="en" sz="1150">
                <a:solidFill>
                  <a:srgbClr val="343A40"/>
                </a:solidFill>
                <a:latin typeface="Inter"/>
                <a:ea typeface="Inter"/>
                <a:cs typeface="Inter"/>
                <a:sym typeface="Inter"/>
              </a:rPr>
              <a:t>Structure:</a:t>
            </a: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 Dual fund model (nonprofit + for-profit LP)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02" name="Google Shape;402;p42"/>
          <p:cNvSpPr/>
          <p:nvPr/>
        </p:nvSpPr>
        <p:spPr>
          <a:xfrm>
            <a:off x="1269349" y="3634796"/>
            <a:ext cx="2596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 sz="1800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Investment Focus</a:t>
            </a:r>
            <a:endParaRPr b="1" i="0" sz="180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3" name="Google Shape;403;p42"/>
          <p:cNvSpPr/>
          <p:nvPr/>
        </p:nvSpPr>
        <p:spPr>
          <a:xfrm>
            <a:off x="1134800" y="4010850"/>
            <a:ext cx="7534500" cy="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01625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b="1" lang="en" sz="1150">
                <a:solidFill>
                  <a:srgbClr val="343A40"/>
                </a:solidFill>
                <a:latin typeface="Inter"/>
                <a:ea typeface="Inter"/>
                <a:cs typeface="Inter"/>
                <a:sym typeface="Inter"/>
              </a:rPr>
              <a:t>Stage: </a:t>
            </a: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Pre-seed ($50K-$250K) and seed ($250K-$5M)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01625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b="1" lang="en" sz="1150">
                <a:solidFill>
                  <a:srgbClr val="343A40"/>
                </a:solidFill>
                <a:latin typeface="Inter"/>
                <a:ea typeface="Inter"/>
                <a:cs typeface="Inter"/>
                <a:sym typeface="Inter"/>
              </a:rPr>
              <a:t>Sectors: </a:t>
            </a: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HealthTech, AgTech, Manufacturing, FinTech with Software / AI Focus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01625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b="1" lang="en" sz="1150">
                <a:solidFill>
                  <a:srgbClr val="343A40"/>
                </a:solidFill>
                <a:latin typeface="Inter"/>
                <a:ea typeface="Inter"/>
                <a:cs typeface="Inter"/>
                <a:sym typeface="Inter"/>
              </a:rPr>
              <a:t>Target: </a:t>
            </a: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15-25 portfolio companies in initial vintage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08" name="Google Shape;408;p43"/>
          <p:cNvPicPr preferRelativeResize="0"/>
          <p:nvPr/>
        </p:nvPicPr>
        <p:blipFill rotWithShape="1">
          <a:blip r:embed="rId3">
            <a:alphaModFix amt="11000"/>
          </a:blip>
          <a:srcRect b="3190" l="0" r="0" t="14600"/>
          <a:stretch/>
        </p:blipFill>
        <p:spPr>
          <a:xfrm>
            <a:off x="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43"/>
          <p:cNvSpPr/>
          <p:nvPr/>
        </p:nvSpPr>
        <p:spPr>
          <a:xfrm>
            <a:off x="0" y="-25"/>
            <a:ext cx="822000" cy="5143500"/>
          </a:xfrm>
          <a:prstGeom prst="roundRect">
            <a:avLst>
              <a:gd fmla="val 0" name="adj"/>
            </a:avLst>
          </a:prstGeom>
          <a:solidFill>
            <a:srgbClr val="225D5B"/>
          </a:solidFill>
          <a:ln>
            <a:noFill/>
          </a:ln>
          <a:effectLst>
            <a:outerShdw blurRad="89297" rotWithShape="0" algn="bl" dir="2700000" dist="29766">
              <a:srgbClr val="000000">
                <a:alpha val="7000"/>
              </a:srgbClr>
            </a:outerShdw>
          </a:effectLst>
        </p:spPr>
        <p:txBody>
          <a:bodyPr anchorCtr="0" anchor="ctr" bIns="57125" lIns="57125" spcFirstLastPara="1" rIns="57125" wrap="square" tIns="57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75"/>
          </a:p>
        </p:txBody>
      </p:sp>
      <p:pic>
        <p:nvPicPr>
          <p:cNvPr id="410" name="Google Shape;41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500" y="404675"/>
            <a:ext cx="319000" cy="31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43"/>
          <p:cNvSpPr/>
          <p:nvPr/>
        </p:nvSpPr>
        <p:spPr>
          <a:xfrm>
            <a:off x="320719" y="4667600"/>
            <a:ext cx="196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F9F9F9"/>
                </a:solidFill>
                <a:latin typeface="Montserrat"/>
                <a:ea typeface="Montserrat"/>
                <a:cs typeface="Montserrat"/>
                <a:sym typeface="Montserrat"/>
              </a:rPr>
              <a:t>13</a:t>
            </a:r>
            <a:endParaRPr i="0" sz="1375" u="none" cap="none" strike="noStrike">
              <a:solidFill>
                <a:srgbClr val="F9F9F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12" name="Google Shape;412;p43"/>
          <p:cNvSpPr/>
          <p:nvPr/>
        </p:nvSpPr>
        <p:spPr>
          <a:xfrm>
            <a:off x="1269350" y="1202327"/>
            <a:ext cx="7405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 sz="1800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The Complete Development Ecosystem</a:t>
            </a:r>
            <a:endParaRPr b="1" i="0" sz="180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3" name="Google Shape;413;p43"/>
          <p:cNvSpPr/>
          <p:nvPr/>
        </p:nvSpPr>
        <p:spPr>
          <a:xfrm>
            <a:off x="2336147" y="2761311"/>
            <a:ext cx="3204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Startup Validation + Traction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4" name="Google Shape;414;p43"/>
          <p:cNvSpPr/>
          <p:nvPr/>
        </p:nvSpPr>
        <p:spPr>
          <a:xfrm>
            <a:off x="2201600" y="1826436"/>
            <a:ext cx="5772900" cy="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01625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AI Skills for Entrepreneurs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01625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Vibeathon Missouri events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01625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Make Missouri AI-Ready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15" name="Google Shape;415;p43"/>
          <p:cNvSpPr/>
          <p:nvPr/>
        </p:nvSpPr>
        <p:spPr>
          <a:xfrm>
            <a:off x="2336149" y="3891166"/>
            <a:ext cx="2596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Capital Deployment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6" name="Google Shape;416;p43"/>
          <p:cNvSpPr/>
          <p:nvPr/>
        </p:nvSpPr>
        <p:spPr>
          <a:xfrm>
            <a:off x="2201600" y="4146921"/>
            <a:ext cx="5460600" cy="7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01625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Pre-seed: Innovate SOMO Funds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01625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Seed: Co-investment with angels/VCs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01625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Growth: SSBCI, institutional rounds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17" name="Google Shape;417;p43"/>
          <p:cNvSpPr/>
          <p:nvPr/>
        </p:nvSpPr>
        <p:spPr>
          <a:xfrm>
            <a:off x="2201600" y="3016875"/>
            <a:ext cx="56607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01625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Traction Studio AI -  intelligence + tools + technical assistance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01625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Ready To Raise - education and preparation for those seeking funding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01625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Pitch events, investors introductions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18" name="Google Shape;418;p43"/>
          <p:cNvSpPr/>
          <p:nvPr/>
        </p:nvSpPr>
        <p:spPr>
          <a:xfrm>
            <a:off x="2336147" y="1563682"/>
            <a:ext cx="3204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AI Tech Training Programs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9" name="Google Shape;419;p43"/>
          <p:cNvSpPr/>
          <p:nvPr/>
        </p:nvSpPr>
        <p:spPr>
          <a:xfrm rot="5400000">
            <a:off x="1067450" y="1815986"/>
            <a:ext cx="1147200" cy="743400"/>
          </a:xfrm>
          <a:prstGeom prst="chevron">
            <a:avLst>
              <a:gd fmla="val 50000" name="adj"/>
            </a:avLst>
          </a:prstGeom>
          <a:solidFill>
            <a:srgbClr val="D4ED7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43"/>
          <p:cNvSpPr/>
          <p:nvPr/>
        </p:nvSpPr>
        <p:spPr>
          <a:xfrm rot="5400000">
            <a:off x="1067450" y="2961560"/>
            <a:ext cx="1147200" cy="743400"/>
          </a:xfrm>
          <a:prstGeom prst="chevron">
            <a:avLst>
              <a:gd fmla="val 50000" name="adj"/>
            </a:avLst>
          </a:prstGeom>
          <a:solidFill>
            <a:srgbClr val="D4ED7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43"/>
          <p:cNvSpPr/>
          <p:nvPr/>
        </p:nvSpPr>
        <p:spPr>
          <a:xfrm rot="5400000">
            <a:off x="1067450" y="4010894"/>
            <a:ext cx="1147200" cy="743400"/>
          </a:xfrm>
          <a:prstGeom prst="chevron">
            <a:avLst>
              <a:gd fmla="val 50000" name="adj"/>
            </a:avLst>
          </a:prstGeom>
          <a:solidFill>
            <a:srgbClr val="D4ED7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&lt;svg xmlns=&quot;http://www.w3.org/2000/svg&quot; height=&quot;24px&quot; viewBox=&quot;0 -960 960 960&quot; width=&quot;24px&quot; fill=&quot;#343a40&quot;&gt;&lt;path d=&quot;M480-120 200-272v-240L40-600l440-240 440 240v320h-80v-276l-80 44v240L480-120Zm0-332 274-148-274-148-274 148 274 148Zm0 241 200-108v-151L480-360 280-470v151l200 108Zm0-241Zm0 90Zm0 0Z&quot;/&gt;&lt;/svg&gt;" id="422" name="Google Shape;422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51408" y="2084372"/>
            <a:ext cx="384900" cy="384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lt;svg xmlns=&quot;http://www.w3.org/2000/svg&quot; height=&quot;24px&quot; viewBox=&quot;0 -960 960 960&quot; width=&quot;24px&quot; fill=&quot;#343a40&quot;&gt;&lt;path d=&quot;M80-160v-112q0-33 17-62t47-44q51-26 115-44t141-18q30 0 58.5 3t55.5 9l-70 70q-11-2-21.5-2H400q-71 0-127.5 17T180-306q-9 5-14.5 14t-5.5 20v32h250l80 80H80Zm542 16L484-282l56-56 82 82 202-202 56 56-258 258ZM400-480q-66 0-113-47t-47-113q0-66 47-113t113-47q66 0 113 47t47 113q0 66-47 113t-113 47Zm10 240Zm-10-320q33 0 56.5-23.5T480-640q0-33-23.5-56.5T400-720q-33 0-56.5 23.5T320-640q0 33 23.5 56.5T400-560Zm0-80Z&quot;/&gt;&lt;/svg&gt;" id="423" name="Google Shape;423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1408" y="3209270"/>
            <a:ext cx="384900" cy="384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lt;svg xmlns=&quot;http://www.w3.org/2000/svg&quot; height=&quot;24px&quot; viewBox=&quot;0 -960 960 960&quot; width=&quot;24px&quot; fill=&quot;#343a40&quot;&gt;&lt;path d=&quot;m136-240-56-56 296-298 160 160 208-206H640v-80h240v240h-80v-104L536-320 376-480 136-240Z&quot;/&gt;&lt;/svg&gt;" id="424" name="Google Shape;424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48608" y="4162823"/>
            <a:ext cx="384900" cy="384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lt;svg xmlns=&quot;http://www.w3.org/2000/svg&quot; height=&quot;24px&quot; viewBox=&quot;0 -960 960 960&quot; width=&quot;24px&quot; fill=&quot;#343a40&quot;&gt;&lt;path d=&quot;M600-320h160v-160h-60v100H600v60Zm-120-40q50 0 85-35t35-85q0-50-35-85t-85-35q-50 0-85 35t-35 85q0 50 35 85t85 35ZM200-480h60v-100h100v-60H200v160ZM80-200v-560h800v560H80Zm80-80h640v-400H160v400Zm0 0v-400 400Z&quot;/&gt;&lt;/svg&gt;" id="425" name="Google Shape;425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51408" y="4333583"/>
            <a:ext cx="384900" cy="38490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43"/>
          <p:cNvSpPr/>
          <p:nvPr/>
        </p:nvSpPr>
        <p:spPr>
          <a:xfrm>
            <a:off x="1269350" y="338775"/>
            <a:ext cx="7405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 sz="2375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Codefi: Pipeline Integration</a:t>
            </a:r>
            <a:endParaRPr b="1" i="0" sz="2375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7" name="Google Shape;427;p43"/>
          <p:cNvSpPr/>
          <p:nvPr/>
        </p:nvSpPr>
        <p:spPr>
          <a:xfrm>
            <a:off x="1269300" y="736225"/>
            <a:ext cx="7405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357C7A"/>
                </a:solidFill>
                <a:latin typeface="Montserrat"/>
                <a:ea typeface="Montserrat"/>
                <a:cs typeface="Montserrat"/>
                <a:sym typeface="Montserrat"/>
              </a:rPr>
              <a:t>Beyond Just Capital</a:t>
            </a:r>
            <a:endParaRPr i="0" sz="1375" u="none" cap="none" strike="noStrike">
              <a:solidFill>
                <a:srgbClr val="343A4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9F9"/>
        </a:solid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4"/>
          <p:cNvSpPr/>
          <p:nvPr/>
        </p:nvSpPr>
        <p:spPr>
          <a:xfrm>
            <a:off x="0" y="-25"/>
            <a:ext cx="822000" cy="5143500"/>
          </a:xfrm>
          <a:prstGeom prst="roundRect">
            <a:avLst>
              <a:gd fmla="val 0" name="adj"/>
            </a:avLst>
          </a:prstGeom>
          <a:solidFill>
            <a:srgbClr val="225D5B"/>
          </a:solidFill>
          <a:ln>
            <a:noFill/>
          </a:ln>
          <a:effectLst>
            <a:outerShdw blurRad="89297" rotWithShape="0" algn="bl" dir="2700000" dist="29766">
              <a:srgbClr val="000000">
                <a:alpha val="7000"/>
              </a:srgbClr>
            </a:outerShdw>
          </a:effectLst>
        </p:spPr>
        <p:txBody>
          <a:bodyPr anchorCtr="0" anchor="ctr" bIns="57125" lIns="57125" spcFirstLastPara="1" rIns="57125" wrap="square" tIns="57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75"/>
          </a:p>
        </p:txBody>
      </p:sp>
      <p:pic>
        <p:nvPicPr>
          <p:cNvPr id="433" name="Google Shape;43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500" y="404675"/>
            <a:ext cx="319000" cy="31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4"/>
          <p:cNvSpPr/>
          <p:nvPr/>
        </p:nvSpPr>
        <p:spPr>
          <a:xfrm>
            <a:off x="320719" y="4667600"/>
            <a:ext cx="196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F9F9F9"/>
                </a:solidFill>
                <a:latin typeface="Montserrat"/>
                <a:ea typeface="Montserrat"/>
                <a:cs typeface="Montserrat"/>
                <a:sym typeface="Montserrat"/>
              </a:rPr>
              <a:t>14</a:t>
            </a:r>
            <a:endParaRPr i="0" sz="1375" u="none" cap="none" strike="noStrike">
              <a:solidFill>
                <a:srgbClr val="F9F9F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35" name="Google Shape;435;p44"/>
          <p:cNvSpPr/>
          <p:nvPr/>
        </p:nvSpPr>
        <p:spPr>
          <a:xfrm>
            <a:off x="1269350" y="338775"/>
            <a:ext cx="7405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 sz="2375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Early Validation</a:t>
            </a:r>
            <a:endParaRPr b="1" i="0" sz="2375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6" name="Google Shape;436;p44"/>
          <p:cNvSpPr/>
          <p:nvPr/>
        </p:nvSpPr>
        <p:spPr>
          <a:xfrm>
            <a:off x="1269300" y="736225"/>
            <a:ext cx="7405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357C7A"/>
                </a:solidFill>
                <a:latin typeface="Montserrat"/>
                <a:ea typeface="Montserrat"/>
                <a:cs typeface="Montserrat"/>
                <a:sym typeface="Montserrat"/>
              </a:rPr>
              <a:t>Building Momentum</a:t>
            </a:r>
            <a:endParaRPr i="0" sz="1375" u="none" cap="none" strike="noStrike">
              <a:solidFill>
                <a:srgbClr val="343A4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37" name="Google Shape;437;p44"/>
          <p:cNvSpPr/>
          <p:nvPr/>
        </p:nvSpPr>
        <p:spPr>
          <a:xfrm>
            <a:off x="1269350" y="1195716"/>
            <a:ext cx="3633600" cy="3471900"/>
          </a:xfrm>
          <a:prstGeom prst="roundRect">
            <a:avLst>
              <a:gd fmla="val 2170" name="adj"/>
            </a:avLst>
          </a:prstGeom>
          <a:solidFill>
            <a:schemeClr val="lt1"/>
          </a:solidFill>
          <a:ln cap="flat" cmpd="sng" w="59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38" name="Google Shape;438;p44"/>
          <p:cNvSpPr/>
          <p:nvPr/>
        </p:nvSpPr>
        <p:spPr>
          <a:xfrm>
            <a:off x="5035800" y="1195722"/>
            <a:ext cx="3633600" cy="2250000"/>
          </a:xfrm>
          <a:prstGeom prst="roundRect">
            <a:avLst>
              <a:gd fmla="val 3862" name="adj"/>
            </a:avLst>
          </a:prstGeom>
          <a:solidFill>
            <a:schemeClr val="lt1"/>
          </a:solidFill>
          <a:ln cap="flat" cmpd="sng" w="59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39" name="Google Shape;439;p44"/>
          <p:cNvSpPr/>
          <p:nvPr/>
        </p:nvSpPr>
        <p:spPr>
          <a:xfrm>
            <a:off x="1448700" y="1335940"/>
            <a:ext cx="35871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Capital Commitments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0" name="Google Shape;440;p44"/>
          <p:cNvSpPr/>
          <p:nvPr/>
        </p:nvSpPr>
        <p:spPr>
          <a:xfrm>
            <a:off x="1448700" y="1642667"/>
            <a:ext cx="22731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(Pre-Public Fundraising)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41" name="Google Shape;441;p44"/>
          <p:cNvSpPr/>
          <p:nvPr/>
        </p:nvSpPr>
        <p:spPr>
          <a:xfrm>
            <a:off x="5255899" y="1335940"/>
            <a:ext cx="35871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Ecosystem Support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2" name="Google Shape;442;p44"/>
          <p:cNvSpPr/>
          <p:nvPr/>
        </p:nvSpPr>
        <p:spPr>
          <a:xfrm>
            <a:off x="1308500" y="1963325"/>
            <a:ext cx="3381900" cy="18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01625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b="1" lang="en" sz="1150">
                <a:solidFill>
                  <a:srgbClr val="343A40"/>
                </a:solidFill>
                <a:latin typeface="Inter"/>
                <a:ea typeface="Inter"/>
                <a:cs typeface="Inter"/>
                <a:sym typeface="Inter"/>
              </a:rPr>
              <a:t>$700,000 in commitments</a:t>
            </a: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 from local donors, </a:t>
            </a:r>
            <a:r>
              <a:rPr b="1" lang="en" sz="1150">
                <a:solidFill>
                  <a:srgbClr val="343A40"/>
                </a:solidFill>
                <a:latin typeface="Inter"/>
                <a:ea typeface="Inter"/>
                <a:cs typeface="Inter"/>
                <a:sym typeface="Inter"/>
              </a:rPr>
              <a:t>$1.3M </a:t>
            </a: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from regional limited partners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01625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Lead investments from Hatch Foundation (Springfield) and Cape Girardeau donor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01625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Bank of Missouri: $100,000 for operational support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01625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Portfolio transfer from Accelerate SGF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43" name="Google Shape;443;p44"/>
          <p:cNvSpPr/>
          <p:nvPr/>
        </p:nvSpPr>
        <p:spPr>
          <a:xfrm>
            <a:off x="5112850" y="1702701"/>
            <a:ext cx="3381900" cy="16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01625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Community Foundation of the Ozarks partnership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01625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$2M EDA Build to Scale federal grant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01625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Missouri ARPA investments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01625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Missouri Technology Corporation programs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44" name="Google Shape;444;p44"/>
          <p:cNvSpPr/>
          <p:nvPr/>
        </p:nvSpPr>
        <p:spPr>
          <a:xfrm>
            <a:off x="5035800" y="3604978"/>
            <a:ext cx="3633600" cy="1062600"/>
          </a:xfrm>
          <a:prstGeom prst="roundRect">
            <a:avLst>
              <a:gd fmla="val 7682" name="adj"/>
            </a:avLst>
          </a:prstGeom>
          <a:solidFill>
            <a:schemeClr val="lt1"/>
          </a:solidFill>
          <a:ln cap="flat" cmpd="sng" w="59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45" name="Google Shape;445;p44"/>
          <p:cNvSpPr/>
          <p:nvPr/>
        </p:nvSpPr>
        <p:spPr>
          <a:xfrm>
            <a:off x="5255899" y="3745198"/>
            <a:ext cx="35871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Legal/Regulatory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6" name="Google Shape;446;p44"/>
          <p:cNvSpPr/>
          <p:nvPr/>
        </p:nvSpPr>
        <p:spPr>
          <a:xfrm>
            <a:off x="5112850" y="4111958"/>
            <a:ext cx="3381900" cy="1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01625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Thompson Hine LLP (fund formation)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9F9"/>
        </a:solidFill>
      </p:bgPr>
    </p:bg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5"/>
          <p:cNvSpPr/>
          <p:nvPr/>
        </p:nvSpPr>
        <p:spPr>
          <a:xfrm>
            <a:off x="0" y="-25"/>
            <a:ext cx="822000" cy="5143500"/>
          </a:xfrm>
          <a:prstGeom prst="roundRect">
            <a:avLst>
              <a:gd fmla="val 0" name="adj"/>
            </a:avLst>
          </a:prstGeom>
          <a:solidFill>
            <a:srgbClr val="225D5B"/>
          </a:solidFill>
          <a:ln>
            <a:noFill/>
          </a:ln>
          <a:effectLst>
            <a:outerShdw blurRad="89297" rotWithShape="0" algn="bl" dir="2700000" dist="29766">
              <a:srgbClr val="000000">
                <a:alpha val="7000"/>
              </a:srgbClr>
            </a:outerShdw>
          </a:effectLst>
        </p:spPr>
        <p:txBody>
          <a:bodyPr anchorCtr="0" anchor="ctr" bIns="57125" lIns="57125" spcFirstLastPara="1" rIns="57125" wrap="square" tIns="57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75"/>
          </a:p>
        </p:txBody>
      </p:sp>
      <p:pic>
        <p:nvPicPr>
          <p:cNvPr id="452" name="Google Shape;45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500" y="404675"/>
            <a:ext cx="319000" cy="31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5"/>
          <p:cNvSpPr/>
          <p:nvPr/>
        </p:nvSpPr>
        <p:spPr>
          <a:xfrm>
            <a:off x="288711" y="4667600"/>
            <a:ext cx="2499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F9F9F9"/>
                </a:solidFill>
                <a:latin typeface="Montserrat"/>
                <a:ea typeface="Montserrat"/>
                <a:cs typeface="Montserrat"/>
                <a:sym typeface="Montserrat"/>
              </a:rPr>
              <a:t>16</a:t>
            </a:r>
            <a:endParaRPr i="0" sz="1375" u="none" cap="none" strike="noStrike">
              <a:solidFill>
                <a:srgbClr val="F9F9F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54" name="Google Shape;454;p45"/>
          <p:cNvSpPr/>
          <p:nvPr/>
        </p:nvSpPr>
        <p:spPr>
          <a:xfrm>
            <a:off x="1269350" y="338775"/>
            <a:ext cx="7405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 sz="2375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Critical Success Factors</a:t>
            </a:r>
            <a:endParaRPr b="1" i="0" sz="2375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5" name="Google Shape;455;p45"/>
          <p:cNvSpPr/>
          <p:nvPr/>
        </p:nvSpPr>
        <p:spPr>
          <a:xfrm>
            <a:off x="1269300" y="736225"/>
            <a:ext cx="7405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357C7A"/>
                </a:solidFill>
                <a:latin typeface="Montserrat"/>
                <a:ea typeface="Montserrat"/>
                <a:cs typeface="Montserrat"/>
                <a:sym typeface="Montserrat"/>
              </a:rPr>
              <a:t>What Makes Venture Philanthropy Work</a:t>
            </a:r>
            <a:endParaRPr b="1" sz="1375">
              <a:solidFill>
                <a:srgbClr val="357C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t/>
            </a:r>
            <a:endParaRPr b="1" sz="1375">
              <a:solidFill>
                <a:srgbClr val="357C7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6" name="Google Shape;456;p45"/>
          <p:cNvSpPr/>
          <p:nvPr/>
        </p:nvSpPr>
        <p:spPr>
          <a:xfrm>
            <a:off x="1269350" y="1396925"/>
            <a:ext cx="3421200" cy="989100"/>
          </a:xfrm>
          <a:prstGeom prst="roundRect">
            <a:avLst>
              <a:gd fmla="val 7682" name="adj"/>
            </a:avLst>
          </a:prstGeom>
          <a:solidFill>
            <a:schemeClr val="lt1"/>
          </a:solidFill>
          <a:ln cap="flat" cmpd="sng" w="59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57" name="Google Shape;457;p45"/>
          <p:cNvSpPr/>
          <p:nvPr/>
        </p:nvSpPr>
        <p:spPr>
          <a:xfrm>
            <a:off x="5035794" y="1396926"/>
            <a:ext cx="3633600" cy="989100"/>
          </a:xfrm>
          <a:prstGeom prst="roundRect">
            <a:avLst>
              <a:gd fmla="val 7682" name="adj"/>
            </a:avLst>
          </a:prstGeom>
          <a:solidFill>
            <a:schemeClr val="lt1"/>
          </a:solidFill>
          <a:ln cap="flat" cmpd="sng" w="59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58" name="Google Shape;458;p45"/>
          <p:cNvSpPr/>
          <p:nvPr/>
        </p:nvSpPr>
        <p:spPr>
          <a:xfrm>
            <a:off x="1532900" y="1537169"/>
            <a:ext cx="35871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Clear Mission Definition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9" name="Google Shape;459;p45"/>
          <p:cNvSpPr/>
          <p:nvPr/>
        </p:nvSpPr>
        <p:spPr>
          <a:xfrm>
            <a:off x="5332094" y="1537169"/>
            <a:ext cx="35871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Patient Capital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0" name="Google Shape;460;p45"/>
          <p:cNvSpPr/>
          <p:nvPr/>
        </p:nvSpPr>
        <p:spPr>
          <a:xfrm>
            <a:off x="1269350" y="2532794"/>
            <a:ext cx="3421200" cy="948600"/>
          </a:xfrm>
          <a:prstGeom prst="roundRect">
            <a:avLst>
              <a:gd fmla="val 7682" name="adj"/>
            </a:avLst>
          </a:prstGeom>
          <a:solidFill>
            <a:schemeClr val="lt1"/>
          </a:solidFill>
          <a:ln cap="flat" cmpd="sng" w="59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61" name="Google Shape;461;p45"/>
          <p:cNvSpPr/>
          <p:nvPr/>
        </p:nvSpPr>
        <p:spPr>
          <a:xfrm>
            <a:off x="5035799" y="2532792"/>
            <a:ext cx="3633600" cy="948600"/>
          </a:xfrm>
          <a:prstGeom prst="roundRect">
            <a:avLst>
              <a:gd fmla="val 7682" name="adj"/>
            </a:avLst>
          </a:prstGeom>
          <a:solidFill>
            <a:schemeClr val="lt1"/>
          </a:solidFill>
          <a:ln cap="flat" cmpd="sng" w="59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62" name="Google Shape;462;p45"/>
          <p:cNvSpPr/>
          <p:nvPr/>
        </p:nvSpPr>
        <p:spPr>
          <a:xfrm>
            <a:off x="1532900" y="2652932"/>
            <a:ext cx="35871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Professional Management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3" name="Google Shape;463;p45"/>
          <p:cNvSpPr/>
          <p:nvPr/>
        </p:nvSpPr>
        <p:spPr>
          <a:xfrm>
            <a:off x="5332094" y="2652932"/>
            <a:ext cx="35871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Transparent Governance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4" name="Google Shape;464;p45"/>
          <p:cNvSpPr/>
          <p:nvPr/>
        </p:nvSpPr>
        <p:spPr>
          <a:xfrm>
            <a:off x="1532906" y="1855750"/>
            <a:ext cx="30807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Specific impact goals with measurable outcomes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65" name="Google Shape;465;p45"/>
          <p:cNvSpPr/>
          <p:nvPr/>
        </p:nvSpPr>
        <p:spPr>
          <a:xfrm>
            <a:off x="5332097" y="1855750"/>
            <a:ext cx="30807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7-10 year fund life minimum; no early return expectations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66" name="Google Shape;466;p45"/>
          <p:cNvSpPr/>
          <p:nvPr/>
        </p:nvSpPr>
        <p:spPr>
          <a:xfrm>
            <a:off x="1532906" y="2968004"/>
            <a:ext cx="30807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Experienced fund managers with investment track record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67" name="Google Shape;467;p45"/>
          <p:cNvSpPr/>
          <p:nvPr/>
        </p:nvSpPr>
        <p:spPr>
          <a:xfrm>
            <a:off x="5332097" y="2968004"/>
            <a:ext cx="30807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Independent committees, conflict policies, regular reporting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68" name="Google Shape;468;p45"/>
          <p:cNvSpPr/>
          <p:nvPr/>
        </p:nvSpPr>
        <p:spPr>
          <a:xfrm>
            <a:off x="1269350" y="3628172"/>
            <a:ext cx="3421200" cy="948600"/>
          </a:xfrm>
          <a:prstGeom prst="roundRect">
            <a:avLst>
              <a:gd fmla="val 7682" name="adj"/>
            </a:avLst>
          </a:prstGeom>
          <a:solidFill>
            <a:schemeClr val="lt1"/>
          </a:solidFill>
          <a:ln cap="flat" cmpd="sng" w="59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69" name="Google Shape;469;p45"/>
          <p:cNvSpPr/>
          <p:nvPr/>
        </p:nvSpPr>
        <p:spPr>
          <a:xfrm>
            <a:off x="5035799" y="3628167"/>
            <a:ext cx="3633600" cy="948600"/>
          </a:xfrm>
          <a:prstGeom prst="roundRect">
            <a:avLst>
              <a:gd fmla="val 7682" name="adj"/>
            </a:avLst>
          </a:prstGeom>
          <a:solidFill>
            <a:schemeClr val="lt1"/>
          </a:solidFill>
          <a:ln cap="flat" cmpd="sng" w="59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70" name="Google Shape;470;p45"/>
          <p:cNvSpPr/>
          <p:nvPr/>
        </p:nvSpPr>
        <p:spPr>
          <a:xfrm>
            <a:off x="1532900" y="3748307"/>
            <a:ext cx="35871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Portfolio Diversification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1" name="Google Shape;471;p45"/>
          <p:cNvSpPr/>
          <p:nvPr/>
        </p:nvSpPr>
        <p:spPr>
          <a:xfrm>
            <a:off x="5332094" y="3748307"/>
            <a:ext cx="35871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Community Engagement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2" name="Google Shape;472;p45"/>
          <p:cNvSpPr/>
          <p:nvPr/>
        </p:nvSpPr>
        <p:spPr>
          <a:xfrm>
            <a:off x="1532906" y="4063379"/>
            <a:ext cx="30807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15-25 investments minimum for statistical relevance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73" name="Google Shape;473;p45"/>
          <p:cNvSpPr/>
          <p:nvPr/>
        </p:nvSpPr>
        <p:spPr>
          <a:xfrm>
            <a:off x="5332097" y="4063379"/>
            <a:ext cx="30807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Local partnerships, entrepreneur support, public education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474" name="Google Shape;474;p45"/>
          <p:cNvSpPr/>
          <p:nvPr/>
        </p:nvSpPr>
        <p:spPr>
          <a:xfrm>
            <a:off x="1063800" y="1328417"/>
            <a:ext cx="384900" cy="384900"/>
          </a:xfrm>
          <a:prstGeom prst="ellipse">
            <a:avLst/>
          </a:prstGeom>
          <a:solidFill>
            <a:srgbClr val="D4ED7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45"/>
          <p:cNvSpPr/>
          <p:nvPr/>
        </p:nvSpPr>
        <p:spPr>
          <a:xfrm>
            <a:off x="1163475" y="1409100"/>
            <a:ext cx="181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6" name="Google Shape;476;p45"/>
          <p:cNvSpPr/>
          <p:nvPr/>
        </p:nvSpPr>
        <p:spPr>
          <a:xfrm>
            <a:off x="1063800" y="2441017"/>
            <a:ext cx="384900" cy="384900"/>
          </a:xfrm>
          <a:prstGeom prst="ellipse">
            <a:avLst/>
          </a:prstGeom>
          <a:solidFill>
            <a:srgbClr val="D4ED7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45"/>
          <p:cNvSpPr/>
          <p:nvPr/>
        </p:nvSpPr>
        <p:spPr>
          <a:xfrm>
            <a:off x="1163475" y="2521700"/>
            <a:ext cx="181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8" name="Google Shape;478;p45"/>
          <p:cNvSpPr/>
          <p:nvPr/>
        </p:nvSpPr>
        <p:spPr>
          <a:xfrm>
            <a:off x="1063800" y="3553617"/>
            <a:ext cx="384900" cy="384900"/>
          </a:xfrm>
          <a:prstGeom prst="ellipse">
            <a:avLst/>
          </a:prstGeom>
          <a:solidFill>
            <a:srgbClr val="D4ED7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45"/>
          <p:cNvSpPr/>
          <p:nvPr/>
        </p:nvSpPr>
        <p:spPr>
          <a:xfrm>
            <a:off x="1163475" y="3634300"/>
            <a:ext cx="181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0" name="Google Shape;480;p45"/>
          <p:cNvSpPr/>
          <p:nvPr/>
        </p:nvSpPr>
        <p:spPr>
          <a:xfrm>
            <a:off x="4854925" y="1328417"/>
            <a:ext cx="384900" cy="384900"/>
          </a:xfrm>
          <a:prstGeom prst="ellipse">
            <a:avLst/>
          </a:prstGeom>
          <a:solidFill>
            <a:srgbClr val="D4ED7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45"/>
          <p:cNvSpPr/>
          <p:nvPr/>
        </p:nvSpPr>
        <p:spPr>
          <a:xfrm>
            <a:off x="4954600" y="1409100"/>
            <a:ext cx="181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2" name="Google Shape;482;p45"/>
          <p:cNvSpPr/>
          <p:nvPr/>
        </p:nvSpPr>
        <p:spPr>
          <a:xfrm>
            <a:off x="4854925" y="2441017"/>
            <a:ext cx="384900" cy="384900"/>
          </a:xfrm>
          <a:prstGeom prst="ellipse">
            <a:avLst/>
          </a:prstGeom>
          <a:solidFill>
            <a:srgbClr val="D4ED7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45"/>
          <p:cNvSpPr/>
          <p:nvPr/>
        </p:nvSpPr>
        <p:spPr>
          <a:xfrm>
            <a:off x="4954600" y="2521700"/>
            <a:ext cx="181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4" name="Google Shape;484;p45"/>
          <p:cNvSpPr/>
          <p:nvPr/>
        </p:nvSpPr>
        <p:spPr>
          <a:xfrm>
            <a:off x="4854925" y="3553617"/>
            <a:ext cx="384900" cy="384900"/>
          </a:xfrm>
          <a:prstGeom prst="ellipse">
            <a:avLst/>
          </a:prstGeom>
          <a:solidFill>
            <a:srgbClr val="D4ED7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45"/>
          <p:cNvSpPr/>
          <p:nvPr/>
        </p:nvSpPr>
        <p:spPr>
          <a:xfrm>
            <a:off x="4954600" y="3634300"/>
            <a:ext cx="181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9F9"/>
        </a:solidFill>
      </p:bgPr>
    </p:bg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6"/>
          <p:cNvSpPr/>
          <p:nvPr/>
        </p:nvSpPr>
        <p:spPr>
          <a:xfrm>
            <a:off x="0" y="-25"/>
            <a:ext cx="822000" cy="5143500"/>
          </a:xfrm>
          <a:prstGeom prst="roundRect">
            <a:avLst>
              <a:gd fmla="val 0" name="adj"/>
            </a:avLst>
          </a:prstGeom>
          <a:solidFill>
            <a:srgbClr val="225D5B"/>
          </a:solidFill>
          <a:ln>
            <a:noFill/>
          </a:ln>
          <a:effectLst>
            <a:outerShdw blurRad="89297" rotWithShape="0" algn="bl" dir="2700000" dist="29766">
              <a:srgbClr val="000000">
                <a:alpha val="7000"/>
              </a:srgbClr>
            </a:outerShdw>
          </a:effectLst>
        </p:spPr>
        <p:txBody>
          <a:bodyPr anchorCtr="0" anchor="ctr" bIns="57125" lIns="57125" spcFirstLastPara="1" rIns="57125" wrap="square" tIns="57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75"/>
          </a:p>
        </p:txBody>
      </p:sp>
      <p:pic>
        <p:nvPicPr>
          <p:cNvPr id="491" name="Google Shape;49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500" y="404675"/>
            <a:ext cx="319000" cy="31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46"/>
          <p:cNvSpPr/>
          <p:nvPr/>
        </p:nvSpPr>
        <p:spPr>
          <a:xfrm>
            <a:off x="288711" y="4667600"/>
            <a:ext cx="2499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F9F9F9"/>
                </a:solidFill>
                <a:latin typeface="Montserrat"/>
                <a:ea typeface="Montserrat"/>
                <a:cs typeface="Montserrat"/>
                <a:sym typeface="Montserrat"/>
              </a:rPr>
              <a:t>17</a:t>
            </a:r>
            <a:endParaRPr i="0" sz="1375" u="none" cap="none" strike="noStrike">
              <a:solidFill>
                <a:srgbClr val="F9F9F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93" name="Google Shape;493;p46"/>
          <p:cNvSpPr/>
          <p:nvPr/>
        </p:nvSpPr>
        <p:spPr>
          <a:xfrm>
            <a:off x="1269350" y="338775"/>
            <a:ext cx="7405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 sz="2375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Portfolio Strategy</a:t>
            </a:r>
            <a:endParaRPr b="1" i="0" sz="2375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4" name="Google Shape;494;p46"/>
          <p:cNvSpPr/>
          <p:nvPr/>
        </p:nvSpPr>
        <p:spPr>
          <a:xfrm>
            <a:off x="1269300" y="736225"/>
            <a:ext cx="7405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357C7A"/>
                </a:solidFill>
                <a:latin typeface="Montserrat"/>
                <a:ea typeface="Montserrat"/>
                <a:cs typeface="Montserrat"/>
                <a:sym typeface="Montserrat"/>
              </a:rPr>
              <a:t>Protecting Donor Intent and Capital</a:t>
            </a:r>
            <a:endParaRPr b="1" sz="1375">
              <a:solidFill>
                <a:srgbClr val="357C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t/>
            </a:r>
            <a:endParaRPr b="1" sz="1375">
              <a:solidFill>
                <a:srgbClr val="357C7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5" name="Google Shape;495;p46"/>
          <p:cNvSpPr/>
          <p:nvPr/>
        </p:nvSpPr>
        <p:spPr>
          <a:xfrm>
            <a:off x="1269350" y="1364908"/>
            <a:ext cx="3633600" cy="836700"/>
          </a:xfrm>
          <a:prstGeom prst="roundRect">
            <a:avLst>
              <a:gd fmla="val 7682" name="adj"/>
            </a:avLst>
          </a:prstGeom>
          <a:solidFill>
            <a:schemeClr val="lt1"/>
          </a:solidFill>
          <a:ln cap="flat" cmpd="sng" w="59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96" name="Google Shape;496;p46"/>
          <p:cNvSpPr/>
          <p:nvPr/>
        </p:nvSpPr>
        <p:spPr>
          <a:xfrm>
            <a:off x="5035797" y="1364908"/>
            <a:ext cx="3633600" cy="836700"/>
          </a:xfrm>
          <a:prstGeom prst="roundRect">
            <a:avLst>
              <a:gd fmla="val 7682" name="adj"/>
            </a:avLst>
          </a:prstGeom>
          <a:solidFill>
            <a:schemeClr val="lt1"/>
          </a:solidFill>
          <a:ln cap="flat" cmpd="sng" w="59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497" name="Google Shape;497;p46"/>
          <p:cNvSpPr/>
          <p:nvPr/>
        </p:nvSpPr>
        <p:spPr>
          <a:xfrm>
            <a:off x="1448696" y="1505152"/>
            <a:ext cx="35871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Stage Diversification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8" name="Google Shape;498;p46"/>
          <p:cNvSpPr/>
          <p:nvPr/>
        </p:nvSpPr>
        <p:spPr>
          <a:xfrm>
            <a:off x="5255894" y="1505152"/>
            <a:ext cx="35871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Sector Balance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9" name="Google Shape;499;p46"/>
          <p:cNvSpPr/>
          <p:nvPr/>
        </p:nvSpPr>
        <p:spPr>
          <a:xfrm>
            <a:off x="1269350" y="2364390"/>
            <a:ext cx="3633600" cy="797100"/>
          </a:xfrm>
          <a:prstGeom prst="roundRect">
            <a:avLst>
              <a:gd fmla="val 7682" name="adj"/>
            </a:avLst>
          </a:prstGeom>
          <a:solidFill>
            <a:schemeClr val="lt1"/>
          </a:solidFill>
          <a:ln cap="flat" cmpd="sng" w="59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500" name="Google Shape;500;p46"/>
          <p:cNvSpPr/>
          <p:nvPr/>
        </p:nvSpPr>
        <p:spPr>
          <a:xfrm>
            <a:off x="5035800" y="2364390"/>
            <a:ext cx="3633600" cy="797100"/>
          </a:xfrm>
          <a:prstGeom prst="roundRect">
            <a:avLst>
              <a:gd fmla="val 7682" name="adj"/>
            </a:avLst>
          </a:prstGeom>
          <a:solidFill>
            <a:schemeClr val="lt1"/>
          </a:solidFill>
          <a:ln cap="flat" cmpd="sng" w="59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501" name="Google Shape;501;p46"/>
          <p:cNvSpPr/>
          <p:nvPr/>
        </p:nvSpPr>
        <p:spPr>
          <a:xfrm>
            <a:off x="1448696" y="2484523"/>
            <a:ext cx="35871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Geographic Spread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2" name="Google Shape;502;p46"/>
          <p:cNvSpPr/>
          <p:nvPr/>
        </p:nvSpPr>
        <p:spPr>
          <a:xfrm>
            <a:off x="5255894" y="2484523"/>
            <a:ext cx="35871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Reserve Capital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3" name="Google Shape;503;p46"/>
          <p:cNvSpPr/>
          <p:nvPr/>
        </p:nvSpPr>
        <p:spPr>
          <a:xfrm>
            <a:off x="1448701" y="1823733"/>
            <a:ext cx="30807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Pre-seed through seed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504" name="Google Shape;504;p46"/>
          <p:cNvSpPr/>
          <p:nvPr/>
        </p:nvSpPr>
        <p:spPr>
          <a:xfrm>
            <a:off x="5255897" y="1823733"/>
            <a:ext cx="30807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Across focus areas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505" name="Google Shape;505;p46"/>
          <p:cNvSpPr/>
          <p:nvPr/>
        </p:nvSpPr>
        <p:spPr>
          <a:xfrm>
            <a:off x="1448701" y="2799596"/>
            <a:ext cx="30807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Within region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506" name="Google Shape;506;p46"/>
          <p:cNvSpPr/>
          <p:nvPr/>
        </p:nvSpPr>
        <p:spPr>
          <a:xfrm>
            <a:off x="5255897" y="2799596"/>
            <a:ext cx="30807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For follow-on support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9F9"/>
        </a:solidFill>
      </p:bgPr>
    </p:bg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1" name="Google Shape;511;p47"/>
          <p:cNvCxnSpPr/>
          <p:nvPr/>
        </p:nvCxnSpPr>
        <p:spPr>
          <a:xfrm rot="10800000">
            <a:off x="3948250" y="2982125"/>
            <a:ext cx="8946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2" name="Google Shape;512;p47"/>
          <p:cNvCxnSpPr/>
          <p:nvPr/>
        </p:nvCxnSpPr>
        <p:spPr>
          <a:xfrm rot="10800000">
            <a:off x="5107125" y="2364850"/>
            <a:ext cx="10161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3" name="Google Shape;513;p47"/>
          <p:cNvCxnSpPr/>
          <p:nvPr/>
        </p:nvCxnSpPr>
        <p:spPr>
          <a:xfrm rot="10800000">
            <a:off x="3948250" y="1743950"/>
            <a:ext cx="894600" cy="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4" name="Google Shape;514;p47"/>
          <p:cNvCxnSpPr/>
          <p:nvPr/>
        </p:nvCxnSpPr>
        <p:spPr>
          <a:xfrm>
            <a:off x="4978967" y="1164100"/>
            <a:ext cx="0" cy="2421900"/>
          </a:xfrm>
          <a:prstGeom prst="straightConnector1">
            <a:avLst/>
          </a:prstGeom>
          <a:noFill/>
          <a:ln cap="flat" cmpd="sng" w="19050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5" name="Google Shape;515;p47"/>
          <p:cNvSpPr/>
          <p:nvPr/>
        </p:nvSpPr>
        <p:spPr>
          <a:xfrm>
            <a:off x="0" y="-25"/>
            <a:ext cx="822000" cy="5143500"/>
          </a:xfrm>
          <a:prstGeom prst="roundRect">
            <a:avLst>
              <a:gd fmla="val 0" name="adj"/>
            </a:avLst>
          </a:prstGeom>
          <a:solidFill>
            <a:srgbClr val="225D5B"/>
          </a:solidFill>
          <a:ln>
            <a:noFill/>
          </a:ln>
          <a:effectLst>
            <a:outerShdw blurRad="89297" rotWithShape="0" algn="bl" dir="2700000" dist="29766">
              <a:srgbClr val="000000">
                <a:alpha val="7000"/>
              </a:srgbClr>
            </a:outerShdw>
          </a:effectLst>
        </p:spPr>
        <p:txBody>
          <a:bodyPr anchorCtr="0" anchor="ctr" bIns="57125" lIns="57125" spcFirstLastPara="1" rIns="57125" wrap="square" tIns="57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75"/>
          </a:p>
        </p:txBody>
      </p:sp>
      <p:pic>
        <p:nvPicPr>
          <p:cNvPr id="516" name="Google Shape;51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500" y="404675"/>
            <a:ext cx="319000" cy="31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47"/>
          <p:cNvSpPr/>
          <p:nvPr/>
        </p:nvSpPr>
        <p:spPr>
          <a:xfrm>
            <a:off x="272702" y="4667600"/>
            <a:ext cx="2499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F9F9F9"/>
                </a:solidFill>
                <a:latin typeface="Montserrat"/>
                <a:ea typeface="Montserrat"/>
                <a:cs typeface="Montserrat"/>
                <a:sym typeface="Montserrat"/>
              </a:rPr>
              <a:t>18</a:t>
            </a:r>
            <a:endParaRPr i="0" sz="1375" u="none" cap="none" strike="noStrike">
              <a:solidFill>
                <a:srgbClr val="F9F9F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18" name="Google Shape;518;p47"/>
          <p:cNvSpPr/>
          <p:nvPr/>
        </p:nvSpPr>
        <p:spPr>
          <a:xfrm>
            <a:off x="1269350" y="338775"/>
            <a:ext cx="7405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 sz="2375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The Long-Term Vision</a:t>
            </a:r>
            <a:endParaRPr b="1" i="0" sz="2375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9" name="Google Shape;519;p47"/>
          <p:cNvSpPr/>
          <p:nvPr/>
        </p:nvSpPr>
        <p:spPr>
          <a:xfrm>
            <a:off x="1269300" y="736225"/>
            <a:ext cx="7405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357C7A"/>
                </a:solidFill>
                <a:latin typeface="Montserrat"/>
                <a:ea typeface="Montserrat"/>
                <a:cs typeface="Montserrat"/>
                <a:sym typeface="Montserrat"/>
              </a:rPr>
              <a:t>Building Sustainable Regional Impact</a:t>
            </a:r>
            <a:endParaRPr b="1" sz="1375">
              <a:solidFill>
                <a:srgbClr val="357C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t/>
            </a:r>
            <a:endParaRPr b="1" sz="1375">
              <a:solidFill>
                <a:srgbClr val="357C7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0" name="Google Shape;520;p47"/>
          <p:cNvSpPr/>
          <p:nvPr/>
        </p:nvSpPr>
        <p:spPr>
          <a:xfrm>
            <a:off x="1269350" y="3832708"/>
            <a:ext cx="3216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 sz="1800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The Ultimate Goal</a:t>
            </a:r>
            <a:endParaRPr b="1" i="0" sz="180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1" name="Google Shape;521;p47"/>
          <p:cNvSpPr/>
          <p:nvPr/>
        </p:nvSpPr>
        <p:spPr>
          <a:xfrm>
            <a:off x="1269350" y="4204248"/>
            <a:ext cx="7422600" cy="658200"/>
          </a:xfrm>
          <a:prstGeom prst="roundRect">
            <a:avLst>
              <a:gd fmla="val 5149" name="adj"/>
            </a:avLst>
          </a:prstGeom>
          <a:solidFill>
            <a:srgbClr val="225D5B"/>
          </a:solidFill>
          <a:ln>
            <a:noFill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47"/>
          <p:cNvSpPr/>
          <p:nvPr/>
        </p:nvSpPr>
        <p:spPr>
          <a:xfrm>
            <a:off x="1802700" y="4326674"/>
            <a:ext cx="6567300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Southern Missouri becomes proof point that venture philanthropy works in any region committed to systematic, collaborative economic development</a:t>
            </a:r>
            <a:endParaRPr sz="12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t/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&lt;svg xmlns=&quot;http://www.w3.org/2000/svg&quot; height=&quot;24px&quot; viewBox=&quot;0 -960 960 960&quot; width=&quot;24px&quot; fill=&quot;#85bc59&quot;&gt;&lt;path d=&quot;M200-120v-680h360l16 80h224v400H520l-16-80H280v280h-80Zm300-440Zm86 160h134v-240H510l-16-80H280v240h290l16 80Z&quot;/&gt;&lt;/svg&gt;" id="523" name="Google Shape;523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8700" y="4325192"/>
            <a:ext cx="2286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47"/>
          <p:cNvSpPr/>
          <p:nvPr/>
        </p:nvSpPr>
        <p:spPr>
          <a:xfrm>
            <a:off x="4791925" y="1548342"/>
            <a:ext cx="384900" cy="384900"/>
          </a:xfrm>
          <a:prstGeom prst="ellipse">
            <a:avLst/>
          </a:prstGeom>
          <a:solidFill>
            <a:srgbClr val="D4ED7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47"/>
          <p:cNvSpPr/>
          <p:nvPr/>
        </p:nvSpPr>
        <p:spPr>
          <a:xfrm>
            <a:off x="4891600" y="1629025"/>
            <a:ext cx="181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6" name="Google Shape;526;p47"/>
          <p:cNvSpPr/>
          <p:nvPr/>
        </p:nvSpPr>
        <p:spPr>
          <a:xfrm>
            <a:off x="4791925" y="2172404"/>
            <a:ext cx="384900" cy="384900"/>
          </a:xfrm>
          <a:prstGeom prst="ellipse">
            <a:avLst/>
          </a:prstGeom>
          <a:solidFill>
            <a:srgbClr val="D4ED7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47"/>
          <p:cNvSpPr/>
          <p:nvPr/>
        </p:nvSpPr>
        <p:spPr>
          <a:xfrm>
            <a:off x="4891600" y="2253087"/>
            <a:ext cx="181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8" name="Google Shape;528;p47"/>
          <p:cNvSpPr/>
          <p:nvPr/>
        </p:nvSpPr>
        <p:spPr>
          <a:xfrm>
            <a:off x="4791925" y="2796438"/>
            <a:ext cx="384900" cy="384900"/>
          </a:xfrm>
          <a:prstGeom prst="ellipse">
            <a:avLst/>
          </a:prstGeom>
          <a:solidFill>
            <a:srgbClr val="D4ED7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47"/>
          <p:cNvSpPr/>
          <p:nvPr/>
        </p:nvSpPr>
        <p:spPr>
          <a:xfrm>
            <a:off x="4891600" y="2877121"/>
            <a:ext cx="181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0" name="Google Shape;530;p47"/>
          <p:cNvSpPr/>
          <p:nvPr/>
        </p:nvSpPr>
        <p:spPr>
          <a:xfrm>
            <a:off x="1269350" y="1182342"/>
            <a:ext cx="2756700" cy="1116900"/>
          </a:xfrm>
          <a:prstGeom prst="roundRect">
            <a:avLst>
              <a:gd fmla="val 7682" name="adj"/>
            </a:avLst>
          </a:prstGeom>
          <a:solidFill>
            <a:schemeClr val="lt1"/>
          </a:solidFill>
          <a:ln cap="flat" cmpd="sng" w="59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531" name="Google Shape;531;p47"/>
          <p:cNvSpPr/>
          <p:nvPr/>
        </p:nvSpPr>
        <p:spPr>
          <a:xfrm>
            <a:off x="1436850" y="1298567"/>
            <a:ext cx="23811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Near-term (2-3 years)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2" name="Google Shape;532;p47"/>
          <p:cNvSpPr/>
          <p:nvPr/>
        </p:nvSpPr>
        <p:spPr>
          <a:xfrm>
            <a:off x="1292451" y="1585142"/>
            <a:ext cx="2585100" cy="6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016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Deploy initial capital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016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Build track record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016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Validate co-investment model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533" name="Google Shape;533;p47"/>
          <p:cNvSpPr/>
          <p:nvPr/>
        </p:nvSpPr>
        <p:spPr>
          <a:xfrm>
            <a:off x="1269350" y="2469441"/>
            <a:ext cx="2756700" cy="1100700"/>
          </a:xfrm>
          <a:prstGeom prst="roundRect">
            <a:avLst>
              <a:gd fmla="val 7682" name="adj"/>
            </a:avLst>
          </a:prstGeom>
          <a:solidFill>
            <a:schemeClr val="lt1"/>
          </a:solidFill>
          <a:ln cap="flat" cmpd="sng" w="59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534" name="Google Shape;534;p47"/>
          <p:cNvSpPr/>
          <p:nvPr/>
        </p:nvSpPr>
        <p:spPr>
          <a:xfrm>
            <a:off x="1436850" y="2585667"/>
            <a:ext cx="23811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Long-term (10+ years)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5" name="Google Shape;535;p47"/>
          <p:cNvSpPr/>
          <p:nvPr/>
        </p:nvSpPr>
        <p:spPr>
          <a:xfrm>
            <a:off x="1292451" y="2872217"/>
            <a:ext cx="2453400" cy="6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016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Evergreen fund structure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016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Self-sustaining ecosystem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016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National replication model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536" name="Google Shape;536;p47"/>
          <p:cNvSpPr/>
          <p:nvPr/>
        </p:nvSpPr>
        <p:spPr>
          <a:xfrm>
            <a:off x="5935250" y="1656825"/>
            <a:ext cx="2756700" cy="1402500"/>
          </a:xfrm>
          <a:prstGeom prst="roundRect">
            <a:avLst>
              <a:gd fmla="val 7682" name="adj"/>
            </a:avLst>
          </a:prstGeom>
          <a:solidFill>
            <a:schemeClr val="lt1"/>
          </a:solidFill>
          <a:ln cap="flat" cmpd="sng" w="59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537" name="Google Shape;537;p47"/>
          <p:cNvSpPr/>
          <p:nvPr/>
        </p:nvSpPr>
        <p:spPr>
          <a:xfrm>
            <a:off x="6102750" y="1797075"/>
            <a:ext cx="20004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Mid-term (5-7 years)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8" name="Google Shape;538;p47"/>
          <p:cNvSpPr/>
          <p:nvPr/>
        </p:nvSpPr>
        <p:spPr>
          <a:xfrm>
            <a:off x="5958351" y="2115650"/>
            <a:ext cx="2585100" cy="6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016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Launch Fund II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016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Establish recognized ecosystem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0162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150"/>
              <a:buFont typeface="Inter Medium"/>
              <a:buChar char="●"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Create local angel network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9F9"/>
        </a:solidFill>
      </p:bgPr>
    </p:bg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8"/>
          <p:cNvSpPr/>
          <p:nvPr/>
        </p:nvSpPr>
        <p:spPr>
          <a:xfrm>
            <a:off x="0" y="-25"/>
            <a:ext cx="822000" cy="5143500"/>
          </a:xfrm>
          <a:prstGeom prst="roundRect">
            <a:avLst>
              <a:gd fmla="val 0" name="adj"/>
            </a:avLst>
          </a:prstGeom>
          <a:solidFill>
            <a:srgbClr val="225D5B"/>
          </a:solidFill>
          <a:ln>
            <a:noFill/>
          </a:ln>
          <a:effectLst>
            <a:outerShdw blurRad="89297" rotWithShape="0" algn="bl" dir="2700000" dist="29766">
              <a:srgbClr val="000000">
                <a:alpha val="7000"/>
              </a:srgbClr>
            </a:outerShdw>
          </a:effectLst>
        </p:spPr>
        <p:txBody>
          <a:bodyPr anchorCtr="0" anchor="ctr" bIns="57125" lIns="57125" spcFirstLastPara="1" rIns="57125" wrap="square" tIns="57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75"/>
          </a:p>
        </p:txBody>
      </p:sp>
      <p:pic>
        <p:nvPicPr>
          <p:cNvPr id="544" name="Google Shape;54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500" y="404675"/>
            <a:ext cx="319000" cy="31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48"/>
          <p:cNvSpPr/>
          <p:nvPr/>
        </p:nvSpPr>
        <p:spPr>
          <a:xfrm>
            <a:off x="320719" y="4667600"/>
            <a:ext cx="196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F9F9F9"/>
                </a:solidFill>
                <a:latin typeface="Montserrat"/>
                <a:ea typeface="Montserrat"/>
                <a:cs typeface="Montserrat"/>
                <a:sym typeface="Montserrat"/>
              </a:rPr>
              <a:t>15</a:t>
            </a:r>
            <a:endParaRPr i="0" sz="1375" u="none" cap="none" strike="noStrike">
              <a:solidFill>
                <a:srgbClr val="F9F9F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46" name="Google Shape;546;p48"/>
          <p:cNvSpPr/>
          <p:nvPr/>
        </p:nvSpPr>
        <p:spPr>
          <a:xfrm>
            <a:off x="1269350" y="338775"/>
            <a:ext cx="7405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 sz="2375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Why This Seminar Matters</a:t>
            </a:r>
            <a:endParaRPr b="1" i="0" sz="2375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7" name="Google Shape;547;p48"/>
          <p:cNvSpPr/>
          <p:nvPr/>
        </p:nvSpPr>
        <p:spPr>
          <a:xfrm>
            <a:off x="1269300" y="736225"/>
            <a:ext cx="7405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357C7A"/>
                </a:solidFill>
                <a:latin typeface="Montserrat"/>
                <a:ea typeface="Montserrat"/>
                <a:cs typeface="Montserrat"/>
                <a:sym typeface="Montserrat"/>
              </a:rPr>
              <a:t>Education Drives Ecosystem Success</a:t>
            </a:r>
            <a:endParaRPr b="1" sz="1375">
              <a:solidFill>
                <a:srgbClr val="357C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t/>
            </a:r>
            <a:endParaRPr b="1" sz="1375">
              <a:solidFill>
                <a:srgbClr val="357C7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8" name="Google Shape;548;p48"/>
          <p:cNvSpPr/>
          <p:nvPr/>
        </p:nvSpPr>
        <p:spPr>
          <a:xfrm>
            <a:off x="1269350" y="1396926"/>
            <a:ext cx="3633600" cy="989100"/>
          </a:xfrm>
          <a:prstGeom prst="roundRect">
            <a:avLst>
              <a:gd fmla="val 7682" name="adj"/>
            </a:avLst>
          </a:prstGeom>
          <a:solidFill>
            <a:schemeClr val="lt1"/>
          </a:solidFill>
          <a:ln cap="flat" cmpd="sng" w="59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549" name="Google Shape;549;p48"/>
          <p:cNvSpPr/>
          <p:nvPr/>
        </p:nvSpPr>
        <p:spPr>
          <a:xfrm>
            <a:off x="5035794" y="1396926"/>
            <a:ext cx="3633600" cy="989100"/>
          </a:xfrm>
          <a:prstGeom prst="roundRect">
            <a:avLst>
              <a:gd fmla="val 7682" name="adj"/>
            </a:avLst>
          </a:prstGeom>
          <a:solidFill>
            <a:schemeClr val="lt1"/>
          </a:solidFill>
          <a:ln cap="flat" cmpd="sng" w="59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550" name="Google Shape;550;p48"/>
          <p:cNvSpPr/>
          <p:nvPr/>
        </p:nvSpPr>
        <p:spPr>
          <a:xfrm>
            <a:off x="1448696" y="1537169"/>
            <a:ext cx="35871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Informed Donors &amp; Foundations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1" name="Google Shape;551;p48"/>
          <p:cNvSpPr/>
          <p:nvPr/>
        </p:nvSpPr>
        <p:spPr>
          <a:xfrm>
            <a:off x="1448697" y="1831737"/>
            <a:ext cx="1602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A6C95B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✓</a:t>
            </a:r>
            <a:endParaRPr sz="13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552" name="Google Shape;552;p48"/>
          <p:cNvSpPr/>
          <p:nvPr/>
        </p:nvSpPr>
        <p:spPr>
          <a:xfrm>
            <a:off x="5255894" y="1537169"/>
            <a:ext cx="35871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Engaged Investors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3" name="Google Shape;553;p48"/>
          <p:cNvSpPr/>
          <p:nvPr/>
        </p:nvSpPr>
        <p:spPr>
          <a:xfrm>
            <a:off x="1269350" y="2532792"/>
            <a:ext cx="3633600" cy="948600"/>
          </a:xfrm>
          <a:prstGeom prst="roundRect">
            <a:avLst>
              <a:gd fmla="val 7682" name="adj"/>
            </a:avLst>
          </a:prstGeom>
          <a:solidFill>
            <a:schemeClr val="lt1"/>
          </a:solidFill>
          <a:ln cap="flat" cmpd="sng" w="59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554" name="Google Shape;554;p48"/>
          <p:cNvSpPr/>
          <p:nvPr/>
        </p:nvSpPr>
        <p:spPr>
          <a:xfrm>
            <a:off x="5035799" y="2532792"/>
            <a:ext cx="3633600" cy="948600"/>
          </a:xfrm>
          <a:prstGeom prst="roundRect">
            <a:avLst>
              <a:gd fmla="val 7682" name="adj"/>
            </a:avLst>
          </a:prstGeom>
          <a:solidFill>
            <a:schemeClr val="lt1"/>
          </a:solidFill>
          <a:ln cap="flat" cmpd="sng" w="59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555" name="Google Shape;555;p48"/>
          <p:cNvSpPr/>
          <p:nvPr/>
        </p:nvSpPr>
        <p:spPr>
          <a:xfrm>
            <a:off x="1448696" y="2652932"/>
            <a:ext cx="35871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Supportive Community Leaders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6" name="Google Shape;556;p48"/>
          <p:cNvSpPr/>
          <p:nvPr/>
        </p:nvSpPr>
        <p:spPr>
          <a:xfrm>
            <a:off x="5255894" y="2652932"/>
            <a:ext cx="35871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Equipped Entrepreneurs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7" name="Google Shape;557;p48"/>
          <p:cNvSpPr/>
          <p:nvPr/>
        </p:nvSpPr>
        <p:spPr>
          <a:xfrm>
            <a:off x="1649751" y="1855750"/>
            <a:ext cx="30807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Understanding how PRIs differ from grants and why co-investment creates leverage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558" name="Google Shape;558;p48"/>
          <p:cNvSpPr/>
          <p:nvPr/>
        </p:nvSpPr>
        <p:spPr>
          <a:xfrm>
            <a:off x="5251743" y="1831737"/>
            <a:ext cx="1602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A6C95B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✓</a:t>
            </a:r>
            <a:endParaRPr sz="13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559" name="Google Shape;559;p48"/>
          <p:cNvSpPr/>
          <p:nvPr/>
        </p:nvSpPr>
        <p:spPr>
          <a:xfrm>
            <a:off x="5452797" y="1855750"/>
            <a:ext cx="30807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Seeing how mission-aligned returns are possible outside coastal metros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560" name="Google Shape;560;p48"/>
          <p:cNvSpPr/>
          <p:nvPr/>
        </p:nvSpPr>
        <p:spPr>
          <a:xfrm>
            <a:off x="1448697" y="2943992"/>
            <a:ext cx="1602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A6C95B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✓</a:t>
            </a:r>
            <a:endParaRPr sz="13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561" name="Google Shape;561;p48"/>
          <p:cNvSpPr/>
          <p:nvPr/>
        </p:nvSpPr>
        <p:spPr>
          <a:xfrm>
            <a:off x="1649751" y="2968004"/>
            <a:ext cx="30807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Recognizing catalytic capital's role in economic development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562" name="Google Shape;562;p48"/>
          <p:cNvSpPr/>
          <p:nvPr/>
        </p:nvSpPr>
        <p:spPr>
          <a:xfrm>
            <a:off x="5251743" y="2943992"/>
            <a:ext cx="1602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A6C95B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✓</a:t>
            </a:r>
            <a:endParaRPr sz="13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563" name="Google Shape;563;p48"/>
          <p:cNvSpPr/>
          <p:nvPr/>
        </p:nvSpPr>
        <p:spPr>
          <a:xfrm>
            <a:off x="5452797" y="2968004"/>
            <a:ext cx="30807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Knowing resources exist to support their growth locally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564" name="Google Shape;564;p48"/>
          <p:cNvSpPr/>
          <p:nvPr/>
        </p:nvSpPr>
        <p:spPr>
          <a:xfrm>
            <a:off x="1269350" y="3756508"/>
            <a:ext cx="3216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 sz="1800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Today’s Goal</a:t>
            </a:r>
            <a:endParaRPr b="1" i="0" sz="180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5" name="Google Shape;565;p48"/>
          <p:cNvSpPr/>
          <p:nvPr/>
        </p:nvSpPr>
        <p:spPr>
          <a:xfrm>
            <a:off x="1269350" y="4137328"/>
            <a:ext cx="7422600" cy="540300"/>
          </a:xfrm>
          <a:prstGeom prst="roundRect">
            <a:avLst>
              <a:gd fmla="val 5149" name="adj"/>
            </a:avLst>
          </a:prstGeom>
          <a:solidFill>
            <a:srgbClr val="225D5B"/>
          </a:solidFill>
          <a:ln>
            <a:noFill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48"/>
          <p:cNvSpPr/>
          <p:nvPr/>
        </p:nvSpPr>
        <p:spPr>
          <a:xfrm>
            <a:off x="1802701" y="4286655"/>
            <a:ext cx="65673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Share knowledge, not </a:t>
            </a: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solicit commitments</a:t>
            </a:r>
            <a:endParaRPr b="1" i="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&lt;svg xmlns=&quot;http://www.w3.org/2000/svg&quot; height=&quot;24px&quot; viewBox=&quot;0 -960 960 960&quot; width=&quot;24px&quot; fill=&quot;#85bc59&quot;&gt;&lt;path d=&quot;M200-120v-680h360l16 80h224v400H520l-16-80H280v280h-80Zm300-440Zm86 160h134v-240H510l-16-80H280v240h290l16 80Z&quot;/&gt;&lt;/svg&gt;" id="567" name="Google Shape;56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8700" y="4277167"/>
            <a:ext cx="2286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48"/>
          <p:cNvSpPr/>
          <p:nvPr/>
        </p:nvSpPr>
        <p:spPr>
          <a:xfrm>
            <a:off x="1269300" y="1134764"/>
            <a:ext cx="38787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For Venture Philanthropy to work, we need: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9F9"/>
        </a:solidFill>
      </p:bgPr>
    </p:bg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9"/>
          <p:cNvSpPr/>
          <p:nvPr/>
        </p:nvSpPr>
        <p:spPr>
          <a:xfrm>
            <a:off x="0" y="-25"/>
            <a:ext cx="822000" cy="5143500"/>
          </a:xfrm>
          <a:prstGeom prst="roundRect">
            <a:avLst>
              <a:gd fmla="val 0" name="adj"/>
            </a:avLst>
          </a:prstGeom>
          <a:solidFill>
            <a:srgbClr val="225D5B"/>
          </a:solidFill>
          <a:ln>
            <a:noFill/>
          </a:ln>
          <a:effectLst>
            <a:outerShdw blurRad="89297" rotWithShape="0" algn="bl" dir="2700000" dist="29766">
              <a:srgbClr val="000000">
                <a:alpha val="7000"/>
              </a:srgbClr>
            </a:outerShdw>
          </a:effectLst>
        </p:spPr>
        <p:txBody>
          <a:bodyPr anchorCtr="0" anchor="ctr" bIns="57125" lIns="57125" spcFirstLastPara="1" rIns="57125" wrap="square" tIns="57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75"/>
          </a:p>
        </p:txBody>
      </p:sp>
      <p:pic>
        <p:nvPicPr>
          <p:cNvPr id="574" name="Google Shape;57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500" y="404675"/>
            <a:ext cx="319000" cy="31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49"/>
          <p:cNvSpPr/>
          <p:nvPr/>
        </p:nvSpPr>
        <p:spPr>
          <a:xfrm>
            <a:off x="288711" y="4667600"/>
            <a:ext cx="2499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F9F9F9"/>
                </a:solidFill>
                <a:latin typeface="Montserrat"/>
                <a:ea typeface="Montserrat"/>
                <a:cs typeface="Montserrat"/>
                <a:sym typeface="Montserrat"/>
              </a:rPr>
              <a:t>19</a:t>
            </a:r>
            <a:endParaRPr i="0" sz="1375" u="none" cap="none" strike="noStrike">
              <a:solidFill>
                <a:srgbClr val="F9F9F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76" name="Google Shape;576;p49"/>
          <p:cNvSpPr/>
          <p:nvPr/>
        </p:nvSpPr>
        <p:spPr>
          <a:xfrm>
            <a:off x="1269350" y="575379"/>
            <a:ext cx="7439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 sz="2375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Let’s Build a More Prosperous Region Together</a:t>
            </a:r>
            <a:endParaRPr b="1" i="0" sz="2375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7" name="Google Shape;577;p49"/>
          <p:cNvSpPr/>
          <p:nvPr/>
        </p:nvSpPr>
        <p:spPr>
          <a:xfrm>
            <a:off x="1269300" y="365379"/>
            <a:ext cx="7405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357C7A"/>
                </a:solidFill>
                <a:latin typeface="Montserrat"/>
                <a:ea typeface="Montserrat"/>
                <a:cs typeface="Montserrat"/>
                <a:sym typeface="Montserrat"/>
              </a:rPr>
              <a:t>Thank you!</a:t>
            </a:r>
            <a:endParaRPr b="1" sz="1375">
              <a:solidFill>
                <a:srgbClr val="357C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t/>
            </a:r>
            <a:endParaRPr b="1" sz="1375">
              <a:solidFill>
                <a:srgbClr val="357C7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8" name="Google Shape;578;p49"/>
          <p:cNvSpPr/>
          <p:nvPr/>
        </p:nvSpPr>
        <p:spPr>
          <a:xfrm>
            <a:off x="1269350" y="1430487"/>
            <a:ext cx="3216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 sz="1800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Thank You to Our Partners</a:t>
            </a:r>
            <a:endParaRPr b="1" i="0" sz="180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79" name="Google Shape;579;p49" title="logo_show-me-network-1536x319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0641" y="2075449"/>
            <a:ext cx="1224227" cy="25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49" title="logo_MTC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9325" y="1883502"/>
            <a:ext cx="1234345" cy="6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49" title="logo-CFO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80426" y="1893914"/>
            <a:ext cx="1603458" cy="617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49" title="logo-efactory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61624" y="1983760"/>
            <a:ext cx="1312884" cy="437634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49"/>
          <p:cNvSpPr/>
          <p:nvPr/>
        </p:nvSpPr>
        <p:spPr>
          <a:xfrm>
            <a:off x="1269350" y="3042367"/>
            <a:ext cx="3216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 sz="1800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Next Steps and Resources</a:t>
            </a:r>
            <a:endParaRPr b="1" i="0" sz="180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4" name="Google Shape;584;p49"/>
          <p:cNvSpPr/>
          <p:nvPr/>
        </p:nvSpPr>
        <p:spPr>
          <a:xfrm>
            <a:off x="1269350" y="3464733"/>
            <a:ext cx="3633600" cy="1198200"/>
          </a:xfrm>
          <a:prstGeom prst="roundRect">
            <a:avLst>
              <a:gd fmla="val 7682" name="adj"/>
            </a:avLst>
          </a:prstGeom>
          <a:solidFill>
            <a:schemeClr val="lt1"/>
          </a:solidFill>
          <a:ln cap="flat" cmpd="sng" w="59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585" name="Google Shape;585;p49"/>
          <p:cNvSpPr/>
          <p:nvPr/>
        </p:nvSpPr>
        <p:spPr>
          <a:xfrm>
            <a:off x="5035799" y="3464733"/>
            <a:ext cx="3633600" cy="1198200"/>
          </a:xfrm>
          <a:prstGeom prst="roundRect">
            <a:avLst>
              <a:gd fmla="val 7682" name="adj"/>
            </a:avLst>
          </a:prstGeom>
          <a:solidFill>
            <a:schemeClr val="lt1"/>
          </a:solidFill>
          <a:ln cap="flat" cmpd="sng" w="59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586" name="Google Shape;586;p49"/>
          <p:cNvSpPr/>
          <p:nvPr/>
        </p:nvSpPr>
        <p:spPr>
          <a:xfrm>
            <a:off x="1448700" y="3604983"/>
            <a:ext cx="3281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Contact Information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7" name="Google Shape;587;p49"/>
          <p:cNvSpPr/>
          <p:nvPr/>
        </p:nvSpPr>
        <p:spPr>
          <a:xfrm>
            <a:off x="1448700" y="3923558"/>
            <a:ext cx="3080700" cy="7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50">
                <a:solidFill>
                  <a:srgbClr val="343A40"/>
                </a:solidFill>
                <a:latin typeface="Inter"/>
                <a:ea typeface="Inter"/>
                <a:cs typeface="Inter"/>
                <a:sym typeface="Inter"/>
              </a:rPr>
              <a:t>Codefi Foundation on Rural Innovation</a:t>
            </a:r>
            <a:endParaRPr b="1" sz="1150">
              <a:solidFill>
                <a:srgbClr val="343A4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Springfield, Missouri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codefiworks.com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588" name="Google Shape;588;p49"/>
          <p:cNvSpPr/>
          <p:nvPr/>
        </p:nvSpPr>
        <p:spPr>
          <a:xfrm>
            <a:off x="5211750" y="3604983"/>
            <a:ext cx="3281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Join the Innovate SOMO Network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9" name="Google Shape;589;p49"/>
          <p:cNvSpPr/>
          <p:nvPr/>
        </p:nvSpPr>
        <p:spPr>
          <a:xfrm>
            <a:off x="5211750" y="3923558"/>
            <a:ext cx="3080700" cy="7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Sign up for updates on programs, events, and opportunities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9F9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2"/>
          <p:cNvSpPr/>
          <p:nvPr/>
        </p:nvSpPr>
        <p:spPr>
          <a:xfrm>
            <a:off x="0" y="-25"/>
            <a:ext cx="822000" cy="5143500"/>
          </a:xfrm>
          <a:prstGeom prst="roundRect">
            <a:avLst>
              <a:gd fmla="val 0" name="adj"/>
            </a:avLst>
          </a:prstGeom>
          <a:solidFill>
            <a:srgbClr val="225D5B"/>
          </a:solidFill>
          <a:ln>
            <a:noFill/>
          </a:ln>
          <a:effectLst>
            <a:outerShdw blurRad="89297" rotWithShape="0" algn="bl" dir="2700000" dist="29766">
              <a:srgbClr val="000000">
                <a:alpha val="7000"/>
              </a:srgbClr>
            </a:outerShdw>
          </a:effectLst>
        </p:spPr>
        <p:txBody>
          <a:bodyPr anchorCtr="0" anchor="ctr" bIns="57125" lIns="57125" spcFirstLastPara="1" rIns="57125" wrap="square" tIns="57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75"/>
          </a:p>
        </p:txBody>
      </p:sp>
      <p:pic>
        <p:nvPicPr>
          <p:cNvPr id="133" name="Google Shape;13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500" y="404675"/>
            <a:ext cx="319000" cy="31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2"/>
          <p:cNvSpPr/>
          <p:nvPr/>
        </p:nvSpPr>
        <p:spPr>
          <a:xfrm>
            <a:off x="320719" y="4667600"/>
            <a:ext cx="196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F9F9F9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i="0" sz="1375" u="none" cap="none" strike="noStrike">
              <a:solidFill>
                <a:srgbClr val="F9F9F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5" name="Google Shape;135;p32"/>
          <p:cNvSpPr/>
          <p:nvPr/>
        </p:nvSpPr>
        <p:spPr>
          <a:xfrm>
            <a:off x="1269354" y="338787"/>
            <a:ext cx="8246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 sz="2375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Meet Your Panel</a:t>
            </a:r>
            <a:endParaRPr b="1" i="0" sz="2375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" name="Google Shape;136;p32"/>
          <p:cNvSpPr/>
          <p:nvPr/>
        </p:nvSpPr>
        <p:spPr>
          <a:xfrm>
            <a:off x="1269305" y="736225"/>
            <a:ext cx="77964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t/>
            </a:r>
            <a:endParaRPr i="0" sz="1375" u="none" cap="none" strike="noStrike">
              <a:solidFill>
                <a:srgbClr val="343A4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7" name="Google Shape;137;p32"/>
          <p:cNvSpPr/>
          <p:nvPr/>
        </p:nvSpPr>
        <p:spPr>
          <a:xfrm>
            <a:off x="2056112" y="1683500"/>
            <a:ext cx="2301000" cy="3194100"/>
          </a:xfrm>
          <a:prstGeom prst="roundRect">
            <a:avLst>
              <a:gd fmla="val 5149" name="adj"/>
            </a:avLst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32"/>
          <p:cNvSpPr/>
          <p:nvPr/>
        </p:nvSpPr>
        <p:spPr>
          <a:xfrm>
            <a:off x="5305025" y="1680600"/>
            <a:ext cx="2301000" cy="3194100"/>
          </a:xfrm>
          <a:prstGeom prst="roundRect">
            <a:avLst>
              <a:gd fmla="val 5149" name="adj"/>
            </a:avLst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32"/>
          <p:cNvSpPr/>
          <p:nvPr/>
        </p:nvSpPr>
        <p:spPr>
          <a:xfrm>
            <a:off x="5543700" y="2334067"/>
            <a:ext cx="2082900" cy="5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BC59"/>
              </a:buClr>
              <a:buSzPts val="2650"/>
              <a:buFont typeface="Inter"/>
              <a:buNone/>
            </a:pPr>
            <a:r>
              <a:rPr b="1" lang="en" sz="1800">
                <a:solidFill>
                  <a:srgbClr val="357C7A"/>
                </a:solidFill>
                <a:latin typeface="Montserrat"/>
                <a:ea typeface="Montserrat"/>
                <a:cs typeface="Montserrat"/>
                <a:sym typeface="Montserrat"/>
              </a:rPr>
              <a:t>Charles Elliott</a:t>
            </a:r>
            <a:endParaRPr b="1" i="0" sz="1800" u="none" cap="none" strike="noStrike">
              <a:solidFill>
                <a:srgbClr val="357C7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" name="Google Shape;140;p32"/>
          <p:cNvSpPr/>
          <p:nvPr/>
        </p:nvSpPr>
        <p:spPr>
          <a:xfrm>
            <a:off x="5543700" y="2971300"/>
            <a:ext cx="1856100" cy="18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750"/>
              <a:buFont typeface="Nunito"/>
              <a:buNone/>
            </a:pPr>
            <a:r>
              <a:rPr b="1" lang="en" sz="1350">
                <a:solidFill>
                  <a:srgbClr val="343A40"/>
                </a:solidFill>
                <a:latin typeface="Inter"/>
                <a:ea typeface="Inter"/>
                <a:cs typeface="Inter"/>
                <a:sym typeface="Inter"/>
              </a:rPr>
              <a:t>Codefi Foundation</a:t>
            </a:r>
            <a:br>
              <a:rPr b="1" lang="en" sz="1350">
                <a:solidFill>
                  <a:srgbClr val="343A40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1" lang="en" sz="1350">
                <a:solidFill>
                  <a:srgbClr val="343A40"/>
                </a:solidFill>
                <a:latin typeface="Inter"/>
                <a:ea typeface="Inter"/>
                <a:cs typeface="Inter"/>
                <a:sym typeface="Inter"/>
              </a:rPr>
              <a:t>Springfield, MO</a:t>
            </a:r>
            <a:endParaRPr b="1" sz="1350">
              <a:solidFill>
                <a:srgbClr val="343A4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43A40"/>
              </a:buClr>
              <a:buSzPts val="1750"/>
              <a:buFont typeface="Nunito"/>
              <a:buNone/>
            </a:pPr>
            <a:r>
              <a:rPr lang="en" sz="1350">
                <a:solidFill>
                  <a:srgbClr val="343A40"/>
                </a:solidFill>
                <a:latin typeface="Inter"/>
                <a:ea typeface="Inter"/>
                <a:cs typeface="Inter"/>
                <a:sym typeface="Inter"/>
              </a:rPr>
              <a:t>VP of Strategic Growth</a:t>
            </a:r>
            <a:br>
              <a:rPr lang="en" sz="1350">
                <a:solidFill>
                  <a:srgbClr val="343A40"/>
                </a:solidFill>
                <a:latin typeface="Inter"/>
                <a:ea typeface="Inter"/>
                <a:cs typeface="Inter"/>
                <a:sym typeface="Inter"/>
              </a:rPr>
            </a:br>
            <a:endParaRPr sz="1350">
              <a:solidFill>
                <a:srgbClr val="343A4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343A40"/>
              </a:buClr>
              <a:buSzPts val="1750"/>
              <a:buFont typeface="Nunito"/>
              <a:buNone/>
            </a:pPr>
            <a:r>
              <a:t/>
            </a:r>
            <a:endParaRPr b="1" sz="1350">
              <a:solidFill>
                <a:srgbClr val="343A4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1" name="Google Shape;141;p32"/>
          <p:cNvSpPr/>
          <p:nvPr/>
        </p:nvSpPr>
        <p:spPr>
          <a:xfrm>
            <a:off x="2321488" y="2336945"/>
            <a:ext cx="2301000" cy="5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B44F"/>
              </a:buClr>
              <a:buSzPts val="2650"/>
              <a:buFont typeface="Inter"/>
              <a:buNone/>
            </a:pPr>
            <a:r>
              <a:rPr b="1" lang="en" sz="1800">
                <a:solidFill>
                  <a:srgbClr val="357C7A"/>
                </a:solidFill>
                <a:latin typeface="Montserrat"/>
                <a:ea typeface="Montserrat"/>
                <a:cs typeface="Montserrat"/>
                <a:sym typeface="Montserrat"/>
              </a:rPr>
              <a:t>Dr. James Stapleton</a:t>
            </a:r>
            <a:endParaRPr b="1" i="0" sz="1800" u="none" cap="none" strike="noStrike">
              <a:solidFill>
                <a:srgbClr val="357C7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" name="Google Shape;142;p32"/>
          <p:cNvSpPr/>
          <p:nvPr/>
        </p:nvSpPr>
        <p:spPr>
          <a:xfrm>
            <a:off x="2321488" y="2974200"/>
            <a:ext cx="1856100" cy="18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750"/>
              <a:buFont typeface="Nunito"/>
              <a:buNone/>
            </a:pPr>
            <a:r>
              <a:rPr b="1" lang="en" sz="1350">
                <a:solidFill>
                  <a:srgbClr val="343A40"/>
                </a:solidFill>
                <a:latin typeface="Inter"/>
                <a:ea typeface="Inter"/>
                <a:cs typeface="Inter"/>
                <a:sym typeface="Inter"/>
              </a:rPr>
              <a:t>Codefi Foundation</a:t>
            </a:r>
            <a:br>
              <a:rPr b="1" lang="en" sz="1350">
                <a:solidFill>
                  <a:srgbClr val="343A40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1" lang="en" sz="1350">
                <a:solidFill>
                  <a:srgbClr val="343A40"/>
                </a:solidFill>
                <a:latin typeface="Inter"/>
                <a:ea typeface="Inter"/>
                <a:cs typeface="Inter"/>
                <a:sym typeface="Inter"/>
              </a:rPr>
              <a:t>Springfield, MO</a:t>
            </a:r>
            <a:endParaRPr b="1" sz="1350">
              <a:solidFill>
                <a:srgbClr val="343A4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43A40"/>
              </a:buClr>
              <a:buSzPts val="1750"/>
              <a:buFont typeface="Nunito"/>
              <a:buNone/>
            </a:pPr>
            <a:r>
              <a:rPr lang="en" sz="1350">
                <a:solidFill>
                  <a:srgbClr val="343A40"/>
                </a:solidFill>
                <a:latin typeface="Inter"/>
                <a:ea typeface="Inter"/>
                <a:cs typeface="Inter"/>
                <a:sym typeface="Inter"/>
              </a:rPr>
              <a:t>Co-founder,</a:t>
            </a:r>
            <a:br>
              <a:rPr lang="en" sz="1350">
                <a:solidFill>
                  <a:srgbClr val="343A40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" sz="1350">
                <a:solidFill>
                  <a:srgbClr val="343A40"/>
                </a:solidFill>
                <a:latin typeface="Inter"/>
                <a:ea typeface="Inter"/>
                <a:cs typeface="Inter"/>
                <a:sym typeface="Inter"/>
              </a:rPr>
              <a:t>Innovate SOMO Funds</a:t>
            </a:r>
            <a:endParaRPr sz="1350">
              <a:solidFill>
                <a:srgbClr val="343A4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343A40"/>
              </a:buClr>
              <a:buSzPts val="1750"/>
              <a:buFont typeface="Nunito"/>
              <a:buNone/>
            </a:pPr>
            <a:r>
              <a:t/>
            </a:r>
            <a:endParaRPr sz="1350">
              <a:solidFill>
                <a:srgbClr val="343A4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43" name="Google Shape;143;p32" title="img_jame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9296" y="1172558"/>
            <a:ext cx="1034642" cy="1034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96850" y="1160000"/>
            <a:ext cx="1117350" cy="111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9F9"/>
        </a:solidFill>
      </p:bgPr>
    </p:bg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50"/>
          <p:cNvSpPr/>
          <p:nvPr/>
        </p:nvSpPr>
        <p:spPr>
          <a:xfrm>
            <a:off x="0" y="-25"/>
            <a:ext cx="822000" cy="5143500"/>
          </a:xfrm>
          <a:prstGeom prst="roundRect">
            <a:avLst>
              <a:gd fmla="val 0" name="adj"/>
            </a:avLst>
          </a:prstGeom>
          <a:solidFill>
            <a:srgbClr val="225D5B"/>
          </a:solidFill>
          <a:ln>
            <a:noFill/>
          </a:ln>
          <a:effectLst>
            <a:outerShdw blurRad="89297" rotWithShape="0" algn="bl" dir="2700000" dist="29766">
              <a:srgbClr val="000000">
                <a:alpha val="7000"/>
              </a:srgbClr>
            </a:outerShdw>
          </a:effectLst>
        </p:spPr>
        <p:txBody>
          <a:bodyPr anchorCtr="0" anchor="ctr" bIns="57125" lIns="57125" spcFirstLastPara="1" rIns="57125" wrap="square" tIns="57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75"/>
          </a:p>
        </p:txBody>
      </p:sp>
      <p:pic>
        <p:nvPicPr>
          <p:cNvPr id="595" name="Google Shape;59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500" y="404675"/>
            <a:ext cx="319000" cy="31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50"/>
          <p:cNvSpPr/>
          <p:nvPr/>
        </p:nvSpPr>
        <p:spPr>
          <a:xfrm>
            <a:off x="272702" y="4667600"/>
            <a:ext cx="2499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F9F9F9"/>
                </a:solidFill>
                <a:latin typeface="Montserrat"/>
                <a:ea typeface="Montserrat"/>
                <a:cs typeface="Montserrat"/>
                <a:sym typeface="Montserrat"/>
              </a:rPr>
              <a:t>18</a:t>
            </a:r>
            <a:endParaRPr i="0" sz="1375" u="none" cap="none" strike="noStrike">
              <a:solidFill>
                <a:srgbClr val="F9F9F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97" name="Google Shape;597;p50"/>
          <p:cNvSpPr txBox="1"/>
          <p:nvPr/>
        </p:nvSpPr>
        <p:spPr>
          <a:xfrm>
            <a:off x="1149325" y="3812435"/>
            <a:ext cx="1894800" cy="3075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Proxima Nova"/>
              <a:buNone/>
            </a:pPr>
            <a:r>
              <a:rPr b="0" i="0" lang="en" sz="1200" u="none" cap="none" strike="noStrike">
                <a:solidFill>
                  <a:srgbClr val="58595B"/>
                </a:solidFill>
                <a:latin typeface="Proxima Nova"/>
                <a:ea typeface="Proxima Nova"/>
                <a:cs typeface="Proxima Nova"/>
                <a:sym typeface="Proxima Nova"/>
              </a:rPr>
              <a:t>Website</a:t>
            </a:r>
            <a:endParaRPr b="0" i="0" sz="1200" u="none" cap="none" strike="noStrike">
              <a:solidFill>
                <a:srgbClr val="58595B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8" name="Google Shape;598;p50"/>
          <p:cNvSpPr txBox="1"/>
          <p:nvPr/>
        </p:nvSpPr>
        <p:spPr>
          <a:xfrm>
            <a:off x="6903169" y="3812414"/>
            <a:ext cx="1894800" cy="3075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1800"/>
              <a:buFont typeface="Proxima Nova"/>
              <a:buNone/>
            </a:pPr>
            <a:r>
              <a:rPr b="0" i="0" lang="en" sz="1200" u="none" cap="none" strike="noStrike">
                <a:solidFill>
                  <a:srgbClr val="58595B"/>
                </a:solidFill>
                <a:latin typeface="Proxima Nova"/>
                <a:ea typeface="Proxima Nova"/>
                <a:cs typeface="Proxima Nova"/>
                <a:sym typeface="Proxima Nova"/>
              </a:rPr>
              <a:t>Linkedin</a:t>
            </a:r>
            <a:endParaRPr b="0" i="0" sz="1200" u="none" cap="none" strike="noStrike">
              <a:solidFill>
                <a:srgbClr val="58595B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99" name="Google Shape;599;p50" title="qr_jamesLinkedi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8702" y="1606603"/>
            <a:ext cx="2188341" cy="2188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50" title="qr_codefiHomepag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4906" y="1606603"/>
            <a:ext cx="2188341" cy="2188341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50"/>
          <p:cNvSpPr txBox="1"/>
          <p:nvPr/>
        </p:nvSpPr>
        <p:spPr>
          <a:xfrm>
            <a:off x="2866447" y="4021622"/>
            <a:ext cx="42648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rmAutofit fontScale="92500" lnSpcReduction="1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ct val="105556"/>
              <a:buFont typeface="Proxima Nova"/>
              <a:buNone/>
            </a:pPr>
            <a:r>
              <a:rPr b="0" i="0" lang="en" sz="1800" u="none" cap="none" strike="noStrike">
                <a:solidFill>
                  <a:srgbClr val="58595B"/>
                </a:solidFill>
                <a:latin typeface="Proxima Nova"/>
                <a:ea typeface="Proxima Nova"/>
                <a:cs typeface="Proxima Nova"/>
                <a:sym typeface="Proxima Nova"/>
              </a:rPr>
              <a:t>Dr. James Stapleton</a:t>
            </a:r>
            <a:br>
              <a:rPr b="0" i="0" lang="en" sz="1800" u="none" cap="none" strike="noStrike">
                <a:solidFill>
                  <a:srgbClr val="58595B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b="0" i="0" lang="en" sz="1800" u="none" cap="none" strike="noStrike">
                <a:solidFill>
                  <a:srgbClr val="58595B"/>
                </a:solidFill>
                <a:latin typeface="Proxima Nova"/>
                <a:ea typeface="Proxima Nova"/>
                <a:cs typeface="Proxima Nova"/>
                <a:sym typeface="Proxima Nova"/>
              </a:rPr>
              <a:t>President &amp; CEO, codefi,</a:t>
            </a:r>
            <a:endParaRPr sz="5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ct val="105556"/>
              <a:buFont typeface="Proxima Nova"/>
              <a:buNone/>
            </a:pPr>
            <a:r>
              <a:rPr b="0" i="0" lang="en" sz="1800" u="none" cap="none" strike="noStrike">
                <a:solidFill>
                  <a:srgbClr val="58595B"/>
                </a:solidFill>
                <a:latin typeface="Proxima Nova"/>
                <a:ea typeface="Proxima Nova"/>
                <a:cs typeface="Proxima Nova"/>
                <a:sym typeface="Proxima Nova"/>
              </a:rPr>
              <a:t>Managing Director, Innovate SOMO Funds</a:t>
            </a:r>
            <a:endParaRPr sz="5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ct val="105556"/>
              <a:buFont typeface="Proxima Nova"/>
              <a:buNone/>
            </a:pPr>
            <a:r>
              <a:rPr b="0" i="0" lang="en" sz="1800" u="none" cap="none" strike="noStrike">
                <a:solidFill>
                  <a:srgbClr val="58595B"/>
                </a:solidFill>
                <a:latin typeface="Proxima Nova"/>
                <a:ea typeface="Proxima Nova"/>
                <a:cs typeface="Proxima Nova"/>
                <a:sym typeface="Proxima Nova"/>
              </a:rPr>
              <a:t>james@codefiworks.com – 573-979-2149 m</a:t>
            </a:r>
            <a:endParaRPr sz="500"/>
          </a:p>
        </p:txBody>
      </p:sp>
      <p:pic>
        <p:nvPicPr>
          <p:cNvPr descr="A person wearing glasses and a suit&#10;&#10;Description automatically generated" id="602" name="Google Shape;602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05702" y="835320"/>
            <a:ext cx="3186300" cy="3186300"/>
          </a:xfrm>
          <a:prstGeom prst="ellipse">
            <a:avLst/>
          </a:prstGeom>
          <a:noFill/>
          <a:ln cap="flat" cmpd="sng" w="3575">
            <a:solidFill>
              <a:srgbClr val="BCBFBE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Logo&#10;&#10;Description automatically generated" id="603" name="Google Shape;603;p5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04676" y="62986"/>
            <a:ext cx="2188352" cy="849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F9F9F9"/>
        </a:solidFill>
      </p:bgPr>
    </p:bg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51"/>
          <p:cNvSpPr/>
          <p:nvPr/>
        </p:nvSpPr>
        <p:spPr>
          <a:xfrm>
            <a:off x="0" y="-25"/>
            <a:ext cx="822000" cy="5143500"/>
          </a:xfrm>
          <a:prstGeom prst="roundRect">
            <a:avLst>
              <a:gd fmla="val 0" name="adj"/>
            </a:avLst>
          </a:prstGeom>
          <a:solidFill>
            <a:srgbClr val="225D5B"/>
          </a:solidFill>
          <a:ln>
            <a:noFill/>
          </a:ln>
          <a:effectLst>
            <a:outerShdw blurRad="89297" rotWithShape="0" algn="bl" dir="2700000" dist="29766">
              <a:srgbClr val="000000">
                <a:alpha val="7000"/>
              </a:srgbClr>
            </a:outerShdw>
          </a:effectLst>
        </p:spPr>
        <p:txBody>
          <a:bodyPr anchorCtr="0" anchor="ctr" bIns="57125" lIns="57125" spcFirstLastPara="1" rIns="57125" wrap="square" tIns="57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75"/>
          </a:p>
        </p:txBody>
      </p:sp>
      <p:pic>
        <p:nvPicPr>
          <p:cNvPr id="609" name="Google Shape;60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500" y="404675"/>
            <a:ext cx="319000" cy="319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51"/>
          <p:cNvSpPr/>
          <p:nvPr/>
        </p:nvSpPr>
        <p:spPr>
          <a:xfrm>
            <a:off x="320719" y="4667600"/>
            <a:ext cx="196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F9F9F9"/>
                </a:solidFill>
                <a:latin typeface="Montserrat"/>
                <a:ea typeface="Montserrat"/>
                <a:cs typeface="Montserrat"/>
                <a:sym typeface="Montserrat"/>
              </a:rPr>
              <a:t>11</a:t>
            </a:r>
            <a:endParaRPr i="0" sz="1375" u="none" cap="none" strike="noStrike">
              <a:solidFill>
                <a:srgbClr val="F9F9F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11" name="Google Shape;611;p51"/>
          <p:cNvSpPr/>
          <p:nvPr/>
        </p:nvSpPr>
        <p:spPr>
          <a:xfrm>
            <a:off x="3830126" y="1131150"/>
            <a:ext cx="2301000" cy="1014000"/>
          </a:xfrm>
          <a:prstGeom prst="roundRect">
            <a:avLst>
              <a:gd fmla="val 5149" name="adj"/>
            </a:avLst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51"/>
          <p:cNvSpPr/>
          <p:nvPr/>
        </p:nvSpPr>
        <p:spPr>
          <a:xfrm>
            <a:off x="6390900" y="1131150"/>
            <a:ext cx="2301000" cy="1014000"/>
          </a:xfrm>
          <a:prstGeom prst="roundRect">
            <a:avLst>
              <a:gd fmla="val 5149" name="adj"/>
            </a:avLst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51"/>
          <p:cNvSpPr/>
          <p:nvPr/>
        </p:nvSpPr>
        <p:spPr>
          <a:xfrm>
            <a:off x="1269300" y="1131150"/>
            <a:ext cx="2301000" cy="1014000"/>
          </a:xfrm>
          <a:prstGeom prst="roundRect">
            <a:avLst>
              <a:gd fmla="val 5149" name="adj"/>
            </a:avLst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51"/>
          <p:cNvSpPr/>
          <p:nvPr/>
        </p:nvSpPr>
        <p:spPr>
          <a:xfrm>
            <a:off x="1483250" y="1307542"/>
            <a:ext cx="18651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Option 1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5" name="Google Shape;615;p51"/>
          <p:cNvSpPr/>
          <p:nvPr/>
        </p:nvSpPr>
        <p:spPr>
          <a:xfrm>
            <a:off x="1517725" y="1614333"/>
            <a:ext cx="1865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PRI program within existing foundation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616" name="Google Shape;616;p51"/>
          <p:cNvSpPr/>
          <p:nvPr/>
        </p:nvSpPr>
        <p:spPr>
          <a:xfrm>
            <a:off x="4009594" y="1307537"/>
            <a:ext cx="18651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Option 2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7" name="Google Shape;617;p51"/>
          <p:cNvSpPr/>
          <p:nvPr/>
        </p:nvSpPr>
        <p:spPr>
          <a:xfrm>
            <a:off x="6576822" y="1307537"/>
            <a:ext cx="18651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Option 3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8" name="Google Shape;618;p51"/>
          <p:cNvSpPr/>
          <p:nvPr/>
        </p:nvSpPr>
        <p:spPr>
          <a:xfrm>
            <a:off x="4009550" y="1614333"/>
            <a:ext cx="18651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Subsidiary LLC/LP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619" name="Google Shape;619;p51"/>
          <p:cNvSpPr/>
          <p:nvPr/>
        </p:nvSpPr>
        <p:spPr>
          <a:xfrm>
            <a:off x="6576775" y="1614333"/>
            <a:ext cx="1923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Dual structure (501(c)(3) + for-profit fund)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620" name="Google Shape;620;p51"/>
          <p:cNvSpPr/>
          <p:nvPr/>
        </p:nvSpPr>
        <p:spPr>
          <a:xfrm>
            <a:off x="1269350" y="338775"/>
            <a:ext cx="7405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 sz="2375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Governance and Structure</a:t>
            </a:r>
            <a:endParaRPr b="1" i="0" sz="2375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1" name="Google Shape;621;p51"/>
          <p:cNvSpPr/>
          <p:nvPr/>
        </p:nvSpPr>
        <p:spPr>
          <a:xfrm>
            <a:off x="1269300" y="736225"/>
            <a:ext cx="7405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357C7A"/>
                </a:solidFill>
                <a:latin typeface="Montserrat"/>
                <a:ea typeface="Montserrat"/>
                <a:cs typeface="Montserrat"/>
                <a:sym typeface="Montserrat"/>
              </a:rPr>
              <a:t>Best Practices for Success</a:t>
            </a:r>
            <a:endParaRPr i="0" sz="1375" u="none" cap="none" strike="noStrike">
              <a:solidFill>
                <a:srgbClr val="343A4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22" name="Google Shape;622;p51"/>
          <p:cNvSpPr/>
          <p:nvPr/>
        </p:nvSpPr>
        <p:spPr>
          <a:xfrm>
            <a:off x="1269350" y="2384566"/>
            <a:ext cx="3216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 sz="1800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Investment Committee</a:t>
            </a:r>
            <a:endParaRPr b="1" i="0" sz="180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23" name="Google Shape;62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3075" y="2824850"/>
            <a:ext cx="1725956" cy="172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29085" y="2824850"/>
            <a:ext cx="1721524" cy="172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3563" y="2824850"/>
            <a:ext cx="1725956" cy="1721525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51"/>
          <p:cNvSpPr/>
          <p:nvPr/>
        </p:nvSpPr>
        <p:spPr>
          <a:xfrm>
            <a:off x="1269300" y="4679450"/>
            <a:ext cx="21135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Philanthropic/mission experts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627" name="Google Shape;627;p51"/>
          <p:cNvSpPr/>
          <p:nvPr/>
        </p:nvSpPr>
        <p:spPr>
          <a:xfrm>
            <a:off x="3793900" y="4679450"/>
            <a:ext cx="23853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Experienced investors/operators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628" name="Google Shape;628;p51"/>
          <p:cNvSpPr/>
          <p:nvPr/>
        </p:nvSpPr>
        <p:spPr>
          <a:xfrm>
            <a:off x="6629075" y="4679450"/>
            <a:ext cx="17214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Sector Domain Experts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629" name="Google Shape;629;p51"/>
          <p:cNvSpPr/>
          <p:nvPr/>
        </p:nvSpPr>
        <p:spPr>
          <a:xfrm>
            <a:off x="1818843" y="3401928"/>
            <a:ext cx="1022700" cy="5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9"/>
              <a:buFont typeface="Inter"/>
              <a:buNone/>
            </a:pPr>
            <a:r>
              <a:rPr b="1" lang="en" sz="3448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b="1" lang="en" sz="3448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0%</a:t>
            </a:r>
            <a:endParaRPr b="1" i="0" sz="3448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0" name="Google Shape;630;p51"/>
          <p:cNvSpPr/>
          <p:nvPr/>
        </p:nvSpPr>
        <p:spPr>
          <a:xfrm>
            <a:off x="4475193" y="3401928"/>
            <a:ext cx="1022700" cy="5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9"/>
              <a:buFont typeface="Inter"/>
              <a:buNone/>
            </a:pPr>
            <a:r>
              <a:rPr b="1" lang="en" sz="3448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40%</a:t>
            </a:r>
            <a:endParaRPr b="1" i="0" sz="3448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1" name="Google Shape;631;p51"/>
          <p:cNvSpPr/>
          <p:nvPr/>
        </p:nvSpPr>
        <p:spPr>
          <a:xfrm>
            <a:off x="7038672" y="3401928"/>
            <a:ext cx="1022700" cy="5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9"/>
              <a:buFont typeface="Inter"/>
              <a:buNone/>
            </a:pPr>
            <a:r>
              <a:rPr b="1" lang="en" sz="3448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1" lang="en" sz="3448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0%</a:t>
            </a:r>
            <a:endParaRPr b="1" i="0" sz="3448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F9F9F9"/>
        </a:solidFill>
      </p:bgPr>
    </p:bg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52"/>
          <p:cNvSpPr/>
          <p:nvPr/>
        </p:nvSpPr>
        <p:spPr>
          <a:xfrm>
            <a:off x="0" y="-25"/>
            <a:ext cx="822000" cy="5143500"/>
          </a:xfrm>
          <a:prstGeom prst="roundRect">
            <a:avLst>
              <a:gd fmla="val 0" name="adj"/>
            </a:avLst>
          </a:prstGeom>
          <a:solidFill>
            <a:srgbClr val="225D5B"/>
          </a:solidFill>
          <a:ln>
            <a:noFill/>
          </a:ln>
          <a:effectLst>
            <a:outerShdw blurRad="89297" rotWithShape="0" algn="bl" dir="2700000" dist="29766">
              <a:srgbClr val="000000">
                <a:alpha val="7000"/>
              </a:srgbClr>
            </a:outerShdw>
          </a:effectLst>
        </p:spPr>
        <p:txBody>
          <a:bodyPr anchorCtr="0" anchor="ctr" bIns="57125" lIns="57125" spcFirstLastPara="1" rIns="57125" wrap="square" tIns="57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75"/>
          </a:p>
        </p:txBody>
      </p:sp>
      <p:pic>
        <p:nvPicPr>
          <p:cNvPr id="637" name="Google Shape;63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500" y="404675"/>
            <a:ext cx="319000" cy="319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52"/>
          <p:cNvSpPr/>
          <p:nvPr/>
        </p:nvSpPr>
        <p:spPr>
          <a:xfrm>
            <a:off x="320719" y="4667600"/>
            <a:ext cx="196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F9F9F9"/>
                </a:solidFill>
                <a:latin typeface="Montserrat"/>
                <a:ea typeface="Montserrat"/>
                <a:cs typeface="Montserrat"/>
                <a:sym typeface="Montserrat"/>
              </a:rPr>
              <a:t>8</a:t>
            </a:r>
            <a:endParaRPr i="0" sz="1375" u="none" cap="none" strike="noStrike">
              <a:solidFill>
                <a:srgbClr val="F9F9F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39" name="Google Shape;639;p52"/>
          <p:cNvSpPr/>
          <p:nvPr/>
        </p:nvSpPr>
        <p:spPr>
          <a:xfrm>
            <a:off x="1269350" y="338775"/>
            <a:ext cx="7405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 sz="2375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Co-Investment Structures</a:t>
            </a:r>
            <a:endParaRPr b="1" i="0" sz="2375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0" name="Google Shape;640;p52"/>
          <p:cNvSpPr/>
          <p:nvPr/>
        </p:nvSpPr>
        <p:spPr>
          <a:xfrm>
            <a:off x="1269300" y="736225"/>
            <a:ext cx="7405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357C7A"/>
                </a:solidFill>
                <a:latin typeface="Montserrat"/>
                <a:ea typeface="Montserrat"/>
                <a:cs typeface="Montserrat"/>
                <a:sym typeface="Montserrat"/>
              </a:rPr>
              <a:t>Amplifying Impact Through Leverage</a:t>
            </a:r>
            <a:endParaRPr b="1" sz="1375">
              <a:solidFill>
                <a:srgbClr val="357C7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1" name="Google Shape;641;p52"/>
          <p:cNvSpPr/>
          <p:nvPr/>
        </p:nvSpPr>
        <p:spPr>
          <a:xfrm>
            <a:off x="1269350" y="2721725"/>
            <a:ext cx="3216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 sz="1800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The Amplification Effect</a:t>
            </a:r>
            <a:endParaRPr b="1" i="0" sz="180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2" name="Google Shape;642;p52"/>
          <p:cNvSpPr/>
          <p:nvPr/>
        </p:nvSpPr>
        <p:spPr>
          <a:xfrm>
            <a:off x="3830126" y="1133975"/>
            <a:ext cx="2301000" cy="1230300"/>
          </a:xfrm>
          <a:prstGeom prst="roundRect">
            <a:avLst>
              <a:gd fmla="val 5149" name="adj"/>
            </a:avLst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52"/>
          <p:cNvSpPr/>
          <p:nvPr/>
        </p:nvSpPr>
        <p:spPr>
          <a:xfrm>
            <a:off x="6390900" y="1133975"/>
            <a:ext cx="2301000" cy="1230300"/>
          </a:xfrm>
          <a:prstGeom prst="roundRect">
            <a:avLst>
              <a:gd fmla="val 5149" name="adj"/>
            </a:avLst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52"/>
          <p:cNvSpPr/>
          <p:nvPr/>
        </p:nvSpPr>
        <p:spPr>
          <a:xfrm>
            <a:off x="1269350" y="1133975"/>
            <a:ext cx="2301000" cy="1230300"/>
          </a:xfrm>
          <a:prstGeom prst="roundRect">
            <a:avLst>
              <a:gd fmla="val 5149" name="adj"/>
            </a:avLst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52"/>
          <p:cNvSpPr/>
          <p:nvPr/>
        </p:nvSpPr>
        <p:spPr>
          <a:xfrm>
            <a:off x="1448698" y="1267233"/>
            <a:ext cx="18651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First-Loss Capital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6" name="Google Shape;646;p52"/>
          <p:cNvSpPr/>
          <p:nvPr/>
        </p:nvSpPr>
        <p:spPr>
          <a:xfrm>
            <a:off x="1663399" y="1598000"/>
            <a:ext cx="16890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Philanthropy takes first 20-30% of losses</a:t>
            </a:r>
            <a:endParaRPr sz="120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647" name="Google Shape;647;p52"/>
          <p:cNvSpPr/>
          <p:nvPr/>
        </p:nvSpPr>
        <p:spPr>
          <a:xfrm>
            <a:off x="4024061" y="1267225"/>
            <a:ext cx="18651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Tiered Returns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8" name="Google Shape;648;p52"/>
          <p:cNvSpPr/>
          <p:nvPr/>
        </p:nvSpPr>
        <p:spPr>
          <a:xfrm>
            <a:off x="6576831" y="1267225"/>
            <a:ext cx="18651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Dual Entity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&lt;svg xmlns=&quot;http://www.w3.org/2000/svg&quot; height=&quot;24px&quot; viewBox=&quot;0 -960 960 960&quot; width=&quot;24px&quot; fill=&quot;#85bc59&quot;&gt;&lt;path d=&quot;m560-240-56-58 142-142H160v-80h486L504-662l56-58 240 240-240 240Z&quot;/&gt;&lt;/svg&gt;" id="649" name="Google Shape;649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6683" y="1576383"/>
            <a:ext cx="2286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52"/>
          <p:cNvSpPr/>
          <p:nvPr/>
        </p:nvSpPr>
        <p:spPr>
          <a:xfrm>
            <a:off x="4256200" y="1597988"/>
            <a:ext cx="1689000" cy="6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Philanthropy accepts lower returns; private capital gets upside</a:t>
            </a:r>
            <a:endParaRPr sz="120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pic>
        <p:nvPicPr>
          <p:cNvPr descr="&lt;svg xmlns=&quot;http://www.w3.org/2000/svg&quot; height=&quot;24px&quot; viewBox=&quot;0 -960 960 960&quot; width=&quot;24px&quot; fill=&quot;#85bc59&quot;&gt;&lt;path d=&quot;m560-240-56-58 142-142H160v-80h486L504-662l56-58 240 240-240 240Z&quot;/&gt;&lt;/svg&gt;" id="651" name="Google Shape;651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9479" y="1576383"/>
            <a:ext cx="2286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52"/>
          <p:cNvSpPr/>
          <p:nvPr/>
        </p:nvSpPr>
        <p:spPr>
          <a:xfrm>
            <a:off x="6823550" y="1597990"/>
            <a:ext cx="16890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Nonprofit + for-profit fund working together</a:t>
            </a:r>
            <a:endParaRPr sz="120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pic>
        <p:nvPicPr>
          <p:cNvPr descr="&lt;svg xmlns=&quot;http://www.w3.org/2000/svg&quot; height=&quot;24px&quot; viewBox=&quot;0 -960 960 960&quot; width=&quot;24px&quot; fill=&quot;#85bc59&quot;&gt;&lt;path d=&quot;m560-240-56-58 142-142H160v-80h486L504-662l56-58 240 240-240 240Z&quot;/&gt;&lt;/svg&gt;" id="653" name="Google Shape;65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6837" y="1576383"/>
            <a:ext cx="2286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52"/>
          <p:cNvSpPr/>
          <p:nvPr/>
        </p:nvSpPr>
        <p:spPr>
          <a:xfrm>
            <a:off x="1269350" y="3488196"/>
            <a:ext cx="16890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200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Philanthropic Alone</a:t>
            </a:r>
            <a:endParaRPr b="1" i="0" sz="120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5" name="Google Shape;655;p52"/>
          <p:cNvSpPr/>
          <p:nvPr/>
        </p:nvSpPr>
        <p:spPr>
          <a:xfrm>
            <a:off x="1322150" y="4068667"/>
            <a:ext cx="1636200" cy="1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200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With Co-Investment</a:t>
            </a:r>
            <a:endParaRPr b="1" i="0" sz="120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56" name="Google Shape;656;p52"/>
          <p:cNvCxnSpPr/>
          <p:nvPr/>
        </p:nvCxnSpPr>
        <p:spPr>
          <a:xfrm>
            <a:off x="4870142" y="3241700"/>
            <a:ext cx="0" cy="12726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57" name="Google Shape;657;p52"/>
          <p:cNvCxnSpPr/>
          <p:nvPr/>
        </p:nvCxnSpPr>
        <p:spPr>
          <a:xfrm>
            <a:off x="6576825" y="3241700"/>
            <a:ext cx="0" cy="12726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58" name="Google Shape;658;p52"/>
          <p:cNvCxnSpPr/>
          <p:nvPr/>
        </p:nvCxnSpPr>
        <p:spPr>
          <a:xfrm>
            <a:off x="8164275" y="3241700"/>
            <a:ext cx="0" cy="12726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9" name="Google Shape;659;p52"/>
          <p:cNvSpPr/>
          <p:nvPr/>
        </p:nvSpPr>
        <p:spPr>
          <a:xfrm>
            <a:off x="2589000" y="4570563"/>
            <a:ext cx="10653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$0</a:t>
            </a:r>
            <a:endParaRPr sz="100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660" name="Google Shape;660;p52"/>
          <p:cNvSpPr/>
          <p:nvPr/>
        </p:nvSpPr>
        <p:spPr>
          <a:xfrm>
            <a:off x="4337500" y="4570563"/>
            <a:ext cx="10653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$1.5M</a:t>
            </a:r>
            <a:endParaRPr sz="100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661" name="Google Shape;661;p52"/>
          <p:cNvSpPr/>
          <p:nvPr/>
        </p:nvSpPr>
        <p:spPr>
          <a:xfrm>
            <a:off x="6044175" y="4570563"/>
            <a:ext cx="10653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$3M</a:t>
            </a:r>
            <a:endParaRPr sz="100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662" name="Google Shape;662;p52"/>
          <p:cNvSpPr/>
          <p:nvPr/>
        </p:nvSpPr>
        <p:spPr>
          <a:xfrm>
            <a:off x="7631625" y="4570563"/>
            <a:ext cx="10653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$4.5M</a:t>
            </a:r>
            <a:endParaRPr sz="100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663" name="Google Shape;663;p52"/>
          <p:cNvSpPr/>
          <p:nvPr/>
        </p:nvSpPr>
        <p:spPr>
          <a:xfrm>
            <a:off x="3121575" y="3400759"/>
            <a:ext cx="1116600" cy="384900"/>
          </a:xfrm>
          <a:prstGeom prst="rect">
            <a:avLst/>
          </a:prstGeom>
          <a:solidFill>
            <a:srgbClr val="357C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64" name="Google Shape;664;p52"/>
          <p:cNvCxnSpPr/>
          <p:nvPr/>
        </p:nvCxnSpPr>
        <p:spPr>
          <a:xfrm rot="10800000">
            <a:off x="3121575" y="4514300"/>
            <a:ext cx="5042700" cy="0"/>
          </a:xfrm>
          <a:prstGeom prst="straightConnector1">
            <a:avLst/>
          </a:prstGeom>
          <a:noFill/>
          <a:ln cap="flat" cmpd="sng" w="19050">
            <a:solidFill>
              <a:srgbClr val="343A4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65" name="Google Shape;665;p52"/>
          <p:cNvSpPr/>
          <p:nvPr/>
        </p:nvSpPr>
        <p:spPr>
          <a:xfrm>
            <a:off x="3121575" y="3957542"/>
            <a:ext cx="4570500" cy="384900"/>
          </a:xfrm>
          <a:prstGeom prst="rect">
            <a:avLst/>
          </a:prstGeom>
          <a:solidFill>
            <a:srgbClr val="7AB4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66" name="Google Shape;666;p52"/>
          <p:cNvCxnSpPr/>
          <p:nvPr/>
        </p:nvCxnSpPr>
        <p:spPr>
          <a:xfrm>
            <a:off x="3121650" y="3241700"/>
            <a:ext cx="0" cy="1272600"/>
          </a:xfrm>
          <a:prstGeom prst="straightConnector1">
            <a:avLst/>
          </a:prstGeom>
          <a:noFill/>
          <a:ln cap="flat" cmpd="sng" w="19050">
            <a:solidFill>
              <a:srgbClr val="343A4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9F9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/>
          <p:nvPr/>
        </p:nvSpPr>
        <p:spPr>
          <a:xfrm>
            <a:off x="5234836" y="1409250"/>
            <a:ext cx="3450000" cy="3328500"/>
          </a:xfrm>
          <a:prstGeom prst="roundRect">
            <a:avLst>
              <a:gd fmla="val 3442" name="adj"/>
            </a:avLst>
          </a:prstGeom>
          <a:solidFill>
            <a:srgbClr val="225D5B"/>
          </a:solidFill>
          <a:ln>
            <a:noFill/>
          </a:ln>
          <a:effectLst>
            <a:outerShdw blurRad="89297" rotWithShape="0" algn="bl" dir="2700000" dist="29766">
              <a:srgbClr val="000000">
                <a:alpha val="7000"/>
              </a:srgbClr>
            </a:outerShdw>
          </a:effectLst>
        </p:spPr>
        <p:txBody>
          <a:bodyPr anchorCtr="0" anchor="ctr" bIns="57125" lIns="57125" spcFirstLastPara="1" rIns="57125" wrap="square" tIns="57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75"/>
          </a:p>
        </p:txBody>
      </p:sp>
      <p:sp>
        <p:nvSpPr>
          <p:cNvPr id="150" name="Google Shape;150;p33"/>
          <p:cNvSpPr/>
          <p:nvPr/>
        </p:nvSpPr>
        <p:spPr>
          <a:xfrm>
            <a:off x="1282886" y="338775"/>
            <a:ext cx="7401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 sz="2375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Welcome and Expectations</a:t>
            </a:r>
            <a:endParaRPr b="1" i="0" sz="2375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5446510" y="1656024"/>
            <a:ext cx="19563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7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Today is About:</a:t>
            </a:r>
            <a:endParaRPr b="1" i="0" sz="175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" name="Google Shape;152;p33"/>
          <p:cNvSpPr/>
          <p:nvPr/>
        </p:nvSpPr>
        <p:spPr>
          <a:xfrm>
            <a:off x="1282836" y="888625"/>
            <a:ext cx="74019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357C7A"/>
                </a:solidFill>
                <a:latin typeface="Montserrat"/>
                <a:ea typeface="Montserrat"/>
                <a:cs typeface="Montserrat"/>
                <a:sym typeface="Montserrat"/>
              </a:rPr>
              <a:t>45-minute educational session </a:t>
            </a:r>
            <a:r>
              <a:rPr lang="en" sz="1375">
                <a:solidFill>
                  <a:srgbClr val="343A4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followed by 15 minutes for Q&amp;A.</a:t>
            </a:r>
            <a:endParaRPr i="0" sz="1375" u="none" cap="none" strike="noStrike">
              <a:solidFill>
                <a:srgbClr val="343A4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3" name="Google Shape;153;p33"/>
          <p:cNvSpPr/>
          <p:nvPr/>
        </p:nvSpPr>
        <p:spPr>
          <a:xfrm>
            <a:off x="5759786" y="2099875"/>
            <a:ext cx="2661900" cy="1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75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Understanding the model</a:t>
            </a:r>
            <a:endParaRPr sz="1375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75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Learning from experienced practitioners</a:t>
            </a:r>
            <a:endParaRPr sz="1375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375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Exploring regional transformation potential</a:t>
            </a:r>
            <a:endParaRPr sz="1375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54" name="Google Shape;15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6511" y="2118831"/>
            <a:ext cx="196093" cy="16842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3"/>
          <p:cNvSpPr/>
          <p:nvPr/>
        </p:nvSpPr>
        <p:spPr>
          <a:xfrm>
            <a:off x="1282886" y="1409250"/>
            <a:ext cx="3504300" cy="3328500"/>
          </a:xfrm>
          <a:prstGeom prst="roundRect">
            <a:avLst>
              <a:gd fmla="val 5149" name="adj"/>
            </a:avLst>
          </a:prstGeom>
          <a:solidFill>
            <a:srgbClr val="FFFFFF"/>
          </a:solidFill>
          <a:ln cap="flat" cmpd="sng" w="597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  <a:effectLst>
            <a:outerShdw blurRad="89297" rotWithShape="0" algn="bl" dir="2700000" dist="29766">
              <a:srgbClr val="000000">
                <a:alpha val="7000"/>
              </a:srgbClr>
            </a:outerShdw>
          </a:effectLst>
        </p:spPr>
        <p:txBody>
          <a:bodyPr anchorCtr="0" anchor="ctr" bIns="57125" lIns="57125" spcFirstLastPara="1" rIns="57125" wrap="square" tIns="57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75"/>
          </a:p>
        </p:txBody>
      </p:sp>
      <p:sp>
        <p:nvSpPr>
          <p:cNvPr id="156" name="Google Shape;156;p33"/>
          <p:cNvSpPr/>
          <p:nvPr/>
        </p:nvSpPr>
        <p:spPr>
          <a:xfrm>
            <a:off x="1494561" y="1618450"/>
            <a:ext cx="3216600" cy="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700">
                <a:solidFill>
                  <a:srgbClr val="357C7A"/>
                </a:solidFill>
                <a:latin typeface="Montserrat"/>
                <a:ea typeface="Montserrat"/>
                <a:cs typeface="Montserrat"/>
                <a:sym typeface="Montserrat"/>
              </a:rPr>
              <a:t>What’s NOT Covered Today</a:t>
            </a:r>
            <a:endParaRPr b="1" i="0" sz="1700" u="none" cap="none" strike="noStrike">
              <a:solidFill>
                <a:srgbClr val="357C7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7" name="Google Shape;15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6511" y="2501158"/>
            <a:ext cx="196093" cy="168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6511" y="3104667"/>
            <a:ext cx="196093" cy="16842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3"/>
          <p:cNvSpPr/>
          <p:nvPr/>
        </p:nvSpPr>
        <p:spPr>
          <a:xfrm>
            <a:off x="1494561" y="2099875"/>
            <a:ext cx="2904000" cy="23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75">
                <a:solidFill>
                  <a:srgbClr val="343A40"/>
                </a:solidFill>
                <a:latin typeface="Inter"/>
                <a:ea typeface="Inter"/>
                <a:cs typeface="Inter"/>
                <a:sym typeface="Inter"/>
              </a:rPr>
              <a:t>❌ Specific fund terms or</a:t>
            </a:r>
            <a:br>
              <a:rPr lang="en" sz="1375">
                <a:solidFill>
                  <a:srgbClr val="343A40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" sz="1375">
                <a:solidFill>
                  <a:srgbClr val="343A40"/>
                </a:solidFill>
                <a:latin typeface="Inter"/>
                <a:ea typeface="Inter"/>
                <a:cs typeface="Inter"/>
                <a:sym typeface="Inter"/>
              </a:rPr>
              <a:t>     investment opportunities</a:t>
            </a:r>
            <a:endParaRPr sz="1375">
              <a:solidFill>
                <a:srgbClr val="343A4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75">
                <a:solidFill>
                  <a:srgbClr val="343A40"/>
                </a:solidFill>
                <a:latin typeface="Inter"/>
                <a:ea typeface="Inter"/>
                <a:cs typeface="Inter"/>
                <a:sym typeface="Inter"/>
              </a:rPr>
              <a:t>❌ Solicitation of commitments to</a:t>
            </a:r>
            <a:br>
              <a:rPr lang="en" sz="1375">
                <a:solidFill>
                  <a:srgbClr val="343A40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" sz="1375">
                <a:solidFill>
                  <a:srgbClr val="343A40"/>
                </a:solidFill>
                <a:latin typeface="Inter"/>
                <a:ea typeface="Inter"/>
                <a:cs typeface="Inter"/>
                <a:sym typeface="Inter"/>
              </a:rPr>
              <a:t>     any fund</a:t>
            </a:r>
            <a:endParaRPr sz="1375">
              <a:solidFill>
                <a:srgbClr val="343A4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75">
                <a:solidFill>
                  <a:srgbClr val="343A40"/>
                </a:solidFill>
                <a:latin typeface="Inter"/>
                <a:ea typeface="Inter"/>
                <a:cs typeface="Inter"/>
                <a:sym typeface="Inter"/>
              </a:rPr>
              <a:t>❌ Financial projections or return</a:t>
            </a:r>
            <a:br>
              <a:rPr lang="en" sz="1375">
                <a:solidFill>
                  <a:srgbClr val="343A40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" sz="1375">
                <a:solidFill>
                  <a:srgbClr val="343A40"/>
                </a:solidFill>
                <a:latin typeface="Inter"/>
                <a:ea typeface="Inter"/>
                <a:cs typeface="Inter"/>
                <a:sym typeface="Inter"/>
              </a:rPr>
              <a:t>     expectations</a:t>
            </a:r>
            <a:endParaRPr sz="1375">
              <a:solidFill>
                <a:srgbClr val="343A4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75">
                <a:solidFill>
                  <a:srgbClr val="343A40"/>
                </a:solidFill>
                <a:latin typeface="Inter"/>
                <a:ea typeface="Inter"/>
                <a:cs typeface="Inter"/>
                <a:sym typeface="Inter"/>
              </a:rPr>
              <a:t>❌ Individual investment advice</a:t>
            </a:r>
            <a:endParaRPr sz="1375">
              <a:solidFill>
                <a:srgbClr val="343A4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75">
              <a:solidFill>
                <a:srgbClr val="343A4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0" name="Google Shape;160;p33"/>
          <p:cNvSpPr/>
          <p:nvPr/>
        </p:nvSpPr>
        <p:spPr>
          <a:xfrm>
            <a:off x="0" y="-25"/>
            <a:ext cx="822000" cy="5143500"/>
          </a:xfrm>
          <a:prstGeom prst="roundRect">
            <a:avLst>
              <a:gd fmla="val 0" name="adj"/>
            </a:avLst>
          </a:prstGeom>
          <a:solidFill>
            <a:srgbClr val="225D5B"/>
          </a:solidFill>
          <a:ln>
            <a:noFill/>
          </a:ln>
          <a:effectLst>
            <a:outerShdw blurRad="89297" rotWithShape="0" algn="bl" dir="2700000" dist="29766">
              <a:srgbClr val="000000">
                <a:alpha val="7000"/>
              </a:srgbClr>
            </a:outerShdw>
          </a:effectLst>
        </p:spPr>
        <p:txBody>
          <a:bodyPr anchorCtr="0" anchor="ctr" bIns="57125" lIns="57125" spcFirstLastPara="1" rIns="57125" wrap="square" tIns="57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75"/>
          </a:p>
        </p:txBody>
      </p:sp>
      <p:pic>
        <p:nvPicPr>
          <p:cNvPr id="161" name="Google Shape;16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500" y="404675"/>
            <a:ext cx="319000" cy="31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33"/>
          <p:cNvSpPr/>
          <p:nvPr/>
        </p:nvSpPr>
        <p:spPr>
          <a:xfrm>
            <a:off x="320719" y="4667600"/>
            <a:ext cx="196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F9F9F9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i="0" sz="1375" u="none" cap="none" strike="noStrike">
              <a:solidFill>
                <a:srgbClr val="F9F9F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9F9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4"/>
          <p:cNvSpPr/>
          <p:nvPr/>
        </p:nvSpPr>
        <p:spPr>
          <a:xfrm>
            <a:off x="1282886" y="338775"/>
            <a:ext cx="7401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 sz="2375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What is a Venture Philanthropy Fund?</a:t>
            </a:r>
            <a:endParaRPr b="1" i="0" sz="2375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8" name="Google Shape;168;p34"/>
          <p:cNvSpPr/>
          <p:nvPr/>
        </p:nvSpPr>
        <p:spPr>
          <a:xfrm>
            <a:off x="1282836" y="888625"/>
            <a:ext cx="74019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t/>
            </a:r>
            <a:endParaRPr i="0" sz="1375" u="none" cap="none" strike="noStrike">
              <a:solidFill>
                <a:srgbClr val="343A4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9" name="Google Shape;169;p34"/>
          <p:cNvSpPr/>
          <p:nvPr/>
        </p:nvSpPr>
        <p:spPr>
          <a:xfrm>
            <a:off x="0" y="-25"/>
            <a:ext cx="822000" cy="5143500"/>
          </a:xfrm>
          <a:prstGeom prst="roundRect">
            <a:avLst>
              <a:gd fmla="val 0" name="adj"/>
            </a:avLst>
          </a:prstGeom>
          <a:solidFill>
            <a:srgbClr val="225D5B"/>
          </a:solidFill>
          <a:ln>
            <a:noFill/>
          </a:ln>
          <a:effectLst>
            <a:outerShdw blurRad="89297" rotWithShape="0" algn="bl" dir="2700000" dist="29766">
              <a:srgbClr val="000000">
                <a:alpha val="7000"/>
              </a:srgbClr>
            </a:outerShdw>
          </a:effectLst>
        </p:spPr>
        <p:txBody>
          <a:bodyPr anchorCtr="0" anchor="ctr" bIns="57125" lIns="57125" spcFirstLastPara="1" rIns="57125" wrap="square" tIns="57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75"/>
          </a:p>
        </p:txBody>
      </p:sp>
      <p:pic>
        <p:nvPicPr>
          <p:cNvPr id="170" name="Google Shape;17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500" y="404675"/>
            <a:ext cx="319000" cy="31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4"/>
          <p:cNvSpPr/>
          <p:nvPr/>
        </p:nvSpPr>
        <p:spPr>
          <a:xfrm>
            <a:off x="320719" y="4667600"/>
            <a:ext cx="196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F9F9F9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i="0" sz="1375" u="none" cap="none" strike="noStrike">
              <a:solidFill>
                <a:srgbClr val="F9F9F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72" name="Google Shape;172;p34" title="infographic_venture-philanthropy_V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2650" y="888625"/>
            <a:ext cx="7873844" cy="374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9F9F9"/>
              </a:solidFill>
            </a:endParaRPr>
          </a:p>
        </p:txBody>
      </p:sp>
      <p:pic>
        <p:nvPicPr>
          <p:cNvPr descr="preencoded.png" id="179" name="Google Shape;179;p35"/>
          <p:cNvPicPr preferRelativeResize="0"/>
          <p:nvPr/>
        </p:nvPicPr>
        <p:blipFill rotWithShape="1">
          <a:blip r:embed="rId3">
            <a:alphaModFix amt="7000"/>
          </a:blip>
          <a:srcRect b="4598" l="0" r="-2302" t="0"/>
          <a:stretch/>
        </p:blipFill>
        <p:spPr>
          <a:xfrm>
            <a:off x="772025" y="-60150"/>
            <a:ext cx="8565000" cy="52038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</p:pic>
      <p:sp>
        <p:nvSpPr>
          <p:cNvPr id="180" name="Google Shape;180;p35"/>
          <p:cNvSpPr/>
          <p:nvPr/>
        </p:nvSpPr>
        <p:spPr>
          <a:xfrm>
            <a:off x="1316375" y="2632385"/>
            <a:ext cx="1730700" cy="983100"/>
          </a:xfrm>
          <a:prstGeom prst="roundRect">
            <a:avLst>
              <a:gd fmla="val 7682" name="adj"/>
            </a:avLst>
          </a:prstGeom>
          <a:solidFill>
            <a:schemeClr val="lt1"/>
          </a:solidFill>
          <a:ln cap="flat" cmpd="sng" w="59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181" name="Google Shape;181;p35"/>
          <p:cNvSpPr/>
          <p:nvPr/>
        </p:nvSpPr>
        <p:spPr>
          <a:xfrm>
            <a:off x="3178233" y="2632385"/>
            <a:ext cx="1730700" cy="983100"/>
          </a:xfrm>
          <a:prstGeom prst="roundRect">
            <a:avLst>
              <a:gd fmla="val 7682" name="adj"/>
            </a:avLst>
          </a:prstGeom>
          <a:solidFill>
            <a:schemeClr val="lt1"/>
          </a:solidFill>
          <a:ln cap="flat" cmpd="sng" w="59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182" name="Google Shape;182;p35"/>
          <p:cNvSpPr/>
          <p:nvPr/>
        </p:nvSpPr>
        <p:spPr>
          <a:xfrm>
            <a:off x="5040091" y="2632385"/>
            <a:ext cx="1730700" cy="983100"/>
          </a:xfrm>
          <a:prstGeom prst="roundRect">
            <a:avLst>
              <a:gd fmla="val 7682" name="adj"/>
            </a:avLst>
          </a:prstGeom>
          <a:solidFill>
            <a:schemeClr val="lt1"/>
          </a:solidFill>
          <a:ln cap="flat" cmpd="sng" w="59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183" name="Google Shape;183;p35"/>
          <p:cNvSpPr/>
          <p:nvPr/>
        </p:nvSpPr>
        <p:spPr>
          <a:xfrm>
            <a:off x="1316375" y="2722484"/>
            <a:ext cx="1730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 sz="2800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#1</a:t>
            </a:r>
            <a:endParaRPr b="1" i="0" sz="280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" name="Google Shape;184;p35"/>
          <p:cNvSpPr/>
          <p:nvPr/>
        </p:nvSpPr>
        <p:spPr>
          <a:xfrm>
            <a:off x="1354550" y="3147939"/>
            <a:ext cx="16533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200"/>
              <a:buFont typeface="Inter"/>
              <a:buNone/>
            </a:pPr>
            <a:r>
              <a:rPr b="1" lang="en" sz="1000">
                <a:solidFill>
                  <a:srgbClr val="357C7A"/>
                </a:solidFill>
                <a:latin typeface="Montserrat"/>
                <a:ea typeface="Montserrat"/>
                <a:cs typeface="Montserrat"/>
                <a:sym typeface="Montserrat"/>
              </a:rPr>
              <a:t>Most Active Seed</a:t>
            </a:r>
            <a:br>
              <a:rPr b="1" lang="en" sz="1000">
                <a:solidFill>
                  <a:srgbClr val="357C7A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" sz="1000">
                <a:solidFill>
                  <a:srgbClr val="357C7A"/>
                </a:solidFill>
                <a:latin typeface="Montserrat"/>
                <a:ea typeface="Montserrat"/>
                <a:cs typeface="Montserrat"/>
                <a:sym typeface="Montserrat"/>
              </a:rPr>
              <a:t>Fund in NY State</a:t>
            </a:r>
            <a:endParaRPr b="1" i="0" sz="1000" u="none" cap="none" strike="noStrike">
              <a:solidFill>
                <a:srgbClr val="357C7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5" name="Google Shape;185;p35"/>
          <p:cNvSpPr/>
          <p:nvPr/>
        </p:nvSpPr>
        <p:spPr>
          <a:xfrm>
            <a:off x="3178225" y="2716334"/>
            <a:ext cx="1730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 sz="2800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1,800+</a:t>
            </a:r>
            <a:endParaRPr b="1" i="0" sz="280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6" name="Google Shape;186;p35"/>
          <p:cNvSpPr/>
          <p:nvPr/>
        </p:nvSpPr>
        <p:spPr>
          <a:xfrm>
            <a:off x="1269350" y="4122451"/>
            <a:ext cx="3917700" cy="6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85BC59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✓ </a:t>
            </a:r>
            <a:r>
              <a:rPr lang="en" sz="13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CDFI designation unlocked federal capital</a:t>
            </a:r>
            <a:endParaRPr sz="13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350">
                <a:solidFill>
                  <a:srgbClr val="85BC59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✓ </a:t>
            </a:r>
            <a:r>
              <a:rPr lang="en" sz="13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Mentorship-first approach improved quality</a:t>
            </a:r>
            <a:endParaRPr sz="13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87" name="Google Shape;187;p35"/>
          <p:cNvSpPr/>
          <p:nvPr/>
        </p:nvSpPr>
        <p:spPr>
          <a:xfrm>
            <a:off x="3178225" y="3147939"/>
            <a:ext cx="17307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200"/>
              <a:buFont typeface="Inter"/>
              <a:buNone/>
            </a:pPr>
            <a:r>
              <a:rPr b="1" lang="en" sz="1000">
                <a:solidFill>
                  <a:srgbClr val="357C7A"/>
                </a:solidFill>
                <a:latin typeface="Montserrat"/>
                <a:ea typeface="Montserrat"/>
                <a:cs typeface="Montserrat"/>
                <a:sym typeface="Montserrat"/>
              </a:rPr>
              <a:t>Companies</a:t>
            </a:r>
            <a:endParaRPr b="1" sz="1000">
              <a:solidFill>
                <a:srgbClr val="357C7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200"/>
              <a:buFont typeface="Inter"/>
              <a:buNone/>
            </a:pPr>
            <a:r>
              <a:rPr b="1" lang="en" sz="1000">
                <a:solidFill>
                  <a:srgbClr val="357C7A"/>
                </a:solidFill>
                <a:latin typeface="Montserrat"/>
                <a:ea typeface="Montserrat"/>
                <a:cs typeface="Montserrat"/>
                <a:sym typeface="Montserrat"/>
              </a:rPr>
              <a:t>Mentored</a:t>
            </a:r>
            <a:endParaRPr b="1" sz="1000">
              <a:solidFill>
                <a:srgbClr val="357C7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8" name="Google Shape;188;p35"/>
          <p:cNvSpPr/>
          <p:nvPr/>
        </p:nvSpPr>
        <p:spPr>
          <a:xfrm>
            <a:off x="5040100" y="3194021"/>
            <a:ext cx="1730700" cy="2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200"/>
              <a:buFont typeface="Inter"/>
              <a:buNone/>
            </a:pPr>
            <a:r>
              <a:rPr b="1" lang="en" sz="1000">
                <a:solidFill>
                  <a:srgbClr val="357C7A"/>
                </a:solidFill>
                <a:latin typeface="Montserrat"/>
                <a:ea typeface="Montserrat"/>
                <a:cs typeface="Montserrat"/>
                <a:sym typeface="Montserrat"/>
              </a:rPr>
              <a:t>Jobs Supported</a:t>
            </a:r>
            <a:endParaRPr b="1" sz="1000">
              <a:solidFill>
                <a:srgbClr val="357C7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9" name="Google Shape;189;p35"/>
          <p:cNvSpPr/>
          <p:nvPr/>
        </p:nvSpPr>
        <p:spPr>
          <a:xfrm>
            <a:off x="1269350" y="1254897"/>
            <a:ext cx="17958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The Model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0" name="Google Shape;190;p35"/>
          <p:cNvSpPr/>
          <p:nvPr/>
        </p:nvSpPr>
        <p:spPr>
          <a:xfrm>
            <a:off x="1269350" y="3770864"/>
            <a:ext cx="33144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Key Success Factors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1" name="Google Shape;191;p35"/>
          <p:cNvSpPr/>
          <p:nvPr/>
        </p:nvSpPr>
        <p:spPr>
          <a:xfrm>
            <a:off x="1158850" y="1579686"/>
            <a:ext cx="3702300" cy="6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14325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350"/>
              <a:buFont typeface="Inter Medium"/>
              <a:buChar char="●"/>
            </a:pPr>
            <a:r>
              <a:rPr lang="en" sz="13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501(c)(3) nonprofit + for-profit LP fund</a:t>
            </a:r>
            <a:endParaRPr sz="13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14325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350"/>
              <a:buFont typeface="Inter Medium"/>
              <a:buChar char="●"/>
            </a:pPr>
            <a:r>
              <a:rPr lang="en" sz="13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U.S. Treasury-designated CDFI</a:t>
            </a:r>
            <a:endParaRPr sz="13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92" name="Google Shape;192;p35"/>
          <p:cNvSpPr/>
          <p:nvPr/>
        </p:nvSpPr>
        <p:spPr>
          <a:xfrm>
            <a:off x="1269350" y="2296692"/>
            <a:ext cx="20340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The Results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3" name="Google Shape;193;p35"/>
          <p:cNvSpPr/>
          <p:nvPr/>
        </p:nvSpPr>
        <p:spPr>
          <a:xfrm>
            <a:off x="6901952" y="2632385"/>
            <a:ext cx="1730700" cy="983100"/>
          </a:xfrm>
          <a:prstGeom prst="roundRect">
            <a:avLst>
              <a:gd fmla="val 7682" name="adj"/>
            </a:avLst>
          </a:prstGeom>
          <a:solidFill>
            <a:schemeClr val="lt1"/>
          </a:solidFill>
          <a:ln cap="flat" cmpd="sng" w="59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194" name="Google Shape;194;p35"/>
          <p:cNvSpPr/>
          <p:nvPr/>
        </p:nvSpPr>
        <p:spPr>
          <a:xfrm>
            <a:off x="5040101" y="2721534"/>
            <a:ext cx="1730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 sz="2800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9,600+</a:t>
            </a:r>
            <a:endParaRPr b="1" i="0" sz="280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" name="Google Shape;195;p35"/>
          <p:cNvSpPr/>
          <p:nvPr/>
        </p:nvSpPr>
        <p:spPr>
          <a:xfrm>
            <a:off x="6901952" y="2721534"/>
            <a:ext cx="17307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 sz="2800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39x</a:t>
            </a:r>
            <a:endParaRPr b="1" i="0" sz="280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6" name="Google Shape;196;p35"/>
          <p:cNvSpPr/>
          <p:nvPr/>
        </p:nvSpPr>
        <p:spPr>
          <a:xfrm>
            <a:off x="6901950" y="3147939"/>
            <a:ext cx="17307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200"/>
              <a:buFont typeface="Inter"/>
              <a:buNone/>
            </a:pPr>
            <a:r>
              <a:rPr b="1" lang="en" sz="1000">
                <a:solidFill>
                  <a:srgbClr val="357C7A"/>
                </a:solidFill>
                <a:latin typeface="Montserrat"/>
                <a:ea typeface="Montserrat"/>
                <a:cs typeface="Montserrat"/>
                <a:sym typeface="Montserrat"/>
              </a:rPr>
              <a:t>Follow-on Funding For Portfolio Companies</a:t>
            </a:r>
            <a:endParaRPr b="1" sz="1000">
              <a:solidFill>
                <a:srgbClr val="357C7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7" name="Google Shape;197;p35"/>
          <p:cNvSpPr/>
          <p:nvPr/>
        </p:nvSpPr>
        <p:spPr>
          <a:xfrm>
            <a:off x="5080650" y="1579686"/>
            <a:ext cx="4350900" cy="6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14325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350"/>
              <a:buFont typeface="Inter Medium"/>
              <a:buChar char="●"/>
            </a:pPr>
            <a:r>
              <a:rPr lang="en" sz="13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27 westernmost counties</a:t>
            </a:r>
            <a:br>
              <a:rPr lang="en" sz="13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</a:br>
            <a:r>
              <a:rPr lang="en" sz="13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(rural/mid-sized metros)</a:t>
            </a:r>
            <a:endParaRPr sz="13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98" name="Google Shape;198;p35"/>
          <p:cNvSpPr/>
          <p:nvPr/>
        </p:nvSpPr>
        <p:spPr>
          <a:xfrm>
            <a:off x="5156637" y="4122451"/>
            <a:ext cx="3917700" cy="6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85BC59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✓ </a:t>
            </a:r>
            <a:r>
              <a:rPr lang="en" sz="13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Geographic focus = competitive advantage</a:t>
            </a:r>
            <a:endParaRPr sz="13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350">
                <a:solidFill>
                  <a:srgbClr val="85BC59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✓ </a:t>
            </a:r>
            <a:r>
              <a:rPr lang="en" sz="13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Rapid deployment (90 deals in 3 years)</a:t>
            </a:r>
            <a:endParaRPr sz="13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99" name="Google Shape;199;p35"/>
          <p:cNvSpPr/>
          <p:nvPr/>
        </p:nvSpPr>
        <p:spPr>
          <a:xfrm>
            <a:off x="0" y="-25"/>
            <a:ext cx="822000" cy="5143500"/>
          </a:xfrm>
          <a:prstGeom prst="roundRect">
            <a:avLst>
              <a:gd fmla="val 0" name="adj"/>
            </a:avLst>
          </a:prstGeom>
          <a:solidFill>
            <a:srgbClr val="225D5B"/>
          </a:solidFill>
          <a:ln>
            <a:noFill/>
          </a:ln>
          <a:effectLst>
            <a:outerShdw blurRad="89297" rotWithShape="0" algn="bl" dir="2700000" dist="29766">
              <a:srgbClr val="000000">
                <a:alpha val="7000"/>
              </a:srgbClr>
            </a:outerShdw>
          </a:effectLst>
        </p:spPr>
        <p:txBody>
          <a:bodyPr anchorCtr="0" anchor="ctr" bIns="57125" lIns="57125" spcFirstLastPara="1" rIns="57125" wrap="square" tIns="57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75"/>
          </a:p>
        </p:txBody>
      </p:sp>
      <p:pic>
        <p:nvPicPr>
          <p:cNvPr id="200" name="Google Shape;20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500" y="404675"/>
            <a:ext cx="319000" cy="31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5"/>
          <p:cNvSpPr/>
          <p:nvPr/>
        </p:nvSpPr>
        <p:spPr>
          <a:xfrm>
            <a:off x="320719" y="4667600"/>
            <a:ext cx="196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F9F9F9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i="0" sz="1375" u="none" cap="none" strike="noStrike">
              <a:solidFill>
                <a:srgbClr val="F9F9F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2" name="Google Shape;202;p35"/>
          <p:cNvSpPr/>
          <p:nvPr/>
        </p:nvSpPr>
        <p:spPr>
          <a:xfrm>
            <a:off x="1269350" y="338775"/>
            <a:ext cx="7405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 sz="2375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Case Study: Launch NY</a:t>
            </a:r>
            <a:endParaRPr b="1" i="0" sz="2375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3" name="Google Shape;203;p35"/>
          <p:cNvSpPr/>
          <p:nvPr/>
        </p:nvSpPr>
        <p:spPr>
          <a:xfrm>
            <a:off x="1269300" y="736225"/>
            <a:ext cx="7405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357C7A"/>
                </a:solidFill>
                <a:latin typeface="Montserrat"/>
                <a:ea typeface="Montserrat"/>
                <a:cs typeface="Montserrat"/>
                <a:sym typeface="Montserrat"/>
              </a:rPr>
              <a:t>Upstate New York’s Success Story</a:t>
            </a:r>
            <a:endParaRPr b="1" sz="1375">
              <a:solidFill>
                <a:srgbClr val="357C7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5D5B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pic>
        <p:nvPicPr>
          <p:cNvPr descr="preencoded.png" id="210" name="Google Shape;210;p36"/>
          <p:cNvPicPr preferRelativeResize="0"/>
          <p:nvPr/>
        </p:nvPicPr>
        <p:blipFill rotWithShape="1">
          <a:blip r:embed="rId3">
            <a:alphaModFix amt="11000"/>
          </a:blip>
          <a:srcRect b="9641" l="-4545" r="26316" t="26042"/>
          <a:stretch/>
        </p:blipFill>
        <p:spPr>
          <a:xfrm>
            <a:off x="0" y="0"/>
            <a:ext cx="914399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6"/>
          <p:cNvSpPr/>
          <p:nvPr/>
        </p:nvSpPr>
        <p:spPr>
          <a:xfrm>
            <a:off x="1269350" y="2742681"/>
            <a:ext cx="3633600" cy="1013100"/>
          </a:xfrm>
          <a:prstGeom prst="roundRect">
            <a:avLst>
              <a:gd fmla="val 7682" name="adj"/>
            </a:avLst>
          </a:prstGeom>
          <a:solidFill>
            <a:schemeClr val="lt1"/>
          </a:solidFill>
          <a:ln cap="flat" cmpd="sng" w="59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212" name="Google Shape;212;p36"/>
          <p:cNvSpPr/>
          <p:nvPr/>
        </p:nvSpPr>
        <p:spPr>
          <a:xfrm>
            <a:off x="5035794" y="2742681"/>
            <a:ext cx="3633600" cy="1013100"/>
          </a:xfrm>
          <a:prstGeom prst="roundRect">
            <a:avLst>
              <a:gd fmla="val 7682" name="adj"/>
            </a:avLst>
          </a:prstGeom>
          <a:solidFill>
            <a:schemeClr val="lt1"/>
          </a:solidFill>
          <a:ln cap="flat" cmpd="sng" w="59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213" name="Google Shape;213;p36"/>
          <p:cNvSpPr/>
          <p:nvPr/>
        </p:nvSpPr>
        <p:spPr>
          <a:xfrm>
            <a:off x="1448700" y="2882930"/>
            <a:ext cx="32736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Anchor Commitments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4" name="Google Shape;214;p36"/>
          <p:cNvSpPr/>
          <p:nvPr/>
        </p:nvSpPr>
        <p:spPr>
          <a:xfrm>
            <a:off x="1448697" y="3197505"/>
            <a:ext cx="25719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A6C95B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✓</a:t>
            </a:r>
            <a:r>
              <a:rPr lang="en" sz="1150">
                <a:solidFill>
                  <a:srgbClr val="343A40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 </a:t>
            </a: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Anchor commitments attract</a:t>
            </a:r>
            <a:b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</a:b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    follow-on donors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15" name="Google Shape;215;p36"/>
          <p:cNvSpPr/>
          <p:nvPr/>
        </p:nvSpPr>
        <p:spPr>
          <a:xfrm>
            <a:off x="1269350" y="1525826"/>
            <a:ext cx="3878700" cy="6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14325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350"/>
              <a:buFont typeface="Inter Medium"/>
              <a:buChar char="●"/>
            </a:pPr>
            <a:r>
              <a:rPr lang="en" sz="13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Community foundation-anchored fund</a:t>
            </a:r>
            <a:endParaRPr sz="13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14325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350"/>
              <a:buFont typeface="Inter Medium"/>
              <a:buChar char="●"/>
            </a:pPr>
            <a:r>
              <a:rPr lang="en" sz="13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Multiple philanthropic anchors + individual donors</a:t>
            </a:r>
            <a:endParaRPr sz="13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16" name="Google Shape;216;p36"/>
          <p:cNvSpPr/>
          <p:nvPr/>
        </p:nvSpPr>
        <p:spPr>
          <a:xfrm>
            <a:off x="5255899" y="2882930"/>
            <a:ext cx="32265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Patient Capital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7" name="Google Shape;217;p36"/>
          <p:cNvSpPr/>
          <p:nvPr/>
        </p:nvSpPr>
        <p:spPr>
          <a:xfrm>
            <a:off x="5255876" y="3197495"/>
            <a:ext cx="32265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A6C95B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✓</a:t>
            </a:r>
            <a:r>
              <a:rPr lang="en" sz="1150">
                <a:solidFill>
                  <a:srgbClr val="343A40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 </a:t>
            </a: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Patient capital timeline (7-10 years)</a:t>
            </a:r>
            <a:b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</a:b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    essential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18" name="Google Shape;218;p36"/>
          <p:cNvSpPr/>
          <p:nvPr/>
        </p:nvSpPr>
        <p:spPr>
          <a:xfrm>
            <a:off x="1269350" y="3894555"/>
            <a:ext cx="3633600" cy="791700"/>
          </a:xfrm>
          <a:prstGeom prst="roundRect">
            <a:avLst>
              <a:gd fmla="val 7682" name="adj"/>
            </a:avLst>
          </a:prstGeom>
          <a:solidFill>
            <a:schemeClr val="lt1"/>
          </a:solidFill>
          <a:ln cap="flat" cmpd="sng" w="59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219" name="Google Shape;219;p36"/>
          <p:cNvSpPr/>
          <p:nvPr/>
        </p:nvSpPr>
        <p:spPr>
          <a:xfrm>
            <a:off x="5035797" y="3894555"/>
            <a:ext cx="3633600" cy="791700"/>
          </a:xfrm>
          <a:prstGeom prst="roundRect">
            <a:avLst>
              <a:gd fmla="val 7682" name="adj"/>
            </a:avLst>
          </a:prstGeom>
          <a:solidFill>
            <a:schemeClr val="lt1"/>
          </a:solidFill>
          <a:ln cap="flat" cmpd="sng" w="59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220" name="Google Shape;220;p36"/>
          <p:cNvSpPr/>
          <p:nvPr/>
        </p:nvSpPr>
        <p:spPr>
          <a:xfrm>
            <a:off x="1448700" y="4014705"/>
            <a:ext cx="32736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Community Trust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1" name="Google Shape;221;p36"/>
          <p:cNvSpPr/>
          <p:nvPr/>
        </p:nvSpPr>
        <p:spPr>
          <a:xfrm>
            <a:off x="1448700" y="4329275"/>
            <a:ext cx="32736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A6C95B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✓</a:t>
            </a:r>
            <a:r>
              <a:rPr lang="en" sz="1150">
                <a:solidFill>
                  <a:srgbClr val="343A40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 </a:t>
            </a: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Community trust built through transparency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22" name="Google Shape;222;p36"/>
          <p:cNvSpPr/>
          <p:nvPr/>
        </p:nvSpPr>
        <p:spPr>
          <a:xfrm>
            <a:off x="5255899" y="4014705"/>
            <a:ext cx="32265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Sector Focus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3" name="Google Shape;223;p36"/>
          <p:cNvSpPr/>
          <p:nvPr/>
        </p:nvSpPr>
        <p:spPr>
          <a:xfrm>
            <a:off x="5255880" y="4329278"/>
            <a:ext cx="3469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A6C95B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✓</a:t>
            </a:r>
            <a:r>
              <a:rPr lang="en" sz="1150">
                <a:solidFill>
                  <a:srgbClr val="343A40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 </a:t>
            </a:r>
            <a:r>
              <a:rPr lang="en" sz="11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Sector focus helps deal flow quality</a:t>
            </a:r>
            <a:endParaRPr sz="11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24" name="Google Shape;224;p36"/>
          <p:cNvSpPr/>
          <p:nvPr/>
        </p:nvSpPr>
        <p:spPr>
          <a:xfrm>
            <a:off x="5148050" y="1525826"/>
            <a:ext cx="3521400" cy="6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14325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350"/>
              <a:buFont typeface="Inter Medium"/>
              <a:buChar char="●"/>
            </a:pPr>
            <a:r>
              <a:rPr lang="en" sz="13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Focus on local high-growth software entrepreneurs</a:t>
            </a:r>
            <a:endParaRPr sz="13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14325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1350"/>
              <a:buFont typeface="Inter Medium"/>
              <a:buChar char="●"/>
            </a:pPr>
            <a:r>
              <a:rPr lang="en" sz="135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Co-investment with traditional VCs</a:t>
            </a:r>
            <a:endParaRPr sz="135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25" name="Google Shape;225;p36"/>
          <p:cNvSpPr/>
          <p:nvPr/>
        </p:nvSpPr>
        <p:spPr>
          <a:xfrm>
            <a:off x="1269353" y="1241143"/>
            <a:ext cx="1795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The Model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6" name="Google Shape;226;p36"/>
          <p:cNvSpPr/>
          <p:nvPr/>
        </p:nvSpPr>
        <p:spPr>
          <a:xfrm>
            <a:off x="1269353" y="2424958"/>
            <a:ext cx="1795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Key Learnings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" name="Google Shape;227;p36"/>
          <p:cNvSpPr/>
          <p:nvPr/>
        </p:nvSpPr>
        <p:spPr>
          <a:xfrm>
            <a:off x="0" y="-25"/>
            <a:ext cx="822000" cy="5143500"/>
          </a:xfrm>
          <a:prstGeom prst="roundRect">
            <a:avLst>
              <a:gd fmla="val 0" name="adj"/>
            </a:avLst>
          </a:prstGeom>
          <a:solidFill>
            <a:srgbClr val="225D5B"/>
          </a:solidFill>
          <a:ln>
            <a:noFill/>
          </a:ln>
          <a:effectLst>
            <a:outerShdw blurRad="89297" rotWithShape="0" algn="bl" dir="2700000" dist="29766">
              <a:srgbClr val="000000">
                <a:alpha val="7000"/>
              </a:srgbClr>
            </a:outerShdw>
          </a:effectLst>
        </p:spPr>
        <p:txBody>
          <a:bodyPr anchorCtr="0" anchor="ctr" bIns="57125" lIns="57125" spcFirstLastPara="1" rIns="57125" wrap="square" tIns="57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75"/>
          </a:p>
        </p:txBody>
      </p:sp>
      <p:pic>
        <p:nvPicPr>
          <p:cNvPr id="228" name="Google Shape;22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500" y="404675"/>
            <a:ext cx="319000" cy="31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6"/>
          <p:cNvSpPr/>
          <p:nvPr/>
        </p:nvSpPr>
        <p:spPr>
          <a:xfrm>
            <a:off x="320719" y="4667600"/>
            <a:ext cx="196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F9F9F9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i="0" sz="1375" u="none" cap="none" strike="noStrike">
              <a:solidFill>
                <a:srgbClr val="F9F9F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0" name="Google Shape;230;p36"/>
          <p:cNvSpPr/>
          <p:nvPr/>
        </p:nvSpPr>
        <p:spPr>
          <a:xfrm>
            <a:off x="1269350" y="338775"/>
            <a:ext cx="7405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 sz="2375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Case Study: KCRise Fund</a:t>
            </a:r>
            <a:endParaRPr b="1" i="0" sz="2375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1" name="Google Shape;231;p36"/>
          <p:cNvSpPr/>
          <p:nvPr/>
        </p:nvSpPr>
        <p:spPr>
          <a:xfrm>
            <a:off x="1269300" y="736225"/>
            <a:ext cx="7405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357C7A"/>
                </a:solidFill>
                <a:latin typeface="Montserrat"/>
                <a:ea typeface="Montserrat"/>
                <a:cs typeface="Montserrat"/>
                <a:sym typeface="Montserrat"/>
              </a:rPr>
              <a:t>Community-Anchored Capital</a:t>
            </a:r>
            <a:endParaRPr b="1" sz="1375">
              <a:solidFill>
                <a:srgbClr val="357C7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7"/>
          <p:cNvSpPr/>
          <p:nvPr/>
        </p:nvSpPr>
        <p:spPr>
          <a:xfrm>
            <a:off x="0" y="-25"/>
            <a:ext cx="9144000" cy="51435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txBody>
          <a:bodyPr anchorCtr="0" anchor="ctr" bIns="57125" lIns="57125" spcFirstLastPara="1" rIns="57125" wrap="square" tIns="57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75"/>
          </a:p>
        </p:txBody>
      </p:sp>
      <p:sp>
        <p:nvSpPr>
          <p:cNvPr id="237" name="Google Shape;237;p37"/>
          <p:cNvSpPr/>
          <p:nvPr/>
        </p:nvSpPr>
        <p:spPr>
          <a:xfrm>
            <a:off x="3071816" y="1629900"/>
            <a:ext cx="1971600" cy="743400"/>
          </a:xfrm>
          <a:prstGeom prst="chevron">
            <a:avLst>
              <a:gd fmla="val 50000" name="adj"/>
            </a:avLst>
          </a:prstGeom>
          <a:solidFill>
            <a:srgbClr val="7AB4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37"/>
          <p:cNvSpPr/>
          <p:nvPr/>
        </p:nvSpPr>
        <p:spPr>
          <a:xfrm>
            <a:off x="4889106" y="1629900"/>
            <a:ext cx="1971600" cy="743400"/>
          </a:xfrm>
          <a:prstGeom prst="chevron">
            <a:avLst>
              <a:gd fmla="val 50000" name="adj"/>
            </a:avLst>
          </a:prstGeom>
          <a:solidFill>
            <a:srgbClr val="7AB4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37"/>
          <p:cNvSpPr/>
          <p:nvPr/>
        </p:nvSpPr>
        <p:spPr>
          <a:xfrm>
            <a:off x="6697919" y="1629900"/>
            <a:ext cx="1971600" cy="743400"/>
          </a:xfrm>
          <a:prstGeom prst="chevron">
            <a:avLst>
              <a:gd fmla="val 50000" name="adj"/>
            </a:avLst>
          </a:prstGeom>
          <a:solidFill>
            <a:srgbClr val="7AB4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7"/>
          <p:cNvSpPr/>
          <p:nvPr/>
        </p:nvSpPr>
        <p:spPr>
          <a:xfrm>
            <a:off x="1269354" y="338787"/>
            <a:ext cx="8246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 sz="2375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The Philanthropic Dilemma</a:t>
            </a:r>
            <a:endParaRPr b="1" i="0" sz="2375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1" name="Google Shape;241;p37"/>
          <p:cNvSpPr/>
          <p:nvPr/>
        </p:nvSpPr>
        <p:spPr>
          <a:xfrm>
            <a:off x="1269305" y="746271"/>
            <a:ext cx="77964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357C7A"/>
                </a:solidFill>
                <a:latin typeface="Montserrat"/>
                <a:ea typeface="Montserrat"/>
                <a:cs typeface="Montserrat"/>
                <a:sym typeface="Montserrat"/>
              </a:rPr>
              <a:t>Traditional Philanthropy: Deploy and Done</a:t>
            </a:r>
            <a:endParaRPr i="0" sz="1375" u="none" cap="none" strike="noStrike">
              <a:solidFill>
                <a:srgbClr val="343A4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2" name="Google Shape;242;p37"/>
          <p:cNvSpPr/>
          <p:nvPr/>
        </p:nvSpPr>
        <p:spPr>
          <a:xfrm>
            <a:off x="1269300" y="1629900"/>
            <a:ext cx="1971600" cy="743400"/>
          </a:xfrm>
          <a:prstGeom prst="chevron">
            <a:avLst>
              <a:gd fmla="val 50000" name="adj"/>
            </a:avLst>
          </a:prstGeom>
          <a:solidFill>
            <a:srgbClr val="7AB4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7"/>
          <p:cNvSpPr/>
          <p:nvPr/>
        </p:nvSpPr>
        <p:spPr>
          <a:xfrm>
            <a:off x="1832651" y="1837606"/>
            <a:ext cx="251400" cy="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2000">
                <a:solidFill>
                  <a:srgbClr val="225D5B"/>
                </a:solidFill>
                <a:latin typeface="Montserrat"/>
                <a:ea typeface="Montserrat"/>
                <a:cs typeface="Montserrat"/>
                <a:sym typeface="Montserrat"/>
              </a:rPr>
              <a:t>1.</a:t>
            </a:r>
            <a:endParaRPr b="1" i="0" sz="2000" u="none" cap="none" strike="noStrike">
              <a:solidFill>
                <a:srgbClr val="225D5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4" name="Google Shape;244;p37"/>
          <p:cNvSpPr/>
          <p:nvPr/>
        </p:nvSpPr>
        <p:spPr>
          <a:xfrm>
            <a:off x="2156226" y="1807628"/>
            <a:ext cx="711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200">
                <a:solidFill>
                  <a:srgbClr val="F9F9F9"/>
                </a:solidFill>
                <a:latin typeface="Montserrat"/>
                <a:ea typeface="Montserrat"/>
                <a:cs typeface="Montserrat"/>
                <a:sym typeface="Montserrat"/>
              </a:rPr>
              <a:t>Grant</a:t>
            </a:r>
            <a:endParaRPr b="1" sz="1200">
              <a:solidFill>
                <a:srgbClr val="F9F9F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200">
                <a:solidFill>
                  <a:srgbClr val="F9F9F9"/>
                </a:solidFill>
                <a:latin typeface="Montserrat"/>
                <a:ea typeface="Montserrat"/>
                <a:cs typeface="Montserrat"/>
                <a:sym typeface="Montserrat"/>
              </a:rPr>
              <a:t>Made</a:t>
            </a:r>
            <a:endParaRPr b="1" i="0" sz="1200" u="none" cap="none" strike="noStrike">
              <a:solidFill>
                <a:srgbClr val="F9F9F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5" name="Google Shape;245;p37"/>
          <p:cNvSpPr/>
          <p:nvPr/>
        </p:nvSpPr>
        <p:spPr>
          <a:xfrm>
            <a:off x="1269300" y="1241424"/>
            <a:ext cx="3216600" cy="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700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The Current Model</a:t>
            </a:r>
            <a:endParaRPr b="1" i="0" sz="170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6" name="Google Shape;246;p37"/>
          <p:cNvSpPr/>
          <p:nvPr/>
        </p:nvSpPr>
        <p:spPr>
          <a:xfrm>
            <a:off x="0" y="-25"/>
            <a:ext cx="822000" cy="5143500"/>
          </a:xfrm>
          <a:prstGeom prst="roundRect">
            <a:avLst>
              <a:gd fmla="val 0" name="adj"/>
            </a:avLst>
          </a:prstGeom>
          <a:solidFill>
            <a:srgbClr val="225D5B"/>
          </a:solidFill>
          <a:ln>
            <a:noFill/>
          </a:ln>
          <a:effectLst>
            <a:outerShdw blurRad="89297" rotWithShape="0" algn="bl" dir="2700000" dist="29766">
              <a:srgbClr val="000000">
                <a:alpha val="7000"/>
              </a:srgbClr>
            </a:outerShdw>
          </a:effectLst>
        </p:spPr>
        <p:txBody>
          <a:bodyPr anchorCtr="0" anchor="ctr" bIns="57125" lIns="57125" spcFirstLastPara="1" rIns="57125" wrap="square" tIns="57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75"/>
          </a:p>
        </p:txBody>
      </p:sp>
      <p:pic>
        <p:nvPicPr>
          <p:cNvPr id="247" name="Google Shape;24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500" y="404675"/>
            <a:ext cx="319000" cy="31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7"/>
          <p:cNvSpPr/>
          <p:nvPr/>
        </p:nvSpPr>
        <p:spPr>
          <a:xfrm>
            <a:off x="320719" y="4667600"/>
            <a:ext cx="196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F9F9F9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endParaRPr i="0" sz="1375" u="none" cap="none" strike="noStrike">
              <a:solidFill>
                <a:srgbClr val="F9F9F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9" name="Google Shape;249;p37"/>
          <p:cNvSpPr/>
          <p:nvPr/>
        </p:nvSpPr>
        <p:spPr>
          <a:xfrm>
            <a:off x="3599443" y="1837606"/>
            <a:ext cx="251400" cy="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2000">
                <a:solidFill>
                  <a:srgbClr val="225D5B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1" lang="en" sz="2000">
                <a:solidFill>
                  <a:srgbClr val="225D5B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b="1" i="0" sz="2000" u="none" cap="none" strike="noStrike">
              <a:solidFill>
                <a:srgbClr val="225D5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0" name="Google Shape;250;p37"/>
          <p:cNvSpPr/>
          <p:nvPr/>
        </p:nvSpPr>
        <p:spPr>
          <a:xfrm>
            <a:off x="3923018" y="1807624"/>
            <a:ext cx="878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200">
                <a:solidFill>
                  <a:srgbClr val="F9F9F9"/>
                </a:solidFill>
                <a:latin typeface="Montserrat"/>
                <a:ea typeface="Montserrat"/>
                <a:cs typeface="Montserrat"/>
                <a:sym typeface="Montserrat"/>
              </a:rPr>
              <a:t>Program Delivered</a:t>
            </a:r>
            <a:endParaRPr b="1" i="0" sz="1200" u="none" cap="none" strike="noStrike">
              <a:solidFill>
                <a:srgbClr val="F9F9F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1" name="Google Shape;251;p37"/>
          <p:cNvSpPr/>
          <p:nvPr/>
        </p:nvSpPr>
        <p:spPr>
          <a:xfrm>
            <a:off x="5398766" y="1837606"/>
            <a:ext cx="251400" cy="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2000">
                <a:solidFill>
                  <a:srgbClr val="225D5B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b="1" lang="en" sz="2000">
                <a:solidFill>
                  <a:srgbClr val="225D5B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b="1" i="0" sz="2000" u="none" cap="none" strike="noStrike">
              <a:solidFill>
                <a:srgbClr val="225D5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2" name="Google Shape;252;p37"/>
          <p:cNvSpPr/>
          <p:nvPr/>
        </p:nvSpPr>
        <p:spPr>
          <a:xfrm>
            <a:off x="5722357" y="1807624"/>
            <a:ext cx="878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200">
                <a:solidFill>
                  <a:srgbClr val="F9F9F9"/>
                </a:solidFill>
                <a:latin typeface="Montserrat"/>
                <a:ea typeface="Montserrat"/>
                <a:cs typeface="Montserrat"/>
                <a:sym typeface="Montserrat"/>
              </a:rPr>
              <a:t>Impact Achieved</a:t>
            </a:r>
            <a:endParaRPr b="1" i="0" sz="1200" u="none" cap="none" strike="noStrike">
              <a:solidFill>
                <a:srgbClr val="F9F9F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3" name="Google Shape;253;p37"/>
          <p:cNvSpPr/>
          <p:nvPr/>
        </p:nvSpPr>
        <p:spPr>
          <a:xfrm>
            <a:off x="7232970" y="1837606"/>
            <a:ext cx="251400" cy="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2000">
                <a:solidFill>
                  <a:srgbClr val="225D5B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b="1" lang="en" sz="2000">
                <a:solidFill>
                  <a:srgbClr val="225D5B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b="1" i="0" sz="2000" u="none" cap="none" strike="noStrike">
              <a:solidFill>
                <a:srgbClr val="225D5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4" name="Google Shape;254;p37"/>
          <p:cNvSpPr/>
          <p:nvPr/>
        </p:nvSpPr>
        <p:spPr>
          <a:xfrm>
            <a:off x="7556545" y="1807628"/>
            <a:ext cx="711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200">
                <a:solidFill>
                  <a:srgbClr val="F9F9F9"/>
                </a:solidFill>
                <a:latin typeface="Montserrat"/>
                <a:ea typeface="Montserrat"/>
                <a:cs typeface="Montserrat"/>
                <a:sym typeface="Montserrat"/>
              </a:rPr>
              <a:t>Capital Gone</a:t>
            </a:r>
            <a:endParaRPr b="1" i="0" sz="1200" u="none" cap="none" strike="noStrike">
              <a:solidFill>
                <a:srgbClr val="F9F9F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5" name="Google Shape;255;p37"/>
          <p:cNvSpPr/>
          <p:nvPr/>
        </p:nvSpPr>
        <p:spPr>
          <a:xfrm>
            <a:off x="1269300" y="2715278"/>
            <a:ext cx="3216600" cy="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700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The Challenge</a:t>
            </a:r>
            <a:endParaRPr b="1" i="0" sz="170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6" name="Google Shape;256;p37"/>
          <p:cNvSpPr/>
          <p:nvPr/>
        </p:nvSpPr>
        <p:spPr>
          <a:xfrm>
            <a:off x="3137550" y="3286705"/>
            <a:ext cx="5532000" cy="1207200"/>
          </a:xfrm>
          <a:prstGeom prst="roundRect">
            <a:avLst>
              <a:gd fmla="val 5149" name="adj"/>
            </a:avLst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7" name="Google Shape;25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9300" y="3094192"/>
            <a:ext cx="1608249" cy="160824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7"/>
          <p:cNvSpPr/>
          <p:nvPr/>
        </p:nvSpPr>
        <p:spPr>
          <a:xfrm>
            <a:off x="1610734" y="3620816"/>
            <a:ext cx="1022700" cy="5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9"/>
              <a:buFont typeface="Inter"/>
              <a:buNone/>
            </a:pPr>
            <a:r>
              <a:rPr b="1" lang="en" sz="3448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80%</a:t>
            </a:r>
            <a:endParaRPr b="1" i="0" sz="3448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9" name="Google Shape;259;p37"/>
          <p:cNvSpPr/>
          <p:nvPr/>
        </p:nvSpPr>
        <p:spPr>
          <a:xfrm>
            <a:off x="3404750" y="3482897"/>
            <a:ext cx="51084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600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Venture Capital Concentration</a:t>
            </a:r>
            <a:endParaRPr b="1" i="0" sz="160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0" name="Google Shape;260;p37"/>
          <p:cNvSpPr/>
          <p:nvPr/>
        </p:nvSpPr>
        <p:spPr>
          <a:xfrm>
            <a:off x="3404750" y="3839451"/>
            <a:ext cx="4320300" cy="4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343A40"/>
                </a:solidFill>
                <a:latin typeface="Inter"/>
                <a:ea typeface="Inter"/>
                <a:cs typeface="Inter"/>
                <a:sym typeface="Inter"/>
              </a:rPr>
              <a:t>💰 80% of U.S. venture capital flows to California and New York</a:t>
            </a:r>
            <a:endParaRPr sz="1350">
              <a:solidFill>
                <a:srgbClr val="343A4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343A4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9F9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8"/>
          <p:cNvSpPr/>
          <p:nvPr/>
        </p:nvSpPr>
        <p:spPr>
          <a:xfrm>
            <a:off x="0" y="-25"/>
            <a:ext cx="822000" cy="5143500"/>
          </a:xfrm>
          <a:prstGeom prst="roundRect">
            <a:avLst>
              <a:gd fmla="val 0" name="adj"/>
            </a:avLst>
          </a:prstGeom>
          <a:solidFill>
            <a:srgbClr val="225D5B"/>
          </a:solidFill>
          <a:ln>
            <a:noFill/>
          </a:ln>
          <a:effectLst>
            <a:outerShdw blurRad="89297" rotWithShape="0" algn="bl" dir="2700000" dist="29766">
              <a:srgbClr val="000000">
                <a:alpha val="7000"/>
              </a:srgbClr>
            </a:outerShdw>
          </a:effectLst>
        </p:spPr>
        <p:txBody>
          <a:bodyPr anchorCtr="0" anchor="ctr" bIns="57125" lIns="57125" spcFirstLastPara="1" rIns="57125" wrap="square" tIns="57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75"/>
          </a:p>
        </p:txBody>
      </p:sp>
      <p:pic>
        <p:nvPicPr>
          <p:cNvPr id="266" name="Google Shape;26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500" y="404675"/>
            <a:ext cx="319000" cy="31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8"/>
          <p:cNvSpPr/>
          <p:nvPr/>
        </p:nvSpPr>
        <p:spPr>
          <a:xfrm>
            <a:off x="320719" y="4667600"/>
            <a:ext cx="196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F9F9F9"/>
                </a:solidFill>
                <a:latin typeface="Montserrat"/>
                <a:ea typeface="Montserrat"/>
                <a:cs typeface="Montserrat"/>
                <a:sym typeface="Montserrat"/>
              </a:rPr>
              <a:t>7</a:t>
            </a:r>
            <a:endParaRPr i="0" sz="1375" u="none" cap="none" strike="noStrike">
              <a:solidFill>
                <a:srgbClr val="F9F9F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68" name="Google Shape;268;p38"/>
          <p:cNvSpPr/>
          <p:nvPr/>
        </p:nvSpPr>
        <p:spPr>
          <a:xfrm>
            <a:off x="1269350" y="338775"/>
            <a:ext cx="7405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 sz="2375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The Evergreen Model</a:t>
            </a:r>
            <a:endParaRPr b="1" i="0" sz="2375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9" name="Google Shape;269;p38"/>
          <p:cNvSpPr/>
          <p:nvPr/>
        </p:nvSpPr>
        <p:spPr>
          <a:xfrm>
            <a:off x="1269300" y="736225"/>
            <a:ext cx="7405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357C7A"/>
                </a:solidFill>
                <a:latin typeface="Montserrat"/>
                <a:ea typeface="Montserrat"/>
                <a:cs typeface="Montserrat"/>
                <a:sym typeface="Montserrat"/>
              </a:rPr>
              <a:t>From Spending Down to Building Up</a:t>
            </a:r>
            <a:endParaRPr i="0" sz="1375" u="none" cap="none" strike="noStrike">
              <a:solidFill>
                <a:srgbClr val="343A4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70" name="Google Shape;270;p38"/>
          <p:cNvSpPr/>
          <p:nvPr/>
        </p:nvSpPr>
        <p:spPr>
          <a:xfrm>
            <a:off x="5234825" y="1180650"/>
            <a:ext cx="3450000" cy="1216200"/>
          </a:xfrm>
          <a:prstGeom prst="roundRect">
            <a:avLst>
              <a:gd fmla="val 3442" name="adj"/>
            </a:avLst>
          </a:prstGeom>
          <a:solidFill>
            <a:srgbClr val="225D5B"/>
          </a:solidFill>
          <a:ln>
            <a:noFill/>
          </a:ln>
          <a:effectLst>
            <a:outerShdw blurRad="89297" rotWithShape="0" algn="bl" dir="2700000" dist="29766">
              <a:srgbClr val="000000">
                <a:alpha val="7000"/>
              </a:srgbClr>
            </a:outerShdw>
          </a:effectLst>
        </p:spPr>
        <p:txBody>
          <a:bodyPr anchorCtr="0" anchor="ctr" bIns="57125" lIns="57125" spcFirstLastPara="1" rIns="57125" wrap="square" tIns="57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75"/>
          </a:p>
        </p:txBody>
      </p:sp>
      <p:sp>
        <p:nvSpPr>
          <p:cNvPr id="271" name="Google Shape;271;p38"/>
          <p:cNvSpPr/>
          <p:nvPr/>
        </p:nvSpPr>
        <p:spPr>
          <a:xfrm>
            <a:off x="1282875" y="1180650"/>
            <a:ext cx="3504300" cy="1216200"/>
          </a:xfrm>
          <a:prstGeom prst="roundRect">
            <a:avLst>
              <a:gd fmla="val 5149" name="adj"/>
            </a:avLst>
          </a:prstGeom>
          <a:solidFill>
            <a:srgbClr val="FFFFFF"/>
          </a:solidFill>
          <a:ln cap="flat" cmpd="sng" w="597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  <a:effectLst>
            <a:outerShdw blurRad="89297" rotWithShape="0" algn="bl" dir="2700000" dist="29766">
              <a:srgbClr val="000000">
                <a:alpha val="7000"/>
              </a:srgbClr>
            </a:outerShdw>
          </a:effectLst>
        </p:spPr>
        <p:txBody>
          <a:bodyPr anchorCtr="0" anchor="ctr" bIns="57125" lIns="57125" spcFirstLastPara="1" rIns="57125" wrap="square" tIns="57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75"/>
          </a:p>
        </p:txBody>
      </p:sp>
      <p:sp>
        <p:nvSpPr>
          <p:cNvPr id="272" name="Google Shape;272;p38"/>
          <p:cNvSpPr/>
          <p:nvPr/>
        </p:nvSpPr>
        <p:spPr>
          <a:xfrm>
            <a:off x="1494561" y="1369797"/>
            <a:ext cx="3216600" cy="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700">
                <a:solidFill>
                  <a:srgbClr val="357C7A"/>
                </a:solidFill>
                <a:latin typeface="Montserrat"/>
                <a:ea typeface="Montserrat"/>
                <a:cs typeface="Montserrat"/>
                <a:sym typeface="Montserrat"/>
              </a:rPr>
              <a:t>Traditional Grant</a:t>
            </a:r>
            <a:endParaRPr b="1" i="0" sz="1700" u="none" cap="none" strike="noStrike">
              <a:solidFill>
                <a:srgbClr val="357C7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3" name="Google Shape;273;p38"/>
          <p:cNvSpPr/>
          <p:nvPr/>
        </p:nvSpPr>
        <p:spPr>
          <a:xfrm>
            <a:off x="1494550" y="1771014"/>
            <a:ext cx="29040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43A40"/>
                </a:solidFill>
                <a:latin typeface="Inter"/>
                <a:ea typeface="Inter"/>
                <a:cs typeface="Inter"/>
                <a:sym typeface="Inter"/>
              </a:rPr>
              <a:t>$1M Spent </a:t>
            </a:r>
            <a:r>
              <a:rPr b="1" lang="en" sz="1200">
                <a:solidFill>
                  <a:srgbClr val="357C7A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r>
              <a:rPr lang="en" sz="1200">
                <a:solidFill>
                  <a:srgbClr val="343A40"/>
                </a:solidFill>
                <a:latin typeface="Inter"/>
                <a:ea typeface="Inter"/>
                <a:cs typeface="Inter"/>
                <a:sym typeface="Inter"/>
              </a:rPr>
              <a:t> $1M Impact </a:t>
            </a:r>
            <a:r>
              <a:rPr lang="en" sz="1200">
                <a:solidFill>
                  <a:srgbClr val="343A4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b="1" lang="en" sz="1200">
                <a:solidFill>
                  <a:srgbClr val="357C7A"/>
                </a:solidFill>
                <a:latin typeface="Inter"/>
                <a:ea typeface="Inter"/>
                <a:cs typeface="Inter"/>
                <a:sym typeface="Inter"/>
              </a:rPr>
              <a:t>→ </a:t>
            </a:r>
            <a:r>
              <a:rPr b="1" lang="en" sz="1200">
                <a:solidFill>
                  <a:srgbClr val="357C7A"/>
                </a:solidFill>
                <a:latin typeface="Inter"/>
                <a:ea typeface="Inter"/>
                <a:cs typeface="Inter"/>
                <a:sym typeface="Inter"/>
              </a:rPr>
              <a:t>DONE</a:t>
            </a:r>
            <a:br>
              <a:rPr lang="en" sz="1200">
                <a:solidFill>
                  <a:srgbClr val="343A40"/>
                </a:solidFill>
                <a:latin typeface="Inter"/>
                <a:ea typeface="Inter"/>
                <a:cs typeface="Inter"/>
                <a:sym typeface="Inter"/>
              </a:rPr>
            </a:br>
            <a:endParaRPr sz="1200">
              <a:solidFill>
                <a:srgbClr val="343A40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343A4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4" name="Google Shape;274;p38"/>
          <p:cNvSpPr/>
          <p:nvPr/>
        </p:nvSpPr>
        <p:spPr>
          <a:xfrm>
            <a:off x="5458034" y="1367267"/>
            <a:ext cx="29751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750">
                <a:solidFill>
                  <a:srgbClr val="D4ED71"/>
                </a:solidFill>
                <a:latin typeface="Montserrat"/>
                <a:ea typeface="Montserrat"/>
                <a:cs typeface="Montserrat"/>
                <a:sym typeface="Montserrat"/>
              </a:rPr>
              <a:t>Venture Philanthropy</a:t>
            </a:r>
            <a:endParaRPr b="1" i="0" sz="1750" u="none" cap="none" strike="noStrike">
              <a:solidFill>
                <a:srgbClr val="D4ED7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5" name="Google Shape;275;p38"/>
          <p:cNvSpPr/>
          <p:nvPr/>
        </p:nvSpPr>
        <p:spPr>
          <a:xfrm>
            <a:off x="5458025" y="1771025"/>
            <a:ext cx="30744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$1M Invested</a:t>
            </a:r>
            <a:r>
              <a:rPr lang="en" sz="1200">
                <a:solidFill>
                  <a:srgbClr val="D4ED7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b="1" lang="en" sz="1200">
                <a:solidFill>
                  <a:srgbClr val="D4ED71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r>
              <a:rPr lang="en" sz="1200">
                <a:solidFill>
                  <a:srgbClr val="D4ED7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Returns Generated</a:t>
            </a:r>
            <a:r>
              <a:rPr lang="en" sz="1200">
                <a:solidFill>
                  <a:srgbClr val="D4ED7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b="1" lang="en" sz="1200">
                <a:solidFill>
                  <a:srgbClr val="D4ED71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endParaRPr sz="1200">
              <a:solidFill>
                <a:srgbClr val="D4ED7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Capital Recycled</a:t>
            </a:r>
            <a:r>
              <a:rPr lang="en" sz="1200">
                <a:solidFill>
                  <a:srgbClr val="343A4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b="1" lang="en" sz="1200">
                <a:solidFill>
                  <a:srgbClr val="D4ED71"/>
                </a:solidFill>
                <a:latin typeface="Inter"/>
                <a:ea typeface="Inter"/>
                <a:cs typeface="Inter"/>
                <a:sym typeface="Inter"/>
              </a:rPr>
              <a:t>→</a:t>
            </a:r>
            <a:r>
              <a:rPr lang="en" sz="1200">
                <a:solidFill>
                  <a:srgbClr val="D4ED7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b="1" lang="en" sz="1200">
                <a:solidFill>
                  <a:srgbClr val="D4ED71"/>
                </a:solidFill>
                <a:latin typeface="Inter"/>
                <a:ea typeface="Inter"/>
                <a:cs typeface="Inter"/>
                <a:sym typeface="Inter"/>
              </a:rPr>
              <a:t>Compounding Impact</a:t>
            </a:r>
            <a:endParaRPr b="1" sz="1200">
              <a:solidFill>
                <a:srgbClr val="D4ED7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6" name="Google Shape;276;p38"/>
          <p:cNvSpPr/>
          <p:nvPr/>
        </p:nvSpPr>
        <p:spPr>
          <a:xfrm>
            <a:off x="1269350" y="2721725"/>
            <a:ext cx="3216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 sz="1800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The Math of Compounding</a:t>
            </a:r>
            <a:endParaRPr b="1" i="0" sz="180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7" name="Google Shape;277;p38" title="img_compounding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3050" y="2745738"/>
            <a:ext cx="1961450" cy="196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8"/>
          <p:cNvSpPr/>
          <p:nvPr/>
        </p:nvSpPr>
        <p:spPr>
          <a:xfrm>
            <a:off x="1282875" y="3240458"/>
            <a:ext cx="384900" cy="384900"/>
          </a:xfrm>
          <a:prstGeom prst="roundRect">
            <a:avLst>
              <a:gd fmla="val 16667" name="adj"/>
            </a:avLst>
          </a:prstGeom>
          <a:solidFill>
            <a:srgbClr val="D4ED7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38"/>
          <p:cNvSpPr/>
          <p:nvPr/>
        </p:nvSpPr>
        <p:spPr>
          <a:xfrm>
            <a:off x="1783575" y="3198529"/>
            <a:ext cx="27024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Years 1-3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0" name="Google Shape;280;p38"/>
          <p:cNvSpPr/>
          <p:nvPr/>
        </p:nvSpPr>
        <p:spPr>
          <a:xfrm>
            <a:off x="1783575" y="3426342"/>
            <a:ext cx="2337300" cy="1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$1M → 10-15 companies funded</a:t>
            </a:r>
            <a:endParaRPr sz="120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81" name="Google Shape;281;p38"/>
          <p:cNvSpPr/>
          <p:nvPr/>
        </p:nvSpPr>
        <p:spPr>
          <a:xfrm>
            <a:off x="4441150" y="3240458"/>
            <a:ext cx="384900" cy="384900"/>
          </a:xfrm>
          <a:prstGeom prst="roundRect">
            <a:avLst>
              <a:gd fmla="val 16667" name="adj"/>
            </a:avLst>
          </a:prstGeom>
          <a:solidFill>
            <a:srgbClr val="D4ED7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8"/>
          <p:cNvSpPr/>
          <p:nvPr/>
        </p:nvSpPr>
        <p:spPr>
          <a:xfrm>
            <a:off x="4941850" y="3198529"/>
            <a:ext cx="27024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Years 4-7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3" name="Google Shape;283;p38"/>
          <p:cNvSpPr/>
          <p:nvPr/>
        </p:nvSpPr>
        <p:spPr>
          <a:xfrm>
            <a:off x="4941850" y="3426342"/>
            <a:ext cx="1655400" cy="1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Exits generate returns</a:t>
            </a:r>
            <a:endParaRPr sz="120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84" name="Google Shape;284;p38"/>
          <p:cNvSpPr/>
          <p:nvPr/>
        </p:nvSpPr>
        <p:spPr>
          <a:xfrm>
            <a:off x="1282875" y="3920282"/>
            <a:ext cx="384900" cy="384900"/>
          </a:xfrm>
          <a:prstGeom prst="roundRect">
            <a:avLst>
              <a:gd fmla="val 16667" name="adj"/>
            </a:avLst>
          </a:prstGeom>
          <a:solidFill>
            <a:srgbClr val="D4ED7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38"/>
          <p:cNvSpPr/>
          <p:nvPr/>
        </p:nvSpPr>
        <p:spPr>
          <a:xfrm>
            <a:off x="1783575" y="3878353"/>
            <a:ext cx="27024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Years 8-10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6" name="Google Shape;286;p38"/>
          <p:cNvSpPr/>
          <p:nvPr/>
        </p:nvSpPr>
        <p:spPr>
          <a:xfrm>
            <a:off x="1783575" y="4106158"/>
            <a:ext cx="2460600" cy="1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Reinvest $1.5M+ in new ventures</a:t>
            </a:r>
            <a:endParaRPr sz="120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87" name="Google Shape;287;p38"/>
          <p:cNvSpPr/>
          <p:nvPr/>
        </p:nvSpPr>
        <p:spPr>
          <a:xfrm>
            <a:off x="4441150" y="3920282"/>
            <a:ext cx="384900" cy="384900"/>
          </a:xfrm>
          <a:prstGeom prst="roundRect">
            <a:avLst>
              <a:gd fmla="val 16667" name="adj"/>
            </a:avLst>
          </a:prstGeom>
          <a:solidFill>
            <a:srgbClr val="D4ED7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8"/>
          <p:cNvSpPr/>
          <p:nvPr/>
        </p:nvSpPr>
        <p:spPr>
          <a:xfrm>
            <a:off x="4941850" y="3878353"/>
            <a:ext cx="27024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Years 10+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9" name="Google Shape;289;p38"/>
          <p:cNvSpPr/>
          <p:nvPr/>
        </p:nvSpPr>
        <p:spPr>
          <a:xfrm>
            <a:off x="4941850" y="4106135"/>
            <a:ext cx="1815900" cy="4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Original $1M created $4M+ deployed capital</a:t>
            </a:r>
            <a:endParaRPr sz="120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pic>
        <p:nvPicPr>
          <p:cNvPr descr="&lt;svg xmlns=&quot;http://www.w3.org/2000/svg&quot; height=&quot;24px&quot; viewBox=&quot;0 -960 960 960&quot; width=&quot;24px&quot; fill=&quot;343a40&quot;&gt;&lt;path d=&quot;m240-198 79-32q-10-29-18.5-59T287-349l-47 32v119Zm160-42h160q18-40 29-97.5T600-455q0-99-33-187.5T480-779q-54 48-87 136.5T360-455q0 60 11 117.5t29 97.5Zm80-200q-33 0-56.5-23.5T400-520q0-33 23.5-56.5T480-600q33 0 56.5 23.5T560-520q0 33-23.5 56.5T480-440Zm240 242v-119l-47-32q-5 30-13.5 60T641-230l79 32ZM480-881q99 72 149.5 183T680-440l84 56q17 11 26.5 29t9.5 38v237l-199-80H359L160-80v-237q0-20 9.5-38t26.5-29l84-56q0-147 50.5-258T480-881Z&quot;/&gt;&lt;/svg&gt;" id="290" name="Google Shape;290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9300" y="3990421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lt;svg xmlns=&quot;http://www.w3.org/2000/svg&quot; height=&quot;24px&quot; viewBox=&quot;0 -960 960 960&quot; width=&quot;24px&quot; fill=&quot;343a40&quot;&gt;&lt;path d=&quot;M314-115q-104-48-169-145T80-479q0-26 2.5-51t8.5-49l-46 27-40-69 191-110 110 190-70 40-54-94q-11 27-16.5 56t-5.5 60q0 97 53 176.5T354-185l-40 70Zm306-485v-80h109q-46-57-111-88.5T480-800q-55 0-104 17t-90 48l-40-70q50-35 109-55t125-20q79 0 151 29.5T760-765v-55h80v220H620ZM594 0 403-110l110-190 69 40-57 98q118-17 196.5-107T800-480q0-11-.5-20.5T797-520h81q1 10 1.5 19.5t.5 20.5q0 135-80.5 241.5T590-95l44 26-40 69Z&quot;/&gt;&lt;/svg&gt;" id="291" name="Google Shape;291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61025" y="3998425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lt;svg xmlns=&quot;http://www.w3.org/2000/svg&quot; height=&quot;24px&quot; viewBox=&quot;0 -960 960 960&quot; width=&quot;24px&quot; fill=&quot;343a40&quot;&gt;&lt;path d=&quot;M480-80q-83 0-156-31.5T197-197q-54-54-85.5-127T80-480q0-83 31.5-156T197-763q54-54 127-85.5T480-880q83 0 156 31.5T763-763q54 54 85.5 127T880-480v320q0 33-23.5 56.5T800-80H480Zm0-80q134 0 227-93t93-227q0-134-93-227t-227-93q-134 0-227 93t-93 227q0 23 3 45t9 43l148-148 132 111 131-131h-63v-80h200v200h-80v-63L456-320 325-432 207-314q42 69 113.5 111.5T480-160Zm300 20q17 0 28.5-11.5T820-180q0-17-11.5-28.5T780-220q-17 0-28.5 11.5T740-180q0 17 11.5 28.5T780-140ZM455-480Z&quot;/&gt;&lt;/svg&gt;" id="292" name="Google Shape;292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11296" y="3319329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&lt;svg xmlns=&quot;http://www.w3.org/2000/svg&quot; height=&quot;24px&quot; viewBox=&quot;0 -960 960 960&quot; width=&quot;24px&quot; fill=&quot;343a40&quot;&gt;&lt;path d=&quot;M320-414v-306h120v306l-60-56-60 56Zm200 60v-526h120v406L520-354ZM120-216v-344h120v224L120-216Zm0 98 258-258 142 122 224-224h-64v-80h200v200h-80v-64L524-146 382-268 232-118H120Z&quot;/&gt;&lt;/svg&gt;" id="293" name="Google Shape;293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61025" y="3318608"/>
            <a:ext cx="228600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F9F9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9"/>
          <p:cNvSpPr/>
          <p:nvPr/>
        </p:nvSpPr>
        <p:spPr>
          <a:xfrm>
            <a:off x="0" y="-25"/>
            <a:ext cx="822000" cy="5143500"/>
          </a:xfrm>
          <a:prstGeom prst="roundRect">
            <a:avLst>
              <a:gd fmla="val 0" name="adj"/>
            </a:avLst>
          </a:prstGeom>
          <a:solidFill>
            <a:srgbClr val="225D5B"/>
          </a:solidFill>
          <a:ln>
            <a:noFill/>
          </a:ln>
          <a:effectLst>
            <a:outerShdw blurRad="89297" rotWithShape="0" algn="bl" dir="2700000" dist="29766">
              <a:srgbClr val="000000">
                <a:alpha val="7000"/>
              </a:srgbClr>
            </a:outerShdw>
          </a:effectLst>
        </p:spPr>
        <p:txBody>
          <a:bodyPr anchorCtr="0" anchor="ctr" bIns="57125" lIns="57125" spcFirstLastPara="1" rIns="57125" wrap="square" tIns="571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75"/>
          </a:p>
        </p:txBody>
      </p:sp>
      <p:pic>
        <p:nvPicPr>
          <p:cNvPr id="299" name="Google Shape;29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500" y="404675"/>
            <a:ext cx="319000" cy="31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9"/>
          <p:cNvSpPr/>
          <p:nvPr/>
        </p:nvSpPr>
        <p:spPr>
          <a:xfrm>
            <a:off x="320719" y="4667600"/>
            <a:ext cx="196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F9F9F9"/>
                </a:solidFill>
                <a:latin typeface="Montserrat"/>
                <a:ea typeface="Montserrat"/>
                <a:cs typeface="Montserrat"/>
                <a:sym typeface="Montserrat"/>
              </a:rPr>
              <a:t>8</a:t>
            </a:r>
            <a:endParaRPr i="0" sz="1375" u="none" cap="none" strike="noStrike">
              <a:solidFill>
                <a:srgbClr val="F9F9F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01" name="Google Shape;301;p39"/>
          <p:cNvSpPr/>
          <p:nvPr/>
        </p:nvSpPr>
        <p:spPr>
          <a:xfrm>
            <a:off x="1269350" y="338775"/>
            <a:ext cx="7405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 sz="2375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Co-Investment Structures</a:t>
            </a:r>
            <a:endParaRPr b="1" i="0" sz="2375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2" name="Google Shape;302;p39"/>
          <p:cNvSpPr/>
          <p:nvPr/>
        </p:nvSpPr>
        <p:spPr>
          <a:xfrm>
            <a:off x="1269300" y="736225"/>
            <a:ext cx="74052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375">
                <a:solidFill>
                  <a:srgbClr val="357C7A"/>
                </a:solidFill>
                <a:latin typeface="Montserrat"/>
                <a:ea typeface="Montserrat"/>
                <a:cs typeface="Montserrat"/>
                <a:sym typeface="Montserrat"/>
              </a:rPr>
              <a:t>Amplifying Impact Through Leverage</a:t>
            </a:r>
            <a:endParaRPr b="1" sz="1375">
              <a:solidFill>
                <a:srgbClr val="357C7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3" name="Google Shape;303;p39"/>
          <p:cNvSpPr/>
          <p:nvPr/>
        </p:nvSpPr>
        <p:spPr>
          <a:xfrm>
            <a:off x="1269350" y="2721725"/>
            <a:ext cx="3216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6"/>
              <a:buFont typeface="Inter"/>
              <a:buNone/>
            </a:pPr>
            <a:r>
              <a:rPr b="1" lang="en" sz="1800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The Amplification Effect</a:t>
            </a:r>
            <a:endParaRPr b="1" i="0" sz="180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4" name="Google Shape;304;p39"/>
          <p:cNvSpPr/>
          <p:nvPr/>
        </p:nvSpPr>
        <p:spPr>
          <a:xfrm>
            <a:off x="1269351" y="1168625"/>
            <a:ext cx="2301000" cy="1230300"/>
          </a:xfrm>
          <a:prstGeom prst="roundRect">
            <a:avLst>
              <a:gd fmla="val 5149" name="adj"/>
            </a:avLst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39"/>
          <p:cNvSpPr/>
          <p:nvPr/>
        </p:nvSpPr>
        <p:spPr>
          <a:xfrm>
            <a:off x="3838850" y="1168625"/>
            <a:ext cx="2301000" cy="1230300"/>
          </a:xfrm>
          <a:prstGeom prst="roundRect">
            <a:avLst>
              <a:gd fmla="val 5149" name="adj"/>
            </a:avLst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2700000" dist="47625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9"/>
          <p:cNvSpPr/>
          <p:nvPr/>
        </p:nvSpPr>
        <p:spPr>
          <a:xfrm>
            <a:off x="1472011" y="1301875"/>
            <a:ext cx="18651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Tiered Returns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7" name="Google Shape;307;p39"/>
          <p:cNvSpPr/>
          <p:nvPr/>
        </p:nvSpPr>
        <p:spPr>
          <a:xfrm>
            <a:off x="4024781" y="1301875"/>
            <a:ext cx="18651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A40"/>
              </a:buClr>
              <a:buSzPts val="3200"/>
              <a:buFont typeface="Inter"/>
              <a:buNone/>
            </a:pPr>
            <a:r>
              <a:rPr b="1" lang="en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Dual Entity</a:t>
            </a:r>
            <a:endParaRPr b="1" i="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8" name="Google Shape;308;p39"/>
          <p:cNvSpPr/>
          <p:nvPr/>
        </p:nvSpPr>
        <p:spPr>
          <a:xfrm>
            <a:off x="1704150" y="1632638"/>
            <a:ext cx="1689000" cy="6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Philanthropy accepts lower returns; private capital gets upside</a:t>
            </a:r>
            <a:endParaRPr sz="120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pic>
        <p:nvPicPr>
          <p:cNvPr descr="&lt;svg xmlns=&quot;http://www.w3.org/2000/svg&quot; height=&quot;24px&quot; viewBox=&quot;0 -960 960 960&quot; width=&quot;24px&quot; fill=&quot;#85bc59&quot;&gt;&lt;path d=&quot;m560-240-56-58 142-142H160v-80h486L504-662l56-58 240 240-240 240Z&quot;/&gt;&lt;/svg&gt;" id="309" name="Google Shape;30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7429" y="1611033"/>
            <a:ext cx="2286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9"/>
          <p:cNvSpPr/>
          <p:nvPr/>
        </p:nvSpPr>
        <p:spPr>
          <a:xfrm>
            <a:off x="4271500" y="1632640"/>
            <a:ext cx="16890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Nonprofit + for-profit fund working together</a:t>
            </a:r>
            <a:endParaRPr sz="120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pic>
        <p:nvPicPr>
          <p:cNvPr descr="&lt;svg xmlns=&quot;http://www.w3.org/2000/svg&quot; height=&quot;24px&quot; viewBox=&quot;0 -960 960 960&quot; width=&quot;24px&quot; fill=&quot;#85bc59&quot;&gt;&lt;path d=&quot;m560-240-56-58 142-142H160v-80h486L504-662l56-58 240 240-240 240Z&quot;/&gt;&lt;/svg&gt;" id="311" name="Google Shape;31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4787" y="1611033"/>
            <a:ext cx="2286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9"/>
          <p:cNvSpPr/>
          <p:nvPr/>
        </p:nvSpPr>
        <p:spPr>
          <a:xfrm>
            <a:off x="1269350" y="3488196"/>
            <a:ext cx="16890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200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Philanthropic Alone</a:t>
            </a:r>
            <a:endParaRPr b="1" i="0" sz="120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3" name="Google Shape;313;p39"/>
          <p:cNvSpPr/>
          <p:nvPr/>
        </p:nvSpPr>
        <p:spPr>
          <a:xfrm>
            <a:off x="1322150" y="4068667"/>
            <a:ext cx="1636200" cy="1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C95B"/>
              </a:buClr>
              <a:buSzPts val="1656"/>
              <a:buFont typeface="Inter"/>
              <a:buNone/>
            </a:pPr>
            <a:r>
              <a:rPr b="1" lang="en" sz="1200">
                <a:solidFill>
                  <a:srgbClr val="343A40"/>
                </a:solidFill>
                <a:latin typeface="Montserrat"/>
                <a:ea typeface="Montserrat"/>
                <a:cs typeface="Montserrat"/>
                <a:sym typeface="Montserrat"/>
              </a:rPr>
              <a:t>With Co-Investment</a:t>
            </a:r>
            <a:endParaRPr b="1" i="0" sz="1200" u="none" cap="none" strike="noStrike">
              <a:solidFill>
                <a:srgbClr val="343A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14" name="Google Shape;314;p39"/>
          <p:cNvCxnSpPr/>
          <p:nvPr/>
        </p:nvCxnSpPr>
        <p:spPr>
          <a:xfrm>
            <a:off x="4870142" y="3241700"/>
            <a:ext cx="0" cy="12726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5" name="Google Shape;315;p39"/>
          <p:cNvCxnSpPr/>
          <p:nvPr/>
        </p:nvCxnSpPr>
        <p:spPr>
          <a:xfrm>
            <a:off x="6576825" y="3241700"/>
            <a:ext cx="0" cy="12726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6" name="Google Shape;316;p39"/>
          <p:cNvCxnSpPr/>
          <p:nvPr/>
        </p:nvCxnSpPr>
        <p:spPr>
          <a:xfrm>
            <a:off x="8164275" y="3241700"/>
            <a:ext cx="0" cy="12726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7" name="Google Shape;317;p39"/>
          <p:cNvSpPr/>
          <p:nvPr/>
        </p:nvSpPr>
        <p:spPr>
          <a:xfrm>
            <a:off x="2589000" y="4570563"/>
            <a:ext cx="10653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$0</a:t>
            </a:r>
            <a:endParaRPr sz="100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18" name="Google Shape;318;p39"/>
          <p:cNvSpPr/>
          <p:nvPr/>
        </p:nvSpPr>
        <p:spPr>
          <a:xfrm>
            <a:off x="4337500" y="4570563"/>
            <a:ext cx="10653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$1.5M</a:t>
            </a:r>
            <a:endParaRPr sz="100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19" name="Google Shape;319;p39"/>
          <p:cNvSpPr/>
          <p:nvPr/>
        </p:nvSpPr>
        <p:spPr>
          <a:xfrm>
            <a:off x="6044175" y="4570563"/>
            <a:ext cx="10653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$3M</a:t>
            </a:r>
            <a:endParaRPr sz="100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20" name="Google Shape;320;p39"/>
          <p:cNvSpPr/>
          <p:nvPr/>
        </p:nvSpPr>
        <p:spPr>
          <a:xfrm>
            <a:off x="7631625" y="4570563"/>
            <a:ext cx="10653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43A40"/>
                </a:solidFill>
                <a:latin typeface="Inter Medium"/>
                <a:ea typeface="Inter Medium"/>
                <a:cs typeface="Inter Medium"/>
                <a:sym typeface="Inter Medium"/>
              </a:rPr>
              <a:t>$4.5M</a:t>
            </a:r>
            <a:endParaRPr sz="1000">
              <a:solidFill>
                <a:srgbClr val="343A4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21" name="Google Shape;321;p39"/>
          <p:cNvSpPr/>
          <p:nvPr/>
        </p:nvSpPr>
        <p:spPr>
          <a:xfrm>
            <a:off x="3121575" y="3400759"/>
            <a:ext cx="1116600" cy="384900"/>
          </a:xfrm>
          <a:prstGeom prst="rect">
            <a:avLst/>
          </a:prstGeom>
          <a:solidFill>
            <a:srgbClr val="357C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2" name="Google Shape;322;p39"/>
          <p:cNvCxnSpPr/>
          <p:nvPr/>
        </p:nvCxnSpPr>
        <p:spPr>
          <a:xfrm rot="10800000">
            <a:off x="3121575" y="4514300"/>
            <a:ext cx="5042700" cy="0"/>
          </a:xfrm>
          <a:prstGeom prst="straightConnector1">
            <a:avLst/>
          </a:prstGeom>
          <a:noFill/>
          <a:ln cap="flat" cmpd="sng" w="19050">
            <a:solidFill>
              <a:srgbClr val="343A4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3" name="Google Shape;323;p39"/>
          <p:cNvSpPr/>
          <p:nvPr/>
        </p:nvSpPr>
        <p:spPr>
          <a:xfrm>
            <a:off x="3121575" y="3957542"/>
            <a:ext cx="4570500" cy="384900"/>
          </a:xfrm>
          <a:prstGeom prst="rect">
            <a:avLst/>
          </a:prstGeom>
          <a:solidFill>
            <a:srgbClr val="7AB4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4" name="Google Shape;324;p39"/>
          <p:cNvCxnSpPr/>
          <p:nvPr/>
        </p:nvCxnSpPr>
        <p:spPr>
          <a:xfrm>
            <a:off x="3121650" y="3241700"/>
            <a:ext cx="0" cy="1272600"/>
          </a:xfrm>
          <a:prstGeom prst="straightConnector1">
            <a:avLst/>
          </a:prstGeom>
          <a:noFill/>
          <a:ln cap="flat" cmpd="sng" w="19050">
            <a:solidFill>
              <a:srgbClr val="343A4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