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58" r:id="rId4"/>
    <p:sldId id="269" r:id="rId5"/>
    <p:sldId id="260" r:id="rId6"/>
    <p:sldId id="270" r:id="rId7"/>
    <p:sldId id="277" r:id="rId8"/>
    <p:sldId id="271" r:id="rId9"/>
    <p:sldId id="272" r:id="rId10"/>
    <p:sldId id="273" r:id="rId11"/>
    <p:sldId id="274" r:id="rId12"/>
    <p:sldId id="268" r:id="rId13"/>
    <p:sldId id="275" r:id="rId14"/>
    <p:sldId id="276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26C53-649B-5CBD-7FE4-144F9442903B}" v="140" dt="2023-05-18T11:24:13.422"/>
    <p1510:client id="{E9F57EEF-28A5-1445-7717-054D64017A5C}" v="56" dt="2023-05-18T12:53:14.103"/>
    <p1510:client id="{EC42ACEA-3427-580B-0402-BE4ED9C60FAF}" v="9" dt="2023-05-18T12:30:04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524" autoAdjust="0"/>
    <p:restoredTop sz="86418"/>
  </p:normalViewPr>
  <p:slideViewPr>
    <p:cSldViewPr snapToGrid="0" snapToObjects="1">
      <p:cViewPr varScale="1">
        <p:scale>
          <a:sx n="51" d="100"/>
          <a:sy n="51" d="100"/>
        </p:scale>
        <p:origin x="48" y="8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31B8DC-5F58-8848-9F2E-C6773CFA0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63639" y="458788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3F55B-3DB5-1345-ADAF-162EA00A20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435439" y="458788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73AD7-6AE3-1344-8768-E44666F603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A3B5-83AD-2E40-9ED6-185E2FFF99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B7EB-2A1A-2147-AC2A-612F3A58CD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862BD-7E63-784D-819F-6A3BA08F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97783-C009-E343-A585-6C4992CE23C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E72BF-E551-E048-A723-6FDD9B97B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9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9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00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55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62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6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6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7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1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5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8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-show/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F809A-09FB-6942-8179-6986371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0651B-C69C-9A4F-9E46-9A2514F5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08014-DF7B-4043-868F-BEFE13D6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3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5FAD-6381-FB43-BB7E-9EEE092C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3A8DA-B8B0-7740-9341-D200A9DA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20981-2721-6748-99D8-AA0ABCC2D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F837F-788E-F24D-AB29-247BD71C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420994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AA8EA-5D64-694E-80C5-24625FC1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42099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5A469-736E-B34A-90ED-04ECDD95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20994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3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A9AF-3ABE-144A-9AEC-F5E4F750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8053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D1BA27-0969-9F40-AF9D-62EE5D834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2016" y="987425"/>
            <a:ext cx="589337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3092A-F767-3845-A5C3-EC86854C6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80536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4665A-A372-4E44-9BCD-9F9D8807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420994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4E905-2F80-394B-97E2-433AA41C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42099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C87DC-C05A-BC40-A96C-D5FF37CB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20994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2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6787C-D547-5248-B35D-E0052B43F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88096-B084-8D48-8CEA-27450D9F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1D904-CCCD-D14A-8339-1429924E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6B4D8-B523-E845-B8D6-E6AF1FFE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1B48BC-29DC-9841-A34E-7017B66A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5488"/>
            <a:ext cx="10515600" cy="1350137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BA924-41E0-754C-A4BF-C3263BDE4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63328" y="365125"/>
            <a:ext cx="149047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00A40-EC38-3742-96E1-7F44A755D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025128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8F51-177C-504A-89ED-A2BAEA5C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B509D-676B-0347-9D57-2BA63ACF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BB347-1F2B-5546-838A-0574808F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4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-show/Ou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F809A-09FB-6942-8179-6986371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0651B-C69C-9A4F-9E46-9A2514F5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08014-DF7B-4043-868F-BEFE13D6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4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2525-234D-3541-882D-5BF164BF5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312" y="1489434"/>
            <a:ext cx="5428486" cy="2863110"/>
          </a:xfrm>
        </p:spPr>
        <p:txBody>
          <a:bodyPr anchor="b"/>
          <a:lstStyle>
            <a:lvl1pPr algn="l" fontAlgn="b"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838E7-3C52-4F4C-A930-F706CB52D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5312" y="4352544"/>
            <a:ext cx="5428486" cy="1207008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69565-B424-D64E-87D2-E8B82044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92562-37C5-F746-B665-7E5481C6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0436" y="6355678"/>
            <a:ext cx="39924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A6286-E847-6A4C-A18F-DC18C8CB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9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E2AC-013A-F24C-8F7D-0EDA3606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982966" cy="2852737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1CDB9-DCA2-844D-AEEE-B0A6F3EC8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9829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FB3DC-72BA-9048-9C1B-12D42560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4EA89-ED97-4E43-8E38-202C1573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ECEF-B67A-F044-97B2-BBC5CF01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8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CCFE-1A40-1444-B56E-D6649959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12" y="365125"/>
            <a:ext cx="7562088" cy="5438267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B6DFA-7ABF-1E46-B465-D7A6B432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0FE0B-7846-584F-9DDF-E491D864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66E02-84BD-1E49-BD9D-A48B4995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3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CCFE-1A40-1444-B56E-D6649959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731520"/>
            <a:ext cx="10058400" cy="4706112"/>
          </a:xfrm>
        </p:spPr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B6DFA-7ABF-1E46-B465-D7A6B432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0FE0B-7846-584F-9DDF-E491D864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66E02-84BD-1E49-BD9D-A48B4995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7DAC-54CF-4440-8416-54EF98EC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488"/>
            <a:ext cx="10515600" cy="1350137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46E8B-FAEB-3045-95BC-5BD0CEF8F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1ABC9-EEA8-4D40-BE74-57633727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9C3F0-8F01-4F45-8DEB-AFA151A1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D464F-2C00-3C4B-A978-D3C95C37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9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B6DFA-7ABF-1E46-B465-D7A6B432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0FE0B-7846-584F-9DDF-E491D864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66E02-84BD-1E49-BD9D-A48B4995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BD6FA3-0A2B-39B8-9638-D297ECB35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814" y="587828"/>
            <a:ext cx="10918372" cy="552960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D9BD-0908-6E42-A694-93E3EA10D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1FBF1-CBDD-1049-92F1-15AEBFE6D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2F1F2-7D6A-A24F-9842-9E635652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C9094-4A10-F449-BBE7-CB173345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8BD66-AB5E-204C-A5D3-752EF1DB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F7A0EE-5458-F44A-8F14-38A8F363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488"/>
            <a:ext cx="10515600" cy="1350137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4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4663C-A13E-0B44-802E-429E90A91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00469-CAFF-D64F-998A-00B355382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B8439-C1CB-2147-8D3B-A04BC61B6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E7CAA-B54C-D842-A5AF-74E634CB0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25C5A-1894-CC4E-9C33-C36A3D3D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08080-BC92-B14D-A801-4849FCF2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03501-6081-C44C-9A61-E64785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8DA51F-0ABC-6F4D-B811-609E8A7F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8548"/>
            <a:ext cx="10515600" cy="1350137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8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05DB4-E150-664E-85B0-C7559A96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43260-985E-BA47-A387-40100BB7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E3035-7F46-404E-8D81-BD0B5FB3F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62846" y="6355678"/>
            <a:ext cx="89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6DC2-537D-B841-81CB-C3010E1B51B8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08883-D06F-594D-8BF9-E6936B0A4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8045" y="63556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90FD3-B8C2-5F49-A4AD-81E703D86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5678"/>
            <a:ext cx="545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4" r:id="rId4"/>
    <p:sldLayoutId id="2147483660" r:id="rId5"/>
    <p:sldLayoutId id="2147483650" r:id="rId6"/>
    <p:sldLayoutId id="2147483661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golike@cfozark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wkinne@cfozarks.org" TargetMode="External"/><Relationship Id="rId4" Type="http://schemas.openxmlformats.org/officeDocument/2006/relationships/hyperlink" Target="mailto:hbeadle@cfozark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65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F2B2-C1E9-4C0E-8A59-4B92E575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and Growing an Endowment Fund 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871D-B3EF-43D9-9B34-EC6DDE6A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2800" dirty="0"/>
              <a:t>Strategies for building and growing an endowment fund </a:t>
            </a:r>
          </a:p>
          <a:p>
            <a:pPr marL="0" indent="0" fontAlgn="base">
              <a:buNone/>
            </a:pPr>
            <a:endParaRPr lang="en-US" sz="2800" dirty="0"/>
          </a:p>
          <a:p>
            <a:pPr marL="0" indent="0" fontAlgn="base">
              <a:buNone/>
            </a:pPr>
            <a:r>
              <a:rPr lang="en-US" sz="2800" dirty="0"/>
              <a:t>Tips for engaging donors and stakeholders </a:t>
            </a:r>
          </a:p>
          <a:p>
            <a:pPr marL="0" indent="0" fontAlgn="base">
              <a:buNone/>
            </a:pPr>
            <a:endParaRPr lang="en-US" sz="2800" dirty="0"/>
          </a:p>
          <a:p>
            <a:pPr marL="0" indent="0" fontAlgn="base">
              <a:buNone/>
            </a:pPr>
            <a:r>
              <a:rPr lang="en-US" sz="2800" dirty="0"/>
              <a:t>How to measure success and track progress </a:t>
            </a:r>
          </a:p>
          <a:p>
            <a:pPr marL="0" indent="0" fontAlgn="base">
              <a:buNone/>
            </a:pPr>
            <a:endParaRPr lang="en-US" sz="2800" dirty="0"/>
          </a:p>
          <a:p>
            <a:pPr marL="0" indent="0" fontAlgn="base">
              <a:buNone/>
            </a:pPr>
            <a:r>
              <a:rPr lang="en-US" sz="2800" dirty="0"/>
              <a:t>How does a nonprofit have a conversation with donors about contributing to an existing endowment or starting a new endowment to benefit its mission?  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82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463D-6D54-4F26-B14D-5D17FF79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Communicating the Importance of Endowments 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D6F2A-665C-44BD-8292-89264013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433"/>
            <a:ext cx="10515600" cy="4008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2800" dirty="0"/>
              <a:t>How to effectively communicate the importance of endowments to donors and stakeholders </a:t>
            </a:r>
          </a:p>
          <a:p>
            <a:pPr marL="0" indent="0" fontAlgn="base">
              <a:buNone/>
            </a:pPr>
            <a:endParaRPr lang="en-US" sz="2800" dirty="0"/>
          </a:p>
          <a:p>
            <a:pPr marL="0" indent="0" fontAlgn="base">
              <a:buNone/>
            </a:pPr>
            <a:r>
              <a:rPr lang="en-US" sz="2800" dirty="0"/>
              <a:t>Marketing and promoting your endowment fund </a:t>
            </a:r>
          </a:p>
          <a:p>
            <a:pPr marL="0" indent="0" fontAlgn="base">
              <a:buNone/>
            </a:pPr>
            <a:endParaRPr lang="en-US" sz="2800" dirty="0"/>
          </a:p>
          <a:p>
            <a:pPr marL="0" indent="0" fontAlgn="base">
              <a:buNone/>
            </a:pPr>
            <a:r>
              <a:rPr lang="en-US" sz="2800" dirty="0"/>
              <a:t>Donors - the "why" of every donor is different 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21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170F0D-C92B-4721-89B4-F4408B32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3" y="346807"/>
            <a:ext cx="10515600" cy="957386"/>
          </a:xfrm>
        </p:spPr>
        <p:txBody>
          <a:bodyPr>
            <a:normAutofit/>
          </a:bodyPr>
          <a:lstStyle/>
          <a:p>
            <a:r>
              <a:rPr lang="en-US" b="1" dirty="0"/>
              <a:t>Establishing an Endowment Fund </a:t>
            </a:r>
            <a:r>
              <a:rPr lang="en-US" dirty="0"/>
              <a:t> </a:t>
            </a:r>
            <a:endParaRPr lang="en-US" b="1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A7F7751-BFED-4D2D-B11F-0828E3F93951}"/>
              </a:ext>
            </a:extLst>
          </p:cNvPr>
          <p:cNvSpPr txBox="1">
            <a:spLocks/>
          </p:cNvSpPr>
          <p:nvPr/>
        </p:nvSpPr>
        <p:spPr>
          <a:xfrm>
            <a:off x="983530" y="1720911"/>
            <a:ext cx="10370269" cy="3556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2800" dirty="0">
                <a:latin typeface="+mn-lt"/>
              </a:rPr>
              <a:t>Preparation steps to consider </a:t>
            </a:r>
          </a:p>
          <a:p>
            <a:pPr fontAlgn="base"/>
            <a:endParaRPr lang="en-US" sz="2800" dirty="0">
              <a:latin typeface="+mn-lt"/>
            </a:endParaRPr>
          </a:p>
          <a:p>
            <a:pPr fontAlgn="base"/>
            <a:r>
              <a:rPr lang="en-US" sz="2800" dirty="0">
                <a:latin typeface="+mn-lt"/>
              </a:rPr>
              <a:t>Steps for establishing an endowment fund </a:t>
            </a:r>
          </a:p>
          <a:p>
            <a:pPr fontAlgn="base"/>
            <a:endParaRPr lang="en-US" sz="2800" dirty="0">
              <a:latin typeface="+mn-lt"/>
            </a:endParaRPr>
          </a:p>
          <a:p>
            <a:pPr fontAlgn="base"/>
            <a:r>
              <a:rPr lang="en-US" sz="2800" dirty="0">
                <a:latin typeface="+mn-lt"/>
              </a:rPr>
              <a:t>Legal and financial considerations </a:t>
            </a:r>
          </a:p>
          <a:p>
            <a:pPr fontAlgn="base"/>
            <a:endParaRPr lang="en-US" sz="2800" dirty="0">
              <a:latin typeface="+mn-lt"/>
            </a:endParaRPr>
          </a:p>
          <a:p>
            <a:pPr fontAlgn="base"/>
            <a:r>
              <a:rPr lang="en-US" sz="2800" dirty="0">
                <a:latin typeface="+mn-lt"/>
              </a:rPr>
              <a:t>How to create a plan for ongoing management and growth </a:t>
            </a:r>
          </a:p>
          <a:p>
            <a:pPr fontAlgn="base"/>
            <a:endParaRPr lang="en-US" sz="2800" dirty="0">
              <a:latin typeface="+mn-lt"/>
            </a:endParaRPr>
          </a:p>
          <a:p>
            <a:pPr fontAlgn="base"/>
            <a:r>
              <a:rPr lang="en-US" sz="2800" dirty="0">
                <a:latin typeface="+mn-lt"/>
              </a:rPr>
              <a:t>Donors - Why and when does a donor establish an endowment? 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E003-E5B2-4F72-9964-9E83D8054F17}"/>
              </a:ext>
            </a:extLst>
          </p:cNvPr>
          <p:cNvSpPr txBox="1">
            <a:spLocks/>
          </p:cNvSpPr>
          <p:nvPr/>
        </p:nvSpPr>
        <p:spPr>
          <a:xfrm>
            <a:off x="1621409" y="4650559"/>
            <a:ext cx="9587061" cy="110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648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170F0D-C92B-4721-89B4-F4408B32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8713"/>
            <a:ext cx="10515600" cy="957386"/>
          </a:xfrm>
        </p:spPr>
        <p:txBody>
          <a:bodyPr>
            <a:normAutofit/>
          </a:bodyPr>
          <a:lstStyle/>
          <a:p>
            <a:r>
              <a:rPr lang="en-US" b="1" dirty="0"/>
              <a:t>Additional Resources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A7F7751-BFED-4D2D-B11F-0828E3F93951}"/>
              </a:ext>
            </a:extLst>
          </p:cNvPr>
          <p:cNvSpPr txBox="1">
            <a:spLocks/>
          </p:cNvSpPr>
          <p:nvPr/>
        </p:nvSpPr>
        <p:spPr>
          <a:xfrm>
            <a:off x="1752038" y="2339528"/>
            <a:ext cx="9732390" cy="957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E003-E5B2-4F72-9964-9E83D8054F17}"/>
              </a:ext>
            </a:extLst>
          </p:cNvPr>
          <p:cNvSpPr txBox="1">
            <a:spLocks/>
          </p:cNvSpPr>
          <p:nvPr/>
        </p:nvSpPr>
        <p:spPr>
          <a:xfrm>
            <a:off x="838199" y="1828800"/>
            <a:ext cx="10515600" cy="3777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CFO Endowment Information</a:t>
            </a:r>
            <a:endParaRPr lang="en-US" sz="2800" b="1"/>
          </a:p>
          <a:p>
            <a:endParaRPr lang="en-US" sz="28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Endowment Resource Handout </a:t>
            </a:r>
            <a:r>
              <a:rPr lang="en-US" sz="2800" dirty="0">
                <a:latin typeface="+mn-lt"/>
              </a:rPr>
              <a:t>(links to endowment toolkit, sample policies, checklists)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Tip sheets &amp; Templates: 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+mn-lt"/>
              </a:rPr>
              <a:t>Building and growing and endowment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Communicating the importance of an endowment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Marketing and promotion of an endowment campaign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Organization Endowment Campaign template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Endowment campaign - social and email templates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Action Plan Template 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31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170F0D-C92B-4721-89B4-F4408B32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8713"/>
            <a:ext cx="10515600" cy="957386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A7F7751-BFED-4D2D-B11F-0828E3F93951}"/>
              </a:ext>
            </a:extLst>
          </p:cNvPr>
          <p:cNvSpPr txBox="1">
            <a:spLocks/>
          </p:cNvSpPr>
          <p:nvPr/>
        </p:nvSpPr>
        <p:spPr>
          <a:xfrm>
            <a:off x="1752038" y="2339528"/>
            <a:ext cx="9732390" cy="957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E003-E5B2-4F72-9964-9E83D8054F17}"/>
              </a:ext>
            </a:extLst>
          </p:cNvPr>
          <p:cNvSpPr txBox="1">
            <a:spLocks/>
          </p:cNvSpPr>
          <p:nvPr/>
        </p:nvSpPr>
        <p:spPr>
          <a:xfrm>
            <a:off x="1019331" y="1389575"/>
            <a:ext cx="10189139" cy="4370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>
                <a:latin typeface="+mn-lt"/>
              </a:rPr>
              <a:t>What are your top takeaways?</a:t>
            </a:r>
          </a:p>
          <a:p>
            <a:pPr fontAlgn="base"/>
            <a:endParaRPr lang="en-US" sz="3600" dirty="0">
              <a:latin typeface="+mn-lt"/>
            </a:endParaRPr>
          </a:p>
          <a:p>
            <a:pPr fontAlgn="base"/>
            <a:r>
              <a:rPr lang="en-US" sz="3600" dirty="0">
                <a:latin typeface="+mn-lt"/>
              </a:rPr>
              <a:t>What would you like to learn more about? </a:t>
            </a:r>
          </a:p>
          <a:p>
            <a:pPr fontAlgn="base"/>
            <a:endParaRPr lang="en-US" sz="3600" dirty="0">
              <a:latin typeface="+mn-lt"/>
            </a:endParaRPr>
          </a:p>
          <a:p>
            <a:pPr fontAlgn="base"/>
            <a:r>
              <a:rPr lang="en-US" sz="3600" dirty="0">
                <a:latin typeface="+mn-lt"/>
              </a:rPr>
              <a:t>What other resources would you like to see?</a:t>
            </a:r>
          </a:p>
        </p:txBody>
      </p:sp>
    </p:spTree>
    <p:extLst>
      <p:ext uri="{BB962C8B-B14F-4D97-AF65-F5344CB8AC3E}">
        <p14:creationId xmlns:p14="http://schemas.microsoft.com/office/powerpoint/2010/main" val="401931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7DC908-0BCA-414F-BD07-9C69B4E8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28" y="786574"/>
            <a:ext cx="10515600" cy="1350137"/>
          </a:xfrm>
        </p:spPr>
        <p:txBody>
          <a:bodyPr>
            <a:normAutofit/>
          </a:bodyPr>
          <a:lstStyle/>
          <a:p>
            <a:pPr lvl="0" fontAlgn="base"/>
            <a:r>
              <a:rPr lang="en-US" b="1" dirty="0"/>
              <a:t>How can CFO help donors and nonprofits with these conversations?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EC280A-8B39-48A2-A474-1C5210D9225F}"/>
              </a:ext>
            </a:extLst>
          </p:cNvPr>
          <p:cNvSpPr txBox="1"/>
          <p:nvPr/>
        </p:nvSpPr>
        <p:spPr>
          <a:xfrm>
            <a:off x="1102150" y="2422689"/>
            <a:ext cx="965304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Caitlin Golike, Director of Donor Services</a:t>
            </a:r>
            <a:r>
              <a:rPr lang="en-US" sz="2400" dirty="0"/>
              <a:t> – Donor Contact</a:t>
            </a:r>
          </a:p>
          <a:p>
            <a:r>
              <a:rPr lang="en-US" sz="2400" dirty="0">
                <a:hlinkClick r:id="rId3"/>
              </a:rPr>
              <a:t>cgolike@cfozarks.org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Holly Beadle, Director of Philanthropic Services</a:t>
            </a:r>
            <a:r>
              <a:rPr lang="en-US" sz="2400" dirty="0"/>
              <a:t> – Nonprofit Contact</a:t>
            </a:r>
          </a:p>
          <a:p>
            <a:r>
              <a:rPr lang="en-US" sz="2400" dirty="0">
                <a:hlinkClick r:id="rId4"/>
              </a:rPr>
              <a:t>hbeadle@cfozarks.org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Winter Kinne, VP of Development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wkinne@cfozarks.org</a:t>
            </a:r>
            <a:r>
              <a:rPr lang="en-US" sz="2400" dirty="0"/>
              <a:t> </a:t>
            </a:r>
          </a:p>
          <a:p>
            <a:endParaRPr lang="en-US" sz="2400" dirty="0"/>
          </a:p>
          <a:p>
            <a:r>
              <a:rPr lang="en-US" sz="2400" b="1" dirty="0"/>
              <a:t>417-864-6199</a:t>
            </a:r>
          </a:p>
        </p:txBody>
      </p:sp>
    </p:spTree>
    <p:extLst>
      <p:ext uri="{BB962C8B-B14F-4D97-AF65-F5344CB8AC3E}">
        <p14:creationId xmlns:p14="http://schemas.microsoft.com/office/powerpoint/2010/main" val="317063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E8BF-F619-141F-BAD2-4B427B906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312" y="1489434"/>
            <a:ext cx="5428486" cy="36198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Endowments: Long-term, Sustainable Support</a:t>
            </a:r>
            <a:r>
              <a:rPr lang="en-US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85489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8E49-4803-6749-BD1F-2FF52F9C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6F43-EAC7-F948-AAD8-D35BC8198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00" y="1603948"/>
            <a:ext cx="9499600" cy="4378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Housekeeping:</a:t>
            </a:r>
          </a:p>
          <a:p>
            <a:pPr lvl="1"/>
            <a:r>
              <a:rPr lang="en-US" dirty="0"/>
              <a:t>Refreshments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2"/>
            <a:r>
              <a:rPr lang="en-US" sz="2800" dirty="0"/>
              <a:t>Network: </a:t>
            </a:r>
          </a:p>
          <a:p>
            <a:pPr lvl="2"/>
            <a:r>
              <a:rPr lang="en-US" sz="2800" dirty="0"/>
              <a:t>Password:</a:t>
            </a:r>
          </a:p>
          <a:p>
            <a:pPr lvl="1"/>
            <a:r>
              <a:rPr lang="en-US" dirty="0"/>
              <a:t>Restrooms</a:t>
            </a:r>
          </a:p>
          <a:p>
            <a:pPr lvl="1"/>
            <a:r>
              <a:rPr lang="en-US" dirty="0"/>
              <a:t>Break at 10:00</a:t>
            </a:r>
          </a:p>
          <a:p>
            <a:pPr lvl="1"/>
            <a:r>
              <a:rPr lang="en-US" dirty="0"/>
              <a:t>Recording &amp; Resources</a:t>
            </a:r>
          </a:p>
          <a:p>
            <a:pPr lvl="1"/>
            <a:r>
              <a:rPr lang="en-US" dirty="0"/>
              <a:t>Education session format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3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8E49-4803-6749-BD1F-2FF52F9C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6F43-EAC7-F948-AAD8-D35BC8198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902"/>
            <a:ext cx="10515600" cy="4387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Panelists:</a:t>
            </a:r>
            <a:endParaRPr lang="en-US"/>
          </a:p>
          <a:p>
            <a:pPr marL="0" indent="0">
              <a:buNone/>
            </a:pPr>
            <a:r>
              <a:rPr lang="en-US" dirty="0"/>
              <a:t>Gloria Galanes, Faculty Emeritus, Missouri State University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Jaimie Trussell, CEO, Council of Churches of the Ozarks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Michelle Reynolds, Director of Development, Three Rivers Endowment Trust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561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5FF8-5342-49F7-9B03-E1350536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for today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0733-0912-47D1-91A1-65016427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020"/>
            <a:ext cx="10515600" cy="40589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Learn what an endowment fund is and the importance from donors and nonprofit’s perspectives</a:t>
            </a:r>
          </a:p>
          <a:p>
            <a:r>
              <a:rPr lang="en-US" sz="2800" dirty="0"/>
              <a:t>Learn ways to build and grow an endowment</a:t>
            </a:r>
          </a:p>
          <a:p>
            <a:r>
              <a:rPr lang="en-US" sz="2800" dirty="0"/>
              <a:t>Discuss how to communicate the importance of endowments</a:t>
            </a:r>
          </a:p>
          <a:p>
            <a:r>
              <a:rPr lang="en-US" sz="2800" dirty="0"/>
              <a:t>Discuss how and when to establish and endowment fund</a:t>
            </a:r>
          </a:p>
          <a:p>
            <a:r>
              <a:rPr lang="en-US" sz="2800" dirty="0"/>
              <a:t>Discuss ways the CFO team can help nonprofits and donors with conversations about legacy giving</a:t>
            </a:r>
          </a:p>
        </p:txBody>
      </p:sp>
    </p:spTree>
    <p:extLst>
      <p:ext uri="{BB962C8B-B14F-4D97-AF65-F5344CB8AC3E}">
        <p14:creationId xmlns:p14="http://schemas.microsoft.com/office/powerpoint/2010/main" val="6030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5FF8-5342-49F7-9B03-E1350536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931"/>
            <a:ext cx="10515600" cy="3080045"/>
          </a:xfrm>
        </p:spPr>
        <p:txBody>
          <a:bodyPr>
            <a:noAutofit/>
          </a:bodyPr>
          <a:lstStyle/>
          <a:p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Types of Agency Partner Funds 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Types of Agency Partner Endowments (e.g., unrestricted, restricted, quasi-endowments)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How to determine which type of endowment is best for your nonprofit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22FE0C1-6C73-4757-952D-C8D1BF6F8B34}"/>
              </a:ext>
            </a:extLst>
          </p:cNvPr>
          <p:cNvSpPr txBox="1">
            <a:spLocks/>
          </p:cNvSpPr>
          <p:nvPr/>
        </p:nvSpPr>
        <p:spPr>
          <a:xfrm>
            <a:off x="838199" y="3039579"/>
            <a:ext cx="10515600" cy="1350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13E792-2E0A-443D-9858-8157DA2E587E}"/>
              </a:ext>
            </a:extLst>
          </p:cNvPr>
          <p:cNvSpPr txBox="1">
            <a:spLocks/>
          </p:cNvSpPr>
          <p:nvPr/>
        </p:nvSpPr>
        <p:spPr>
          <a:xfrm>
            <a:off x="838200" y="475488"/>
            <a:ext cx="10515600" cy="1350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an Endowment?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24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22FE0C1-6C73-4757-952D-C8D1BF6F8B34}"/>
              </a:ext>
            </a:extLst>
          </p:cNvPr>
          <p:cNvSpPr txBox="1">
            <a:spLocks/>
          </p:cNvSpPr>
          <p:nvPr/>
        </p:nvSpPr>
        <p:spPr>
          <a:xfrm>
            <a:off x="838199" y="3039579"/>
            <a:ext cx="10515600" cy="221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A80DAE-BBDE-400B-AFC9-35102063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Donor Endowments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C6CDF-CCF2-4CBF-A6D1-76893AE96720}"/>
              </a:ext>
            </a:extLst>
          </p:cNvPr>
          <p:cNvSpPr txBox="1"/>
          <p:nvPr/>
        </p:nvSpPr>
        <p:spPr>
          <a:xfrm>
            <a:off x="953589" y="2377440"/>
            <a:ext cx="954894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Donor Options, Experience and Perspective</a:t>
            </a:r>
          </a:p>
          <a:p>
            <a:br>
              <a:rPr lang="en-US" sz="2800" dirty="0"/>
            </a:br>
            <a:r>
              <a:rPr lang="en-US" sz="2800" dirty="0"/>
              <a:t>Types of endowments for donors (designated, field of interest, endowed donor advised fund, unrestricted, scholarship). </a:t>
            </a:r>
          </a:p>
        </p:txBody>
      </p:sp>
    </p:spTree>
    <p:extLst>
      <p:ext uri="{BB962C8B-B14F-4D97-AF65-F5344CB8AC3E}">
        <p14:creationId xmlns:p14="http://schemas.microsoft.com/office/powerpoint/2010/main" val="24484752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8374898A-CCA7-43E5-92AE-984C0510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405"/>
            <a:ext cx="10515600" cy="1350137"/>
          </a:xfrm>
        </p:spPr>
        <p:txBody>
          <a:bodyPr/>
          <a:lstStyle/>
          <a:p>
            <a:r>
              <a:rPr lang="en-US" b="1" dirty="0"/>
              <a:t>One Gift, Many Generations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5E84A53-932B-49D2-94AB-BCCC142B5039}"/>
              </a:ext>
            </a:extLst>
          </p:cNvPr>
          <p:cNvSpPr txBox="1">
            <a:spLocks/>
          </p:cNvSpPr>
          <p:nvPr/>
        </p:nvSpPr>
        <p:spPr>
          <a:xfrm rot="16200000">
            <a:off x="784963" y="2883281"/>
            <a:ext cx="2408464" cy="2301989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Year 1</a:t>
            </a:r>
          </a:p>
          <a:p>
            <a:r>
              <a:rPr lang="en-US" sz="2400"/>
              <a:t>$100,000 gift</a:t>
            </a:r>
            <a:endParaRPr lang="en-US" sz="2400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5E722A9-C674-4082-855E-38702B9D4D94}"/>
              </a:ext>
            </a:extLst>
          </p:cNvPr>
          <p:cNvSpPr txBox="1">
            <a:spLocks/>
          </p:cNvSpPr>
          <p:nvPr/>
        </p:nvSpPr>
        <p:spPr>
          <a:xfrm>
            <a:off x="3540580" y="2869457"/>
            <a:ext cx="2408464" cy="376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Year 5</a:t>
            </a:r>
          </a:p>
          <a:p>
            <a:r>
              <a:rPr lang="en-US" sz="2400" dirty="0"/>
              <a:t>$15,883 in cumulative grants</a:t>
            </a:r>
          </a:p>
          <a:p>
            <a:r>
              <a:rPr lang="en-US" sz="2400" dirty="0"/>
              <a:t>$115,142 balance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28C388F-EEA0-4F09-A419-1D1C04D01C16}"/>
              </a:ext>
            </a:extLst>
          </p:cNvPr>
          <p:cNvSpPr txBox="1">
            <a:spLocks/>
          </p:cNvSpPr>
          <p:nvPr/>
        </p:nvSpPr>
        <p:spPr>
          <a:xfrm>
            <a:off x="6242959" y="2869457"/>
            <a:ext cx="2408464" cy="376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Year 15</a:t>
            </a:r>
          </a:p>
          <a:p>
            <a:r>
              <a:rPr lang="en-US" sz="2400" dirty="0"/>
              <a:t>$55,228 in cumulative grants</a:t>
            </a:r>
          </a:p>
          <a:p>
            <a:r>
              <a:rPr lang="en-US" sz="2400" dirty="0"/>
              <a:t>$152,650 balance</a:t>
            </a:r>
            <a:endParaRPr lang="en-US" sz="2400" b="1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1781AD5-B354-471E-A18C-53D7989EDE36}"/>
              </a:ext>
            </a:extLst>
          </p:cNvPr>
          <p:cNvSpPr txBox="1">
            <a:spLocks/>
          </p:cNvSpPr>
          <p:nvPr/>
        </p:nvSpPr>
        <p:spPr>
          <a:xfrm>
            <a:off x="8945337" y="2869457"/>
            <a:ext cx="2408464" cy="376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Year 25</a:t>
            </a:r>
          </a:p>
          <a:p>
            <a:r>
              <a:rPr lang="en-US" sz="2400" dirty="0"/>
              <a:t>$107,389 in cumulative grants</a:t>
            </a:r>
          </a:p>
          <a:p>
            <a:r>
              <a:rPr lang="en-US" sz="2400" dirty="0"/>
              <a:t>$202,378 balance</a:t>
            </a:r>
            <a:endParaRPr lang="en-US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082D53-A501-478F-853F-FC57B6AC6006}"/>
              </a:ext>
            </a:extLst>
          </p:cNvPr>
          <p:cNvSpPr txBox="1"/>
          <p:nvPr/>
        </p:nvSpPr>
        <p:spPr>
          <a:xfrm>
            <a:off x="2751364" y="5853793"/>
            <a:ext cx="860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Assumes 7.15% average annual return, 1.15% administrative fee, 4% annual pay-out rate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0BB0A31-A30B-429D-A351-C89298F7A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18" y="1798652"/>
            <a:ext cx="1114647" cy="11146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BB2EE7-9D51-48DB-86B3-6CBE5CA45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061" y="791936"/>
            <a:ext cx="2013432" cy="20134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0FF0C4-A69C-45EA-A2AE-6194D4AB1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120" y="1643656"/>
            <a:ext cx="1225801" cy="12258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4A45CB-EBCD-4349-8A47-14D739712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347" y="1460401"/>
            <a:ext cx="1424105" cy="14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FFAB-0EDC-4D76-898B-D7523C0F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Benefits of Endowments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4E38-A792-4CFF-97A8-F98DC89E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433"/>
            <a:ext cx="10515600" cy="4008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2800" dirty="0"/>
              <a:t>Benefits and importance of endowments for nonprofits </a:t>
            </a:r>
          </a:p>
          <a:p>
            <a:pPr marL="0" indent="0" fontAlgn="base">
              <a:buNone/>
            </a:pPr>
            <a:endParaRPr lang="en-US" sz="2800" dirty="0"/>
          </a:p>
          <a:p>
            <a:pPr marL="0" indent="0" fontAlgn="base">
              <a:buNone/>
            </a:pPr>
            <a:r>
              <a:rPr lang="en-US" sz="2800" dirty="0"/>
              <a:t>Donor benefits: leaving a legacy, providing support for your favorite nonprofit after you are gone, excellent tool for tax planning and for estate planning.  </a:t>
            </a:r>
          </a:p>
        </p:txBody>
      </p:sp>
    </p:spTree>
    <p:extLst>
      <p:ext uri="{BB962C8B-B14F-4D97-AF65-F5344CB8AC3E}">
        <p14:creationId xmlns:p14="http://schemas.microsoft.com/office/powerpoint/2010/main" val="98402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FO Colors">
      <a:dk1>
        <a:srgbClr val="000000"/>
      </a:dk1>
      <a:lt1>
        <a:srgbClr val="045941"/>
      </a:lt1>
      <a:dk2>
        <a:srgbClr val="D1E6BB"/>
      </a:dk2>
      <a:lt2>
        <a:srgbClr val="FFF5E3"/>
      </a:lt2>
      <a:accent1>
        <a:srgbClr val="5C9934"/>
      </a:accent1>
      <a:accent2>
        <a:srgbClr val="5D2E4C"/>
      </a:accent2>
      <a:accent3>
        <a:srgbClr val="A72C37"/>
      </a:accent3>
      <a:accent4>
        <a:srgbClr val="045941"/>
      </a:accent4>
      <a:accent5>
        <a:srgbClr val="CBAB7D"/>
      </a:accent5>
      <a:accent6>
        <a:srgbClr val="F37120"/>
      </a:accent6>
      <a:hlink>
        <a:srgbClr val="5E9BBC"/>
      </a:hlink>
      <a:folHlink>
        <a:srgbClr val="5D2E4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O PPT " id="{B7CB1074-7889-B243-8049-F83B3F9D4A39}" vid="{92908AE5-22BC-AB40-8AC1-861E943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575</Words>
  <Application>Microsoft Office PowerPoint</Application>
  <PresentationFormat>Widescreen</PresentationFormat>
  <Paragraphs>100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Endowments: Long-term, Sustainable Support  </vt:lpstr>
      <vt:lpstr>Welcome!</vt:lpstr>
      <vt:lpstr>Welcome!</vt:lpstr>
      <vt:lpstr>Objectives for today </vt:lpstr>
      <vt:lpstr> Types of Agency Partner Funds   Types of Agency Partner Endowments (e.g., unrestricted, restricted, quasi-endowments)  How to determine which type of endowment is best for your nonprofit  </vt:lpstr>
      <vt:lpstr>Donor Endowments</vt:lpstr>
      <vt:lpstr>One Gift, Many Generations</vt:lpstr>
      <vt:lpstr>The Benefits of Endowments </vt:lpstr>
      <vt:lpstr>Building and Growing an Endowment Fund  </vt:lpstr>
      <vt:lpstr>Communicating the Importance of Endowments  </vt:lpstr>
      <vt:lpstr>Establishing an Endowment Fund  </vt:lpstr>
      <vt:lpstr>Additional Resources</vt:lpstr>
      <vt:lpstr>Conclusion</vt:lpstr>
      <vt:lpstr>How can CFO help donors and nonprofits with these conversations?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Scott</dc:creator>
  <cp:lastModifiedBy>Holly Beadle</cp:lastModifiedBy>
  <cp:revision>75</cp:revision>
  <dcterms:created xsi:type="dcterms:W3CDTF">2018-08-09T19:20:16Z</dcterms:created>
  <dcterms:modified xsi:type="dcterms:W3CDTF">2023-05-24T15:39:09Z</dcterms:modified>
</cp:coreProperties>
</file>