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86418"/>
  </p:normalViewPr>
  <p:slideViewPr>
    <p:cSldViewPr snapToGrid="0" snapToObjects="1">
      <p:cViewPr varScale="1">
        <p:scale>
          <a:sx n="106" d="100"/>
          <a:sy n="106" d="100"/>
        </p:scale>
        <p:origin x="78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31B8DC-5F58-8848-9F2E-C6773CFA0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3942" y="466435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3F55B-3DB5-1345-ADAF-162EA00A2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11782" y="466435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E73AD7-6AE3-1344-8768-E44666F603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A3B5-83AD-2E40-9ED6-185E2FFF99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B7EB-2A1A-2147-AC2A-612F3A58CD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862BD-7E63-784D-819F-6A3BA08F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597783-C009-E343-A585-6C4992CE23C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DE72BF-E551-E048-A723-6FDD9B97B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E72BF-E551-E048-A723-6FDD9B97B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-show/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809A-09FB-6942-8179-6986371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0651B-C69C-9A4F-9E46-9A2514F5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8014-DF7B-4043-868F-BEFE13D6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3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5FAD-6381-FB43-BB7E-9EEE092C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3A8DA-B8B0-7740-9341-D200A9DA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0981-2721-6748-99D8-AA0ABCC2D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F837F-788E-F24D-AB29-247BD71C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420994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AA8EA-5D64-694E-80C5-24625FC1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42099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5A469-736E-B34A-90ED-04ECDD95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20994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A9AF-3ABE-144A-9AEC-F5E4F750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8053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1BA27-0969-9F40-AF9D-62EE5D834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2016" y="987425"/>
            <a:ext cx="589337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3092A-F767-3845-A5C3-EC86854C6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0536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4665A-A372-4E44-9BCD-9F9D8807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420994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4E905-2F80-394B-97E2-433AA41C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42099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C87DC-C05A-BC40-A96C-D5FF37CB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20994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2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6787C-D547-5248-B35D-E0052B43F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8096-B084-8D48-8CEA-27450D9F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1D904-CCCD-D14A-8339-1429924E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6B4D8-B523-E845-B8D6-E6AF1FFE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1B48BC-29DC-9841-A34E-7017B66A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548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BA924-41E0-754C-A4BF-C3263BDE4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63328" y="365125"/>
            <a:ext cx="149047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00A40-EC38-3742-96E1-7F44A755D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025128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8F51-177C-504A-89ED-A2BAEA5C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509D-676B-0347-9D57-2BA63ACF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B347-1F2B-5546-838A-0574808F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-show/Ou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809A-09FB-6942-8179-6986371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0651B-C69C-9A4F-9E46-9A2514F5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08014-DF7B-4043-868F-BEFE13D6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4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2525-234D-3541-882D-5BF164BF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312" y="1489434"/>
            <a:ext cx="5428486" cy="2863110"/>
          </a:xfrm>
        </p:spPr>
        <p:txBody>
          <a:bodyPr anchor="b"/>
          <a:lstStyle>
            <a:lvl1pPr algn="l" fontAlgn="b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838E7-3C52-4F4C-A930-F706CB52D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5312" y="4352544"/>
            <a:ext cx="5428486" cy="120700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69565-B424-D64E-87D2-E8B82044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2562-37C5-F746-B665-7E5481C6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0436" y="6355678"/>
            <a:ext cx="39924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6286-E847-6A4C-A18F-DC18C8CB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E2AC-013A-F24C-8F7D-0EDA3606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82966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1CDB9-DCA2-844D-AEEE-B0A6F3EC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9829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B3DC-72BA-9048-9C1B-12D42560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4EA89-ED97-4E43-8E38-202C1573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ECEF-B67A-F044-97B2-BBC5CF01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CCFE-1A40-1444-B56E-D664995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12" y="365125"/>
            <a:ext cx="7562088" cy="5438267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B6DFA-7ABF-1E46-B465-D7A6B43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FE0B-7846-584F-9DDF-E491D86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6E02-84BD-1E49-BD9D-A48B499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CCFE-1A40-1444-B56E-D664995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31520"/>
            <a:ext cx="10058400" cy="4706112"/>
          </a:xfrm>
        </p:spPr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B6DFA-7ABF-1E46-B465-D7A6B43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FE0B-7846-584F-9DDF-E491D86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6E02-84BD-1E49-BD9D-A48B499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7DAC-54CF-4440-8416-54EF98EC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6E8B-FAEB-3045-95BC-5BD0CEF8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ABC9-EEA8-4D40-BE74-57633727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9C3F0-8F01-4F45-8DEB-AFA151A1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464F-2C00-3C4B-A978-D3C95C37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B6DFA-7ABF-1E46-B465-D7A6B43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FE0B-7846-584F-9DDF-E491D86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6E02-84BD-1E49-BD9D-A48B499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BD6FA3-0A2B-39B8-9638-D297ECB35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814" y="587828"/>
            <a:ext cx="10918372" cy="55296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D9BD-0908-6E42-A694-93E3EA10D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1FBF1-CBDD-1049-92F1-15AEBFE6D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2F1F2-7D6A-A24F-9842-9E635652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C9094-4A10-F449-BBE7-CB173345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8BD66-AB5E-204C-A5D3-752EF1D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F7A0EE-5458-F44A-8F14-38A8F363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4663C-A13E-0B44-802E-429E90A91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00469-CAFF-D64F-998A-00B355382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B8439-C1CB-2147-8D3B-A04BC61B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E7CAA-B54C-D842-A5AF-74E634CB0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25C5A-1894-CC4E-9C33-C36A3D3D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2846" y="6355678"/>
            <a:ext cx="890953" cy="365125"/>
          </a:xfrm>
        </p:spPr>
        <p:txBody>
          <a:bodyPr/>
          <a:lstStyle/>
          <a:p>
            <a:fld id="{FBF66DC2-537D-B841-81CB-C3010E1B51B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08080-BC92-B14D-A801-4849FCF2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045" y="635567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03501-6081-C44C-9A61-E64785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678"/>
            <a:ext cx="545123" cy="365125"/>
          </a:xfrm>
        </p:spPr>
        <p:txBody>
          <a:bodyPr/>
          <a:lstStyle/>
          <a:p>
            <a:fld id="{00E56ED0-16AD-C847-B402-89DC629440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8DA51F-0ABC-6F4D-B811-609E8A7F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8548"/>
            <a:ext cx="10515600" cy="1350137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05DB4-E150-664E-85B0-C7559A96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3260-985E-BA47-A387-40100BB7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E3035-7F46-404E-8D81-BD0B5FB3F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62846" y="6355678"/>
            <a:ext cx="89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DC2-537D-B841-81CB-C3010E1B51B8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8883-D06F-594D-8BF9-E6936B0A4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8045" y="63556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0FD3-B8C2-5F49-A4AD-81E703D8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5678"/>
            <a:ext cx="545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6ED0-16AD-C847-B402-89DC62944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4" r:id="rId4"/>
    <p:sldLayoutId id="2147483660" r:id="rId5"/>
    <p:sldLayoutId id="2147483650" r:id="rId6"/>
    <p:sldLayoutId id="2147483661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rms.office.com/r/WgmgzrNt1P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beadle@cfozarks.org" TargetMode="External"/><Relationship Id="rId2" Type="http://schemas.openxmlformats.org/officeDocument/2006/relationships/hyperlink" Target="mailto:cgolike@cfozarks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wkinne@cfozark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E8BF-F619-141F-BAD2-4B427B906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End-of-Year and Complex Charitable Gifts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CD5F7-0FE1-5951-8361-892553884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B2F8-03CE-023F-75CA-B6E9F116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DD92-93EA-FEE9-E6E7-BF3B5709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Panelists: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Winter Kinne – Vice President of Development, Community Foundation of the Ozarks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Krystal Simon – Chief Executive Officer, Care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Bryan Vowels – Founding Partner and CEO, Vowels Stovern Wealth, Community Foundation of the Ozarks and Joplin Regional Community Foundation Board Member</a:t>
            </a:r>
          </a:p>
        </p:txBody>
      </p:sp>
    </p:spTree>
    <p:extLst>
      <p:ext uri="{BB962C8B-B14F-4D97-AF65-F5344CB8AC3E}">
        <p14:creationId xmlns:p14="http://schemas.microsoft.com/office/powerpoint/2010/main" val="15728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486F-DD93-7EDC-8392-37E57F5F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8E7C-ACAB-E7BB-DD14-6BAE8606A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the different types of complex gifts </a:t>
            </a:r>
          </a:p>
          <a:p>
            <a:pPr lvl="1"/>
            <a:r>
              <a:rPr lang="en-US" dirty="0"/>
              <a:t>What gifts the CFO can accept and what gifts agency partners should accept directly</a:t>
            </a:r>
          </a:p>
          <a:p>
            <a:pPr lvl="1"/>
            <a:r>
              <a:rPr lang="en-US" dirty="0"/>
              <a:t>Processes for accepting different gift types</a:t>
            </a:r>
          </a:p>
          <a:p>
            <a:r>
              <a:rPr lang="en-US" dirty="0"/>
              <a:t>Cover the end-of-year giving deadlines and processes for the CFO.</a:t>
            </a:r>
          </a:p>
          <a:p>
            <a:r>
              <a:rPr lang="en-US" dirty="0"/>
              <a:t>Holiday Giving Guide!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BA5F-BB27-23AF-176B-5F8C44E9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Gifts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5FB9-44F1-5692-C119-F0C97F4D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Gifts of stock</a:t>
            </a:r>
          </a:p>
          <a:p>
            <a:r>
              <a:rPr lang="en-US" dirty="0"/>
              <a:t>IRA rollover</a:t>
            </a:r>
          </a:p>
          <a:p>
            <a:r>
              <a:rPr lang="en-US" dirty="0"/>
              <a:t>Real Estate</a:t>
            </a:r>
          </a:p>
          <a:p>
            <a:r>
              <a:rPr lang="en-US"/>
              <a:t>CRUT &amp; CRAT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agency partners:</a:t>
            </a:r>
          </a:p>
          <a:p>
            <a:r>
              <a:rPr lang="en-US" dirty="0"/>
              <a:t>Grants from donor-advised funds! Not complex but don’t forget about this option! </a:t>
            </a:r>
          </a:p>
        </p:txBody>
      </p:sp>
    </p:spTree>
    <p:extLst>
      <p:ext uri="{BB962C8B-B14F-4D97-AF65-F5344CB8AC3E}">
        <p14:creationId xmlns:p14="http://schemas.microsoft.com/office/powerpoint/2010/main" val="207034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0576-922B-EE4E-6D76-5FA0FDA7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End-of-Year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D602-8510-9859-67BE-BAAFCC0F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Gifts of appreciated stock</a:t>
            </a:r>
          </a:p>
          <a:p>
            <a:pPr lvl="1"/>
            <a:r>
              <a:rPr lang="en-US" dirty="0"/>
              <a:t>Initiate gift by </a:t>
            </a:r>
            <a:r>
              <a:rPr lang="en-US" b="1" dirty="0"/>
              <a:t>Monday, December 18</a:t>
            </a:r>
          </a:p>
          <a:p>
            <a:pPr lvl="1"/>
            <a:r>
              <a:rPr lang="en-US" dirty="0"/>
              <a:t>Inform the CFO before making transfer</a:t>
            </a:r>
          </a:p>
          <a:p>
            <a:pPr lvl="2"/>
            <a:r>
              <a:rPr lang="en-US" dirty="0"/>
              <a:t>Agency partners – Inform the CFO if a donor is transferring stock to one of your funds here! </a:t>
            </a:r>
          </a:p>
          <a:p>
            <a:r>
              <a:rPr lang="en-US" dirty="0"/>
              <a:t>Gifts of Real Estate or Personal Property</a:t>
            </a:r>
          </a:p>
          <a:p>
            <a:pPr lvl="1"/>
            <a:r>
              <a:rPr lang="en-US" dirty="0"/>
              <a:t>Start conversation and process in October!</a:t>
            </a:r>
          </a:p>
          <a:p>
            <a:r>
              <a:rPr lang="en-US" dirty="0"/>
              <a:t>IRA Rollover</a:t>
            </a:r>
          </a:p>
          <a:p>
            <a:pPr lvl="1"/>
            <a:r>
              <a:rPr lang="en-US" dirty="0"/>
              <a:t>Initiate gift by Monday, December 18. </a:t>
            </a:r>
          </a:p>
          <a:p>
            <a:pPr lvl="1"/>
            <a:r>
              <a:rPr lang="en-US" b="1" dirty="0"/>
              <a:t>Remember: No IRA gifts into a donor-advised fund!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1B55-FC55-3A17-4070-246757FF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 Giving Guide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7BBF-C7BC-3E62-A9EA-00204A82A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TODAY: Accepting submission!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https://forms.office.com/r/WgmgzrNt1P</a:t>
            </a:r>
            <a:endParaRPr lang="en-US">
              <a:ea typeface="+mn-lt"/>
              <a:cs typeface="+mn-lt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Nov. 1: Deadline to submit entry for your organization </a:t>
            </a:r>
          </a:p>
          <a:p>
            <a:r>
              <a:rPr lang="en-US" dirty="0"/>
              <a:t>Week of Nov. 13: Giving guide will be published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1660DB4-2245-D86A-45AB-E514533D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92" y="3185684"/>
            <a:ext cx="1683775" cy="16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1428-E431-962F-0C82-A7533E48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CFO help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E4F6-BEBA-7F78-19D2-36FA5CD28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What resources do you need?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other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A53-A0B5-11B1-474B-5EBEF234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D589-F879-C568-F2EC-293A928EB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Caitlin Golike, Director of Donor Services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– Donor Contact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0" i="0" u="sng" strike="noStrike" dirty="0">
                <a:solidFill>
                  <a:srgbClr val="5E9BBC"/>
                </a:solidFill>
                <a:effectLst/>
                <a:hlinkClick r:id="rId2"/>
              </a:rPr>
              <a:t>cgolike@cfozarks.org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Holly Beadle, Director of Philanthropic Services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– Nonprofit Contact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0" i="0" u="sng" strike="noStrike" dirty="0">
                <a:solidFill>
                  <a:srgbClr val="5E9BBC"/>
                </a:solidFill>
                <a:effectLst/>
                <a:hlinkClick r:id="rId3"/>
              </a:rPr>
              <a:t>hbeadle@cfozarks.org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Winter Kinne, VP of Development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0" i="0" u="sng" strike="noStrike" dirty="0">
                <a:solidFill>
                  <a:srgbClr val="5E9BBC"/>
                </a:solidFill>
                <a:effectLst/>
                <a:hlinkClick r:id="rId4"/>
              </a:rPr>
              <a:t>wkinne@cfozarks.org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417-864-6199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1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O Colors">
      <a:dk1>
        <a:srgbClr val="000000"/>
      </a:dk1>
      <a:lt1>
        <a:srgbClr val="045941"/>
      </a:lt1>
      <a:dk2>
        <a:srgbClr val="D1E6BB"/>
      </a:dk2>
      <a:lt2>
        <a:srgbClr val="FFF5E3"/>
      </a:lt2>
      <a:accent1>
        <a:srgbClr val="5C9934"/>
      </a:accent1>
      <a:accent2>
        <a:srgbClr val="5D2E4C"/>
      </a:accent2>
      <a:accent3>
        <a:srgbClr val="A72C37"/>
      </a:accent3>
      <a:accent4>
        <a:srgbClr val="045941"/>
      </a:accent4>
      <a:accent5>
        <a:srgbClr val="CBAB7D"/>
      </a:accent5>
      <a:accent6>
        <a:srgbClr val="F37120"/>
      </a:accent6>
      <a:hlink>
        <a:srgbClr val="5E9BBC"/>
      </a:hlink>
      <a:folHlink>
        <a:srgbClr val="5D2E4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O PPT " id="{B7CB1074-7889-B243-8049-F83B3F9D4A39}" vid="{92908AE5-22BC-AB40-8AC1-861E943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2EC2D7BB9D34CB587004B12AD1B44" ma:contentTypeVersion="16" ma:contentTypeDescription="Create a new document." ma:contentTypeScope="" ma:versionID="99defa8ec692426f893c567376904ffc">
  <xsd:schema xmlns:xsd="http://www.w3.org/2001/XMLSchema" xmlns:xs="http://www.w3.org/2001/XMLSchema" xmlns:p="http://schemas.microsoft.com/office/2006/metadata/properties" xmlns:ns3="ea3a3b76-8f04-4fa0-ab6b-433b6147e308" xmlns:ns4="24cc4882-5264-4aea-a5f4-284089214577" targetNamespace="http://schemas.microsoft.com/office/2006/metadata/properties" ma:root="true" ma:fieldsID="bba1691742c3014ac2d315012c61cdf6" ns3:_="" ns4:_="">
    <xsd:import namespace="ea3a3b76-8f04-4fa0-ab6b-433b6147e308"/>
    <xsd:import namespace="24cc4882-5264-4aea-a5f4-2840892145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a3b76-8f04-4fa0-ab6b-433b6147e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4882-5264-4aea-a5f4-2840892145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3a3b76-8f04-4fa0-ab6b-433b6147e308" xsi:nil="true"/>
  </documentManagement>
</p:properties>
</file>

<file path=customXml/itemProps1.xml><?xml version="1.0" encoding="utf-8"?>
<ds:datastoreItem xmlns:ds="http://schemas.openxmlformats.org/officeDocument/2006/customXml" ds:itemID="{F4E6AE83-D46D-4D8C-9FA0-2D91F49B7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a3b76-8f04-4fa0-ab6b-433b6147e308"/>
    <ds:schemaRef ds:uri="24cc4882-5264-4aea-a5f4-284089214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922E41-B8F0-4F92-8305-A5EB05937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C32D1-359C-4C83-A22B-EE0E9AC28C18}">
  <ds:schemaRefs>
    <ds:schemaRef ds:uri="http://www.w3.org/XML/1998/namespace"/>
    <ds:schemaRef ds:uri="ea3a3b76-8f04-4fa0-ab6b-433b6147e308"/>
    <ds:schemaRef ds:uri="http://purl.org/dc/dcmitype/"/>
    <ds:schemaRef ds:uri="http://purl.org/dc/elements/1.1/"/>
    <ds:schemaRef ds:uri="http://schemas.microsoft.com/office/2006/documentManagement/types"/>
    <ds:schemaRef ds:uri="24cc4882-5264-4aea-a5f4-28408921457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321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End-of-Year and Complex Charitable Gifts</vt:lpstr>
      <vt:lpstr>Welcome!</vt:lpstr>
      <vt:lpstr>Objectives for today </vt:lpstr>
      <vt:lpstr>Complex Gifts  </vt:lpstr>
      <vt:lpstr>End-of-Year Deadlines</vt:lpstr>
      <vt:lpstr>Holiday Giving Guide  </vt:lpstr>
      <vt:lpstr>How can the CFO help you?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Scott</dc:creator>
  <cp:lastModifiedBy>Matthew Stewart</cp:lastModifiedBy>
  <cp:revision>49</cp:revision>
  <cp:lastPrinted>2023-09-05T15:19:59Z</cp:lastPrinted>
  <dcterms:created xsi:type="dcterms:W3CDTF">2018-08-09T19:20:16Z</dcterms:created>
  <dcterms:modified xsi:type="dcterms:W3CDTF">2023-10-05T15:13:09Z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0x0101003622EC2D7BB9D34CB587004B12AD1B44</vt:lpwstr>
  </property>
</Properties>
</file>