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295" r:id="rId5"/>
    <p:sldId id="335" r:id="rId6"/>
    <p:sldId id="311" r:id="rId7"/>
    <p:sldId id="334" r:id="rId8"/>
    <p:sldId id="351" r:id="rId9"/>
    <p:sldId id="333" r:id="rId10"/>
    <p:sldId id="337" r:id="rId11"/>
    <p:sldId id="340" r:id="rId12"/>
    <p:sldId id="350" r:id="rId13"/>
    <p:sldId id="293" r:id="rId14"/>
    <p:sldId id="342" r:id="rId15"/>
    <p:sldId id="343" r:id="rId16"/>
    <p:sldId id="344" r:id="rId17"/>
    <p:sldId id="346" r:id="rId18"/>
    <p:sldId id="347" r:id="rId19"/>
    <p:sldId id="348" r:id="rId20"/>
    <p:sldId id="349" r:id="rId21"/>
    <p:sldId id="319" r:id="rId22"/>
    <p:sldId id="307" r:id="rId23"/>
    <p:sldId id="317" r:id="rId24"/>
    <p:sldId id="318" r:id="rId25"/>
    <p:sldId id="312" r:id="rId26"/>
    <p:sldId id="306" r:id="rId27"/>
    <p:sldId id="310" r:id="rId28"/>
    <p:sldId id="331" r:id="rId29"/>
    <p:sldId id="320" r:id="rId30"/>
    <p:sldId id="322" r:id="rId31"/>
    <p:sldId id="321" r:id="rId32"/>
    <p:sldId id="341" r:id="rId33"/>
    <p:sldId id="324" r:id="rId34"/>
    <p:sldId id="326" r:id="rId35"/>
    <p:sldId id="272" r:id="rId36"/>
    <p:sldId id="316" r:id="rId37"/>
    <p:sldId id="329" r:id="rId38"/>
    <p:sldId id="325" r:id="rId39"/>
    <p:sldId id="33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4399D8-74DD-466D-89B0-7424A89C63F3}" v="7" dt="2024-05-14T13:15:09.6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dget Gittemeier" userId="7cc93f63-c7f5-451c-aa78-a44d54ee7a80" providerId="ADAL" clId="{5A4399D8-74DD-466D-89B0-7424A89C63F3}"/>
    <pc:docChg chg="custSel delSld modSld delMainMaster">
      <pc:chgData name="Bridget Gittemeier" userId="7cc93f63-c7f5-451c-aa78-a44d54ee7a80" providerId="ADAL" clId="{5A4399D8-74DD-466D-89B0-7424A89C63F3}" dt="2024-05-14T13:14:50.834" v="421" actId="20577"/>
      <pc:docMkLst>
        <pc:docMk/>
      </pc:docMkLst>
      <pc:sldChg chg="del">
        <pc:chgData name="Bridget Gittemeier" userId="7cc93f63-c7f5-451c-aa78-a44d54ee7a80" providerId="ADAL" clId="{5A4399D8-74DD-466D-89B0-7424A89C63F3}" dt="2024-05-14T13:13:01.765" v="338" actId="2696"/>
        <pc:sldMkLst>
          <pc:docMk/>
          <pc:sldMk cId="3387646985" sldId="257"/>
        </pc:sldMkLst>
      </pc:sldChg>
      <pc:sldChg chg="modNotesTx">
        <pc:chgData name="Bridget Gittemeier" userId="7cc93f63-c7f5-451c-aa78-a44d54ee7a80" providerId="ADAL" clId="{5A4399D8-74DD-466D-89B0-7424A89C63F3}" dt="2024-05-14T13:07:53.733" v="144" actId="20577"/>
        <pc:sldMkLst>
          <pc:docMk/>
          <pc:sldMk cId="3361855883" sldId="272"/>
        </pc:sldMkLst>
      </pc:sldChg>
      <pc:sldChg chg="modNotesTx">
        <pc:chgData name="Bridget Gittemeier" userId="7cc93f63-c7f5-451c-aa78-a44d54ee7a80" providerId="ADAL" clId="{5A4399D8-74DD-466D-89B0-7424A89C63F3}" dt="2024-05-14T13:02:40.621" v="96" actId="20577"/>
        <pc:sldMkLst>
          <pc:docMk/>
          <pc:sldMk cId="4101333485" sldId="293"/>
        </pc:sldMkLst>
      </pc:sldChg>
      <pc:sldChg chg="modSp mod modNotesTx">
        <pc:chgData name="Bridget Gittemeier" userId="7cc93f63-c7f5-451c-aa78-a44d54ee7a80" providerId="ADAL" clId="{5A4399D8-74DD-466D-89B0-7424A89C63F3}" dt="2024-05-14T13:12:52.738" v="337" actId="20577"/>
        <pc:sldMkLst>
          <pc:docMk/>
          <pc:sldMk cId="599584418" sldId="295"/>
        </pc:sldMkLst>
        <pc:spChg chg="mod">
          <ac:chgData name="Bridget Gittemeier" userId="7cc93f63-c7f5-451c-aa78-a44d54ee7a80" providerId="ADAL" clId="{5A4399D8-74DD-466D-89B0-7424A89C63F3}" dt="2024-05-14T13:12:52.738" v="337" actId="20577"/>
          <ac:spMkLst>
            <pc:docMk/>
            <pc:sldMk cId="599584418" sldId="295"/>
            <ac:spMk id="3" creationId="{6B71302C-B6F6-338F-FAF6-CD12A8C2D468}"/>
          </ac:spMkLst>
        </pc:spChg>
      </pc:sldChg>
      <pc:sldChg chg="modNotesTx">
        <pc:chgData name="Bridget Gittemeier" userId="7cc93f63-c7f5-451c-aa78-a44d54ee7a80" providerId="ADAL" clId="{5A4399D8-74DD-466D-89B0-7424A89C63F3}" dt="2024-05-14T13:14:08.014" v="351" actId="20577"/>
        <pc:sldMkLst>
          <pc:docMk/>
          <pc:sldMk cId="3197662035" sldId="306"/>
        </pc:sldMkLst>
      </pc:sldChg>
      <pc:sldChg chg="modSp mod modNotesTx">
        <pc:chgData name="Bridget Gittemeier" userId="7cc93f63-c7f5-451c-aa78-a44d54ee7a80" providerId="ADAL" clId="{5A4399D8-74DD-466D-89B0-7424A89C63F3}" dt="2024-05-14T13:13:45.871" v="346" actId="20577"/>
        <pc:sldMkLst>
          <pc:docMk/>
          <pc:sldMk cId="1328718728" sldId="307"/>
        </pc:sldMkLst>
        <pc:spChg chg="mod">
          <ac:chgData name="Bridget Gittemeier" userId="7cc93f63-c7f5-451c-aa78-a44d54ee7a80" providerId="ADAL" clId="{5A4399D8-74DD-466D-89B0-7424A89C63F3}" dt="2024-05-14T13:03:57.780" v="112" actId="14100"/>
          <ac:spMkLst>
            <pc:docMk/>
            <pc:sldMk cId="1328718728" sldId="307"/>
            <ac:spMk id="2" creationId="{E506F9FD-A9A3-4E24-5D0A-794981184837}"/>
          </ac:spMkLst>
        </pc:spChg>
      </pc:sldChg>
      <pc:sldChg chg="modNotesTx">
        <pc:chgData name="Bridget Gittemeier" userId="7cc93f63-c7f5-451c-aa78-a44d54ee7a80" providerId="ADAL" clId="{5A4399D8-74DD-466D-89B0-7424A89C63F3}" dt="2024-05-14T13:05:23.901" v="116" actId="20577"/>
        <pc:sldMkLst>
          <pc:docMk/>
          <pc:sldMk cId="371273502" sldId="310"/>
        </pc:sldMkLst>
      </pc:sldChg>
      <pc:sldChg chg="modNotesTx">
        <pc:chgData name="Bridget Gittemeier" userId="7cc93f63-c7f5-451c-aa78-a44d54ee7a80" providerId="ADAL" clId="{5A4399D8-74DD-466D-89B0-7424A89C63F3}" dt="2024-05-14T13:04:20.933" v="113" actId="20577"/>
        <pc:sldMkLst>
          <pc:docMk/>
          <pc:sldMk cId="952444362" sldId="318"/>
        </pc:sldMkLst>
      </pc:sldChg>
      <pc:sldChg chg="modNotesTx">
        <pc:chgData name="Bridget Gittemeier" userId="7cc93f63-c7f5-451c-aa78-a44d54ee7a80" providerId="ADAL" clId="{5A4399D8-74DD-466D-89B0-7424A89C63F3}" dt="2024-05-14T13:06:04.503" v="120" actId="20577"/>
        <pc:sldMkLst>
          <pc:docMk/>
          <pc:sldMk cId="204888506" sldId="320"/>
        </pc:sldMkLst>
      </pc:sldChg>
      <pc:sldChg chg="modSp mod modNotesTx">
        <pc:chgData name="Bridget Gittemeier" userId="7cc93f63-c7f5-451c-aa78-a44d54ee7a80" providerId="ADAL" clId="{5A4399D8-74DD-466D-89B0-7424A89C63F3}" dt="2024-05-14T13:07:47.443" v="142" actId="1076"/>
        <pc:sldMkLst>
          <pc:docMk/>
          <pc:sldMk cId="1378264270" sldId="321"/>
        </pc:sldMkLst>
        <pc:spChg chg="mod">
          <ac:chgData name="Bridget Gittemeier" userId="7cc93f63-c7f5-451c-aa78-a44d54ee7a80" providerId="ADAL" clId="{5A4399D8-74DD-466D-89B0-7424A89C63F3}" dt="2024-05-14T13:07:47.443" v="142" actId="1076"/>
          <ac:spMkLst>
            <pc:docMk/>
            <pc:sldMk cId="1378264270" sldId="321"/>
            <ac:spMk id="2" creationId="{B776B9C0-1F31-E5E0-7C17-3C2EB8C695BE}"/>
          </ac:spMkLst>
        </pc:spChg>
        <pc:spChg chg="mod">
          <ac:chgData name="Bridget Gittemeier" userId="7cc93f63-c7f5-451c-aa78-a44d54ee7a80" providerId="ADAL" clId="{5A4399D8-74DD-466D-89B0-7424A89C63F3}" dt="2024-05-14T13:07:37.871" v="139" actId="1076"/>
          <ac:spMkLst>
            <pc:docMk/>
            <pc:sldMk cId="1378264270" sldId="321"/>
            <ac:spMk id="19" creationId="{8E9D5D35-5FAB-0B5B-C682-129BCE59FCD4}"/>
          </ac:spMkLst>
        </pc:spChg>
      </pc:sldChg>
      <pc:sldChg chg="modSp mod modNotesTx">
        <pc:chgData name="Bridget Gittemeier" userId="7cc93f63-c7f5-451c-aa78-a44d54ee7a80" providerId="ADAL" clId="{5A4399D8-74DD-466D-89B0-7424A89C63F3}" dt="2024-05-14T13:06:50.493" v="135" actId="27636"/>
        <pc:sldMkLst>
          <pc:docMk/>
          <pc:sldMk cId="3079238922" sldId="322"/>
        </pc:sldMkLst>
        <pc:spChg chg="mod">
          <ac:chgData name="Bridget Gittemeier" userId="7cc93f63-c7f5-451c-aa78-a44d54ee7a80" providerId="ADAL" clId="{5A4399D8-74DD-466D-89B0-7424A89C63F3}" dt="2024-05-14T13:06:50.493" v="135" actId="27636"/>
          <ac:spMkLst>
            <pc:docMk/>
            <pc:sldMk cId="3079238922" sldId="322"/>
            <ac:spMk id="9" creationId="{75216836-B0E0-5BD4-56D6-F6195DC4FFFD}"/>
          </ac:spMkLst>
        </pc:spChg>
      </pc:sldChg>
      <pc:sldChg chg="modNotesTx">
        <pc:chgData name="Bridget Gittemeier" userId="7cc93f63-c7f5-451c-aa78-a44d54ee7a80" providerId="ADAL" clId="{5A4399D8-74DD-466D-89B0-7424A89C63F3}" dt="2024-05-14T13:07:51.798" v="143" actId="20577"/>
        <pc:sldMkLst>
          <pc:docMk/>
          <pc:sldMk cId="2686550354" sldId="326"/>
        </pc:sldMkLst>
      </pc:sldChg>
      <pc:sldChg chg="del">
        <pc:chgData name="Bridget Gittemeier" userId="7cc93f63-c7f5-451c-aa78-a44d54ee7a80" providerId="ADAL" clId="{5A4399D8-74DD-466D-89B0-7424A89C63F3}" dt="2024-05-14T13:05:48.825" v="118" actId="2696"/>
        <pc:sldMkLst>
          <pc:docMk/>
          <pc:sldMk cId="521229654" sldId="330"/>
        </pc:sldMkLst>
      </pc:sldChg>
      <pc:sldChg chg="modSp mod modNotesTx">
        <pc:chgData name="Bridget Gittemeier" userId="7cc93f63-c7f5-451c-aa78-a44d54ee7a80" providerId="ADAL" clId="{5A4399D8-74DD-466D-89B0-7424A89C63F3}" dt="2024-05-14T13:14:50.834" v="421" actId="20577"/>
        <pc:sldMkLst>
          <pc:docMk/>
          <pc:sldMk cId="2519306659" sldId="331"/>
        </pc:sldMkLst>
        <pc:spChg chg="mod">
          <ac:chgData name="Bridget Gittemeier" userId="7cc93f63-c7f5-451c-aa78-a44d54ee7a80" providerId="ADAL" clId="{5A4399D8-74DD-466D-89B0-7424A89C63F3}" dt="2024-05-14T13:14:50.834" v="421" actId="20577"/>
          <ac:spMkLst>
            <pc:docMk/>
            <pc:sldMk cId="2519306659" sldId="331"/>
            <ac:spMk id="3" creationId="{960A7735-982E-AD1F-5C9B-CF3EB10E175B}"/>
          </ac:spMkLst>
        </pc:spChg>
      </pc:sldChg>
      <pc:sldChg chg="modSp mod">
        <pc:chgData name="Bridget Gittemeier" userId="7cc93f63-c7f5-451c-aa78-a44d54ee7a80" providerId="ADAL" clId="{5A4399D8-74DD-466D-89B0-7424A89C63F3}" dt="2024-05-14T13:13:09.761" v="342" actId="20577"/>
        <pc:sldMkLst>
          <pc:docMk/>
          <pc:sldMk cId="3058224733" sldId="332"/>
        </pc:sldMkLst>
        <pc:spChg chg="mod">
          <ac:chgData name="Bridget Gittemeier" userId="7cc93f63-c7f5-451c-aa78-a44d54ee7a80" providerId="ADAL" clId="{5A4399D8-74DD-466D-89B0-7424A89C63F3}" dt="2024-05-14T13:13:09.761" v="342" actId="20577"/>
          <ac:spMkLst>
            <pc:docMk/>
            <pc:sldMk cId="3058224733" sldId="332"/>
            <ac:spMk id="3" creationId="{75187981-E13E-416F-61A8-35E6D02C3CB5}"/>
          </ac:spMkLst>
        </pc:spChg>
      </pc:sldChg>
      <pc:sldChg chg="addSp modSp mod">
        <pc:chgData name="Bridget Gittemeier" userId="7cc93f63-c7f5-451c-aa78-a44d54ee7a80" providerId="ADAL" clId="{5A4399D8-74DD-466D-89B0-7424A89C63F3}" dt="2024-05-14T13:12:04.283" v="320" actId="255"/>
        <pc:sldMkLst>
          <pc:docMk/>
          <pc:sldMk cId="3863760868" sldId="333"/>
        </pc:sldMkLst>
        <pc:spChg chg="add mod">
          <ac:chgData name="Bridget Gittemeier" userId="7cc93f63-c7f5-451c-aa78-a44d54ee7a80" providerId="ADAL" clId="{5A4399D8-74DD-466D-89B0-7424A89C63F3}" dt="2024-05-14T13:12:04.283" v="320" actId="255"/>
          <ac:spMkLst>
            <pc:docMk/>
            <pc:sldMk cId="3863760868" sldId="333"/>
            <ac:spMk id="2" creationId="{15E070C1-E7A9-C780-1DDF-4A3C0BC83C3E}"/>
          </ac:spMkLst>
        </pc:spChg>
      </pc:sldChg>
      <pc:sldChg chg="modSp mod">
        <pc:chgData name="Bridget Gittemeier" userId="7cc93f63-c7f5-451c-aa78-a44d54ee7a80" providerId="ADAL" clId="{5A4399D8-74DD-466D-89B0-7424A89C63F3}" dt="2024-05-14T12:59:25.871" v="3" actId="20577"/>
        <pc:sldMkLst>
          <pc:docMk/>
          <pc:sldMk cId="1816700259" sldId="334"/>
        </pc:sldMkLst>
        <pc:spChg chg="mod">
          <ac:chgData name="Bridget Gittemeier" userId="7cc93f63-c7f5-451c-aa78-a44d54ee7a80" providerId="ADAL" clId="{5A4399D8-74DD-466D-89B0-7424A89C63F3}" dt="2024-05-14T12:59:25.871" v="3" actId="20577"/>
          <ac:spMkLst>
            <pc:docMk/>
            <pc:sldMk cId="1816700259" sldId="334"/>
            <ac:spMk id="3" creationId="{7A3D5640-856D-E935-AC4F-87EF964D96D6}"/>
          </ac:spMkLst>
        </pc:spChg>
      </pc:sldChg>
      <pc:sldChg chg="modNotesTx">
        <pc:chgData name="Bridget Gittemeier" userId="7cc93f63-c7f5-451c-aa78-a44d54ee7a80" providerId="ADAL" clId="{5A4399D8-74DD-466D-89B0-7424A89C63F3}" dt="2024-05-14T12:59:09.392" v="1" actId="20577"/>
        <pc:sldMkLst>
          <pc:docMk/>
          <pc:sldMk cId="2209927523" sldId="335"/>
        </pc:sldMkLst>
      </pc:sldChg>
      <pc:sldChg chg="del modNotesTx">
        <pc:chgData name="Bridget Gittemeier" userId="7cc93f63-c7f5-451c-aa78-a44d54ee7a80" providerId="ADAL" clId="{5A4399D8-74DD-466D-89B0-7424A89C63F3}" dt="2024-05-14T13:10:59.215" v="294" actId="2696"/>
        <pc:sldMkLst>
          <pc:docMk/>
          <pc:sldMk cId="1344091075" sldId="336"/>
        </pc:sldMkLst>
      </pc:sldChg>
      <pc:sldChg chg="addSp modSp mod modNotesTx">
        <pc:chgData name="Bridget Gittemeier" userId="7cc93f63-c7f5-451c-aa78-a44d54ee7a80" providerId="ADAL" clId="{5A4399D8-74DD-466D-89B0-7424A89C63F3}" dt="2024-05-14T13:12:14.397" v="322" actId="404"/>
        <pc:sldMkLst>
          <pc:docMk/>
          <pc:sldMk cId="1881061368" sldId="337"/>
        </pc:sldMkLst>
        <pc:spChg chg="add mod">
          <ac:chgData name="Bridget Gittemeier" userId="7cc93f63-c7f5-451c-aa78-a44d54ee7a80" providerId="ADAL" clId="{5A4399D8-74DD-466D-89B0-7424A89C63F3}" dt="2024-05-14T13:12:14.397" v="322" actId="404"/>
          <ac:spMkLst>
            <pc:docMk/>
            <pc:sldMk cId="1881061368" sldId="337"/>
            <ac:spMk id="3" creationId="{C95B1BD2-7BA6-BFD0-1837-63C93FDED8EB}"/>
          </ac:spMkLst>
        </pc:spChg>
      </pc:sldChg>
      <pc:sldChg chg="del modNotesTx">
        <pc:chgData name="Bridget Gittemeier" userId="7cc93f63-c7f5-451c-aa78-a44d54ee7a80" providerId="ADAL" clId="{5A4399D8-74DD-466D-89B0-7424A89C63F3}" dt="2024-05-14T13:10:43.775" v="293" actId="2696"/>
        <pc:sldMkLst>
          <pc:docMk/>
          <pc:sldMk cId="2244354667" sldId="338"/>
        </pc:sldMkLst>
      </pc:sldChg>
      <pc:sldChg chg="addSp modSp mod modNotesTx">
        <pc:chgData name="Bridget Gittemeier" userId="7cc93f63-c7f5-451c-aa78-a44d54ee7a80" providerId="ADAL" clId="{5A4399D8-74DD-466D-89B0-7424A89C63F3}" dt="2024-05-14T13:12:23.878" v="325" actId="255"/>
        <pc:sldMkLst>
          <pc:docMk/>
          <pc:sldMk cId="1514150950" sldId="340"/>
        </pc:sldMkLst>
        <pc:spChg chg="add mod">
          <ac:chgData name="Bridget Gittemeier" userId="7cc93f63-c7f5-451c-aa78-a44d54ee7a80" providerId="ADAL" clId="{5A4399D8-74DD-466D-89B0-7424A89C63F3}" dt="2024-05-14T13:12:23.878" v="325" actId="255"/>
          <ac:spMkLst>
            <pc:docMk/>
            <pc:sldMk cId="1514150950" sldId="340"/>
            <ac:spMk id="3" creationId="{19349AE9-5846-2C92-6FD8-A62242246BF8}"/>
          </ac:spMkLst>
        </pc:spChg>
      </pc:sldChg>
      <pc:sldChg chg="modNotesTx">
        <pc:chgData name="Bridget Gittemeier" userId="7cc93f63-c7f5-451c-aa78-a44d54ee7a80" providerId="ADAL" clId="{5A4399D8-74DD-466D-89B0-7424A89C63F3}" dt="2024-05-14T13:06:22.597" v="128" actId="20577"/>
        <pc:sldMkLst>
          <pc:docMk/>
          <pc:sldMk cId="3371447862" sldId="341"/>
        </pc:sldMkLst>
      </pc:sldChg>
      <pc:sldChg chg="modNotesTx">
        <pc:chgData name="Bridget Gittemeier" userId="7cc93f63-c7f5-451c-aa78-a44d54ee7a80" providerId="ADAL" clId="{5A4399D8-74DD-466D-89B0-7424A89C63F3}" dt="2024-05-14T13:02:44.526" v="98" actId="20577"/>
        <pc:sldMkLst>
          <pc:docMk/>
          <pc:sldMk cId="54733956" sldId="342"/>
        </pc:sldMkLst>
      </pc:sldChg>
      <pc:sldChg chg="modNotesTx">
        <pc:chgData name="Bridget Gittemeier" userId="7cc93f63-c7f5-451c-aa78-a44d54ee7a80" providerId="ADAL" clId="{5A4399D8-74DD-466D-89B0-7424A89C63F3}" dt="2024-05-14T13:02:47.101" v="99" actId="20577"/>
        <pc:sldMkLst>
          <pc:docMk/>
          <pc:sldMk cId="315502235" sldId="343"/>
        </pc:sldMkLst>
      </pc:sldChg>
      <pc:sldChg chg="modNotesTx">
        <pc:chgData name="Bridget Gittemeier" userId="7cc93f63-c7f5-451c-aa78-a44d54ee7a80" providerId="ADAL" clId="{5A4399D8-74DD-466D-89B0-7424A89C63F3}" dt="2024-05-14T13:02:48.813" v="100" actId="20577"/>
        <pc:sldMkLst>
          <pc:docMk/>
          <pc:sldMk cId="2409488513" sldId="344"/>
        </pc:sldMkLst>
      </pc:sldChg>
      <pc:sldChg chg="modNotesTx">
        <pc:chgData name="Bridget Gittemeier" userId="7cc93f63-c7f5-451c-aa78-a44d54ee7a80" providerId="ADAL" clId="{5A4399D8-74DD-466D-89B0-7424A89C63F3}" dt="2024-05-14T13:02:51.061" v="101" actId="20577"/>
        <pc:sldMkLst>
          <pc:docMk/>
          <pc:sldMk cId="2123630130" sldId="346"/>
        </pc:sldMkLst>
      </pc:sldChg>
      <pc:sldChg chg="modNotesTx">
        <pc:chgData name="Bridget Gittemeier" userId="7cc93f63-c7f5-451c-aa78-a44d54ee7a80" providerId="ADAL" clId="{5A4399D8-74DD-466D-89B0-7424A89C63F3}" dt="2024-05-14T13:02:54.344" v="102" actId="20577"/>
        <pc:sldMkLst>
          <pc:docMk/>
          <pc:sldMk cId="622789630" sldId="348"/>
        </pc:sldMkLst>
      </pc:sldChg>
      <pc:sldChg chg="modNotesTx">
        <pc:chgData name="Bridget Gittemeier" userId="7cc93f63-c7f5-451c-aa78-a44d54ee7a80" providerId="ADAL" clId="{5A4399D8-74DD-466D-89B0-7424A89C63F3}" dt="2024-05-14T13:03:05.103" v="106" actId="20577"/>
        <pc:sldMkLst>
          <pc:docMk/>
          <pc:sldMk cId="45610758" sldId="349"/>
        </pc:sldMkLst>
      </pc:sldChg>
      <pc:sldChg chg="modSp mod modNotesTx">
        <pc:chgData name="Bridget Gittemeier" userId="7cc93f63-c7f5-451c-aa78-a44d54ee7a80" providerId="ADAL" clId="{5A4399D8-74DD-466D-89B0-7424A89C63F3}" dt="2024-05-14T13:00:30.662" v="90" actId="20577"/>
        <pc:sldMkLst>
          <pc:docMk/>
          <pc:sldMk cId="410715856" sldId="351"/>
        </pc:sldMkLst>
        <pc:spChg chg="mod">
          <ac:chgData name="Bridget Gittemeier" userId="7cc93f63-c7f5-451c-aa78-a44d54ee7a80" providerId="ADAL" clId="{5A4399D8-74DD-466D-89B0-7424A89C63F3}" dt="2024-05-14T13:00:30.662" v="90" actId="20577"/>
          <ac:spMkLst>
            <pc:docMk/>
            <pc:sldMk cId="410715856" sldId="351"/>
            <ac:spMk id="3" creationId="{C46ABA7A-1A75-6B74-2F0B-5A59C47DDD3F}"/>
          </ac:spMkLst>
        </pc:spChg>
      </pc:sldChg>
      <pc:sldMasterChg chg="del delSldLayout">
        <pc:chgData name="Bridget Gittemeier" userId="7cc93f63-c7f5-451c-aa78-a44d54ee7a80" providerId="ADAL" clId="{5A4399D8-74DD-466D-89B0-7424A89C63F3}" dt="2024-05-14T13:13:01.765" v="338" actId="2696"/>
        <pc:sldMasterMkLst>
          <pc:docMk/>
          <pc:sldMasterMk cId="855647610" sldId="2147483648"/>
        </pc:sldMasterMkLst>
        <pc:sldLayoutChg chg="del">
          <pc:chgData name="Bridget Gittemeier" userId="7cc93f63-c7f5-451c-aa78-a44d54ee7a80" providerId="ADAL" clId="{5A4399D8-74DD-466D-89B0-7424A89C63F3}" dt="2024-05-14T13:13:01.765" v="338" actId="2696"/>
          <pc:sldLayoutMkLst>
            <pc:docMk/>
            <pc:sldMasterMk cId="855647610" sldId="2147483648"/>
            <pc:sldLayoutMk cId="391854396" sldId="2147483649"/>
          </pc:sldLayoutMkLst>
        </pc:sldLayoutChg>
        <pc:sldLayoutChg chg="del">
          <pc:chgData name="Bridget Gittemeier" userId="7cc93f63-c7f5-451c-aa78-a44d54ee7a80" providerId="ADAL" clId="{5A4399D8-74DD-466D-89B0-7424A89C63F3}" dt="2024-05-14T13:13:01.765" v="338" actId="2696"/>
          <pc:sldLayoutMkLst>
            <pc:docMk/>
            <pc:sldMasterMk cId="855647610" sldId="2147483648"/>
            <pc:sldLayoutMk cId="1311584715" sldId="2147483650"/>
          </pc:sldLayoutMkLst>
        </pc:sldLayoutChg>
        <pc:sldLayoutChg chg="del">
          <pc:chgData name="Bridget Gittemeier" userId="7cc93f63-c7f5-451c-aa78-a44d54ee7a80" providerId="ADAL" clId="{5A4399D8-74DD-466D-89B0-7424A89C63F3}" dt="2024-05-14T13:13:01.765" v="338" actId="2696"/>
          <pc:sldLayoutMkLst>
            <pc:docMk/>
            <pc:sldMasterMk cId="855647610" sldId="2147483648"/>
            <pc:sldLayoutMk cId="3680051741" sldId="2147483651"/>
          </pc:sldLayoutMkLst>
        </pc:sldLayoutChg>
        <pc:sldLayoutChg chg="del">
          <pc:chgData name="Bridget Gittemeier" userId="7cc93f63-c7f5-451c-aa78-a44d54ee7a80" providerId="ADAL" clId="{5A4399D8-74DD-466D-89B0-7424A89C63F3}" dt="2024-05-14T13:13:01.765" v="338" actId="2696"/>
          <pc:sldLayoutMkLst>
            <pc:docMk/>
            <pc:sldMasterMk cId="855647610" sldId="2147483648"/>
            <pc:sldLayoutMk cId="1837689855" sldId="2147483652"/>
          </pc:sldLayoutMkLst>
        </pc:sldLayoutChg>
        <pc:sldLayoutChg chg="del">
          <pc:chgData name="Bridget Gittemeier" userId="7cc93f63-c7f5-451c-aa78-a44d54ee7a80" providerId="ADAL" clId="{5A4399D8-74DD-466D-89B0-7424A89C63F3}" dt="2024-05-14T13:13:01.765" v="338" actId="2696"/>
          <pc:sldLayoutMkLst>
            <pc:docMk/>
            <pc:sldMasterMk cId="855647610" sldId="2147483648"/>
            <pc:sldLayoutMk cId="121047686" sldId="2147483653"/>
          </pc:sldLayoutMkLst>
        </pc:sldLayoutChg>
        <pc:sldLayoutChg chg="del">
          <pc:chgData name="Bridget Gittemeier" userId="7cc93f63-c7f5-451c-aa78-a44d54ee7a80" providerId="ADAL" clId="{5A4399D8-74DD-466D-89B0-7424A89C63F3}" dt="2024-05-14T13:13:01.765" v="338" actId="2696"/>
          <pc:sldLayoutMkLst>
            <pc:docMk/>
            <pc:sldMasterMk cId="855647610" sldId="2147483648"/>
            <pc:sldLayoutMk cId="2249942704" sldId="2147483654"/>
          </pc:sldLayoutMkLst>
        </pc:sldLayoutChg>
        <pc:sldLayoutChg chg="del">
          <pc:chgData name="Bridget Gittemeier" userId="7cc93f63-c7f5-451c-aa78-a44d54ee7a80" providerId="ADAL" clId="{5A4399D8-74DD-466D-89B0-7424A89C63F3}" dt="2024-05-14T13:13:01.765" v="338" actId="2696"/>
          <pc:sldLayoutMkLst>
            <pc:docMk/>
            <pc:sldMasterMk cId="855647610" sldId="2147483648"/>
            <pc:sldLayoutMk cId="2232500668" sldId="2147483655"/>
          </pc:sldLayoutMkLst>
        </pc:sldLayoutChg>
        <pc:sldLayoutChg chg="del">
          <pc:chgData name="Bridget Gittemeier" userId="7cc93f63-c7f5-451c-aa78-a44d54ee7a80" providerId="ADAL" clId="{5A4399D8-74DD-466D-89B0-7424A89C63F3}" dt="2024-05-14T13:13:01.765" v="338" actId="2696"/>
          <pc:sldLayoutMkLst>
            <pc:docMk/>
            <pc:sldMasterMk cId="855647610" sldId="2147483648"/>
            <pc:sldLayoutMk cId="3622093010" sldId="2147483656"/>
          </pc:sldLayoutMkLst>
        </pc:sldLayoutChg>
        <pc:sldLayoutChg chg="del">
          <pc:chgData name="Bridget Gittemeier" userId="7cc93f63-c7f5-451c-aa78-a44d54ee7a80" providerId="ADAL" clId="{5A4399D8-74DD-466D-89B0-7424A89C63F3}" dt="2024-05-14T13:13:01.765" v="338" actId="2696"/>
          <pc:sldLayoutMkLst>
            <pc:docMk/>
            <pc:sldMasterMk cId="855647610" sldId="2147483648"/>
            <pc:sldLayoutMk cId="2447765399" sldId="2147483657"/>
          </pc:sldLayoutMkLst>
        </pc:sldLayoutChg>
        <pc:sldLayoutChg chg="del">
          <pc:chgData name="Bridget Gittemeier" userId="7cc93f63-c7f5-451c-aa78-a44d54ee7a80" providerId="ADAL" clId="{5A4399D8-74DD-466D-89B0-7424A89C63F3}" dt="2024-05-14T13:13:01.765" v="338" actId="2696"/>
          <pc:sldLayoutMkLst>
            <pc:docMk/>
            <pc:sldMasterMk cId="855647610" sldId="2147483648"/>
            <pc:sldLayoutMk cId="2868852975" sldId="2147483658"/>
          </pc:sldLayoutMkLst>
        </pc:sldLayoutChg>
        <pc:sldLayoutChg chg="del">
          <pc:chgData name="Bridget Gittemeier" userId="7cc93f63-c7f5-451c-aa78-a44d54ee7a80" providerId="ADAL" clId="{5A4399D8-74DD-466D-89B0-7424A89C63F3}" dt="2024-05-14T13:13:01.765" v="338" actId="2696"/>
          <pc:sldLayoutMkLst>
            <pc:docMk/>
            <pc:sldMasterMk cId="855647610" sldId="2147483648"/>
            <pc:sldLayoutMk cId="3963103215"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2C1226-2B60-46FB-8BA8-F36472D8355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58006AA-E18B-4879-8860-0F9C50B1AD64}">
      <dgm:prSet/>
      <dgm:spPr/>
      <dgm:t>
        <a:bodyPr/>
        <a:lstStyle/>
        <a:p>
          <a:pPr rtl="0"/>
          <a:r>
            <a:rPr lang="en-US" b="0"/>
            <a:t>The Aging Landscape in Missouri</a:t>
          </a:r>
        </a:p>
      </dgm:t>
    </dgm:pt>
    <dgm:pt modelId="{C80628A1-64B7-4542-B544-944905F51249}" type="parTrans" cxnId="{24259435-0C8D-4772-8029-CC73AA622549}">
      <dgm:prSet/>
      <dgm:spPr/>
      <dgm:t>
        <a:bodyPr/>
        <a:lstStyle/>
        <a:p>
          <a:endParaRPr lang="en-US"/>
        </a:p>
      </dgm:t>
    </dgm:pt>
    <dgm:pt modelId="{55C40ED8-9EA9-4722-B06F-54AEF758A422}" type="sibTrans" cxnId="{24259435-0C8D-4772-8029-CC73AA622549}">
      <dgm:prSet/>
      <dgm:spPr/>
      <dgm:t>
        <a:bodyPr/>
        <a:lstStyle/>
        <a:p>
          <a:endParaRPr lang="en-US"/>
        </a:p>
      </dgm:t>
    </dgm:pt>
    <dgm:pt modelId="{50A5335A-57C6-4E63-A176-8E7F2F214325}">
      <dgm:prSet/>
      <dgm:spPr/>
      <dgm:t>
        <a:bodyPr/>
        <a:lstStyle/>
        <a:p>
          <a:r>
            <a:rPr lang="en-US"/>
            <a:t>Value of Field Building and Coming Together</a:t>
          </a:r>
        </a:p>
      </dgm:t>
    </dgm:pt>
    <dgm:pt modelId="{F608B8FE-7AAC-479C-A746-D78681763AF1}" type="parTrans" cxnId="{872C4368-95B4-4F32-BEC7-B65196D5A169}">
      <dgm:prSet/>
      <dgm:spPr/>
      <dgm:t>
        <a:bodyPr/>
        <a:lstStyle/>
        <a:p>
          <a:endParaRPr lang="en-US"/>
        </a:p>
      </dgm:t>
    </dgm:pt>
    <dgm:pt modelId="{A607CA02-1586-4D11-B8C3-99B979A188BA}" type="sibTrans" cxnId="{872C4368-95B4-4F32-BEC7-B65196D5A169}">
      <dgm:prSet/>
      <dgm:spPr/>
      <dgm:t>
        <a:bodyPr/>
        <a:lstStyle/>
        <a:p>
          <a:endParaRPr lang="en-US"/>
        </a:p>
      </dgm:t>
    </dgm:pt>
    <dgm:pt modelId="{4BAADA4C-4CEF-47B2-946F-D59C03BC869E}">
      <dgm:prSet/>
      <dgm:spPr/>
      <dgm:t>
        <a:bodyPr/>
        <a:lstStyle/>
        <a:p>
          <a:pPr rtl="0"/>
          <a:r>
            <a:rPr lang="en-US"/>
            <a:t>Solutions</a:t>
          </a:r>
          <a:r>
            <a:rPr lang="en-US">
              <a:latin typeface="Calibri Light" panose="020F0302020204030204"/>
            </a:rPr>
            <a:t> </a:t>
          </a:r>
          <a:endParaRPr lang="en-US"/>
        </a:p>
      </dgm:t>
    </dgm:pt>
    <dgm:pt modelId="{C7B16766-A384-4904-978F-EABD802F3017}" type="parTrans" cxnId="{C0BFB1BC-9FDA-4F03-98F1-1CD60996B935}">
      <dgm:prSet/>
      <dgm:spPr/>
      <dgm:t>
        <a:bodyPr/>
        <a:lstStyle/>
        <a:p>
          <a:endParaRPr lang="en-US"/>
        </a:p>
      </dgm:t>
    </dgm:pt>
    <dgm:pt modelId="{9EBD9F03-2A3C-46E5-B412-3255D528AE7B}" type="sibTrans" cxnId="{C0BFB1BC-9FDA-4F03-98F1-1CD60996B935}">
      <dgm:prSet/>
      <dgm:spPr/>
      <dgm:t>
        <a:bodyPr/>
        <a:lstStyle/>
        <a:p>
          <a:endParaRPr lang="en-US"/>
        </a:p>
      </dgm:t>
    </dgm:pt>
    <dgm:pt modelId="{637F0F5E-66C9-4250-B863-76B684358A94}">
      <dgm:prSet/>
      <dgm:spPr/>
      <dgm:t>
        <a:bodyPr/>
        <a:lstStyle/>
        <a:p>
          <a:r>
            <a:rPr lang="en-US"/>
            <a:t>Issues Rural Older Adults Face</a:t>
          </a:r>
        </a:p>
      </dgm:t>
    </dgm:pt>
    <dgm:pt modelId="{5951ABAF-F313-4832-888F-EFEEDE33C915}" type="parTrans" cxnId="{A3CC7329-CC8B-4025-B835-33D39F4AF6C0}">
      <dgm:prSet/>
      <dgm:spPr/>
      <dgm:t>
        <a:bodyPr/>
        <a:lstStyle/>
        <a:p>
          <a:endParaRPr lang="en-US"/>
        </a:p>
      </dgm:t>
    </dgm:pt>
    <dgm:pt modelId="{41DAC6FD-99C8-4945-BBFF-CBAE63315C90}" type="sibTrans" cxnId="{A3CC7329-CC8B-4025-B835-33D39F4AF6C0}">
      <dgm:prSet/>
      <dgm:spPr/>
      <dgm:t>
        <a:bodyPr/>
        <a:lstStyle/>
        <a:p>
          <a:endParaRPr lang="en-US"/>
        </a:p>
      </dgm:t>
    </dgm:pt>
    <dgm:pt modelId="{A7294D64-7E4F-4D10-ABEF-210512CD0708}" type="pres">
      <dgm:prSet presAssocID="{642C1226-2B60-46FB-8BA8-F36472D83559}" presName="vert0" presStyleCnt="0">
        <dgm:presLayoutVars>
          <dgm:dir/>
          <dgm:animOne val="branch"/>
          <dgm:animLvl val="lvl"/>
        </dgm:presLayoutVars>
      </dgm:prSet>
      <dgm:spPr/>
    </dgm:pt>
    <dgm:pt modelId="{E892A497-CB37-497A-B79E-5E3B0A92282D}" type="pres">
      <dgm:prSet presAssocID="{A58006AA-E18B-4879-8860-0F9C50B1AD64}" presName="thickLine" presStyleLbl="alignNode1" presStyleIdx="0" presStyleCnt="4"/>
      <dgm:spPr/>
    </dgm:pt>
    <dgm:pt modelId="{6A706766-DCE2-4097-8BB9-32FFA1AF8F4C}" type="pres">
      <dgm:prSet presAssocID="{A58006AA-E18B-4879-8860-0F9C50B1AD64}" presName="horz1" presStyleCnt="0"/>
      <dgm:spPr/>
    </dgm:pt>
    <dgm:pt modelId="{323ECDE7-CB67-420A-8DDB-478866F5F299}" type="pres">
      <dgm:prSet presAssocID="{A58006AA-E18B-4879-8860-0F9C50B1AD64}" presName="tx1" presStyleLbl="revTx" presStyleIdx="0" presStyleCnt="4"/>
      <dgm:spPr/>
    </dgm:pt>
    <dgm:pt modelId="{F097BA97-F3B2-4BA5-BB61-F96D8EE631EF}" type="pres">
      <dgm:prSet presAssocID="{A58006AA-E18B-4879-8860-0F9C50B1AD64}" presName="vert1" presStyleCnt="0"/>
      <dgm:spPr/>
    </dgm:pt>
    <dgm:pt modelId="{6D9723FF-787B-4A55-A6FD-C3FC36DEB71E}" type="pres">
      <dgm:prSet presAssocID="{50A5335A-57C6-4E63-A176-8E7F2F214325}" presName="thickLine" presStyleLbl="alignNode1" presStyleIdx="1" presStyleCnt="4"/>
      <dgm:spPr/>
    </dgm:pt>
    <dgm:pt modelId="{B4A3ED49-63F9-4E2D-818D-0CB377B07797}" type="pres">
      <dgm:prSet presAssocID="{50A5335A-57C6-4E63-A176-8E7F2F214325}" presName="horz1" presStyleCnt="0"/>
      <dgm:spPr/>
    </dgm:pt>
    <dgm:pt modelId="{298A47A0-AA75-41B7-884E-5E99409339FE}" type="pres">
      <dgm:prSet presAssocID="{50A5335A-57C6-4E63-A176-8E7F2F214325}" presName="tx1" presStyleLbl="revTx" presStyleIdx="1" presStyleCnt="4"/>
      <dgm:spPr/>
    </dgm:pt>
    <dgm:pt modelId="{B13E2093-8516-4062-B107-C2CA3BD93B2D}" type="pres">
      <dgm:prSet presAssocID="{50A5335A-57C6-4E63-A176-8E7F2F214325}" presName="vert1" presStyleCnt="0"/>
      <dgm:spPr/>
    </dgm:pt>
    <dgm:pt modelId="{0B11CCD1-1F03-4AE3-AF7B-327D0792FB9F}" type="pres">
      <dgm:prSet presAssocID="{637F0F5E-66C9-4250-B863-76B684358A94}" presName="thickLine" presStyleLbl="alignNode1" presStyleIdx="2" presStyleCnt="4"/>
      <dgm:spPr/>
    </dgm:pt>
    <dgm:pt modelId="{4179C8F6-F16E-42F3-891A-850DF992AF89}" type="pres">
      <dgm:prSet presAssocID="{637F0F5E-66C9-4250-B863-76B684358A94}" presName="horz1" presStyleCnt="0"/>
      <dgm:spPr/>
    </dgm:pt>
    <dgm:pt modelId="{B15E6EEA-211A-4CB1-9B39-0F6F904B185E}" type="pres">
      <dgm:prSet presAssocID="{637F0F5E-66C9-4250-B863-76B684358A94}" presName="tx1" presStyleLbl="revTx" presStyleIdx="2" presStyleCnt="4"/>
      <dgm:spPr/>
    </dgm:pt>
    <dgm:pt modelId="{2CF06AAA-F94C-4BFD-B64A-F59BDFF125E2}" type="pres">
      <dgm:prSet presAssocID="{637F0F5E-66C9-4250-B863-76B684358A94}" presName="vert1" presStyleCnt="0"/>
      <dgm:spPr/>
    </dgm:pt>
    <dgm:pt modelId="{7CDFF79B-640C-4309-9460-BC12656C7403}" type="pres">
      <dgm:prSet presAssocID="{4BAADA4C-4CEF-47B2-946F-D59C03BC869E}" presName="thickLine" presStyleLbl="alignNode1" presStyleIdx="3" presStyleCnt="4"/>
      <dgm:spPr/>
    </dgm:pt>
    <dgm:pt modelId="{85EF1AEE-9567-4381-977B-2A7242001FEC}" type="pres">
      <dgm:prSet presAssocID="{4BAADA4C-4CEF-47B2-946F-D59C03BC869E}" presName="horz1" presStyleCnt="0"/>
      <dgm:spPr/>
    </dgm:pt>
    <dgm:pt modelId="{503E1FBC-2522-45EC-8129-A2BB7A65C431}" type="pres">
      <dgm:prSet presAssocID="{4BAADA4C-4CEF-47B2-946F-D59C03BC869E}" presName="tx1" presStyleLbl="revTx" presStyleIdx="3" presStyleCnt="4"/>
      <dgm:spPr/>
    </dgm:pt>
    <dgm:pt modelId="{90E5F25C-775B-4CFF-A159-1722DEEC6CAF}" type="pres">
      <dgm:prSet presAssocID="{4BAADA4C-4CEF-47B2-946F-D59C03BC869E}" presName="vert1" presStyleCnt="0"/>
      <dgm:spPr/>
    </dgm:pt>
  </dgm:ptLst>
  <dgm:cxnLst>
    <dgm:cxn modelId="{B9DFB40A-6357-4E77-9FFA-1621092EBC22}" type="presOf" srcId="{A58006AA-E18B-4879-8860-0F9C50B1AD64}" destId="{323ECDE7-CB67-420A-8DDB-478866F5F299}" srcOrd="0" destOrd="0" presId="urn:microsoft.com/office/officeart/2008/layout/LinedList"/>
    <dgm:cxn modelId="{A3CC7329-CC8B-4025-B835-33D39F4AF6C0}" srcId="{642C1226-2B60-46FB-8BA8-F36472D83559}" destId="{637F0F5E-66C9-4250-B863-76B684358A94}" srcOrd="2" destOrd="0" parTransId="{5951ABAF-F313-4832-888F-EFEEDE33C915}" sibTransId="{41DAC6FD-99C8-4945-BBFF-CBAE63315C90}"/>
    <dgm:cxn modelId="{24259435-0C8D-4772-8029-CC73AA622549}" srcId="{642C1226-2B60-46FB-8BA8-F36472D83559}" destId="{A58006AA-E18B-4879-8860-0F9C50B1AD64}" srcOrd="0" destOrd="0" parTransId="{C80628A1-64B7-4542-B544-944905F51249}" sibTransId="{55C40ED8-9EA9-4722-B06F-54AEF758A422}"/>
    <dgm:cxn modelId="{4AD8E046-06D1-495E-B2F4-CF0660AA0724}" type="presOf" srcId="{642C1226-2B60-46FB-8BA8-F36472D83559}" destId="{A7294D64-7E4F-4D10-ABEF-210512CD0708}" srcOrd="0" destOrd="0" presId="urn:microsoft.com/office/officeart/2008/layout/LinedList"/>
    <dgm:cxn modelId="{872C4368-95B4-4F32-BEC7-B65196D5A169}" srcId="{642C1226-2B60-46FB-8BA8-F36472D83559}" destId="{50A5335A-57C6-4E63-A176-8E7F2F214325}" srcOrd="1" destOrd="0" parTransId="{F608B8FE-7AAC-479C-A746-D78681763AF1}" sibTransId="{A607CA02-1586-4D11-B8C3-99B979A188BA}"/>
    <dgm:cxn modelId="{7C2DED74-9971-4E04-9A47-91D6C43E8517}" type="presOf" srcId="{4BAADA4C-4CEF-47B2-946F-D59C03BC869E}" destId="{503E1FBC-2522-45EC-8129-A2BB7A65C431}" srcOrd="0" destOrd="0" presId="urn:microsoft.com/office/officeart/2008/layout/LinedList"/>
    <dgm:cxn modelId="{CAF8DF90-67F1-4928-85BB-B1002A54759C}" type="presOf" srcId="{50A5335A-57C6-4E63-A176-8E7F2F214325}" destId="{298A47A0-AA75-41B7-884E-5E99409339FE}" srcOrd="0" destOrd="0" presId="urn:microsoft.com/office/officeart/2008/layout/LinedList"/>
    <dgm:cxn modelId="{C0BFB1BC-9FDA-4F03-98F1-1CD60996B935}" srcId="{642C1226-2B60-46FB-8BA8-F36472D83559}" destId="{4BAADA4C-4CEF-47B2-946F-D59C03BC869E}" srcOrd="3" destOrd="0" parTransId="{C7B16766-A384-4904-978F-EABD802F3017}" sibTransId="{9EBD9F03-2A3C-46E5-B412-3255D528AE7B}"/>
    <dgm:cxn modelId="{0E47EDFD-993A-47C8-A326-81B6A49F8B67}" type="presOf" srcId="{637F0F5E-66C9-4250-B863-76B684358A94}" destId="{B15E6EEA-211A-4CB1-9B39-0F6F904B185E}" srcOrd="0" destOrd="0" presId="urn:microsoft.com/office/officeart/2008/layout/LinedList"/>
    <dgm:cxn modelId="{236AAFFB-31FF-465A-9B83-3BDA4A36975A}" type="presParOf" srcId="{A7294D64-7E4F-4D10-ABEF-210512CD0708}" destId="{E892A497-CB37-497A-B79E-5E3B0A92282D}" srcOrd="0" destOrd="0" presId="urn:microsoft.com/office/officeart/2008/layout/LinedList"/>
    <dgm:cxn modelId="{206B9FC7-AE6B-4C4F-A4DB-B9E6AA01C7EC}" type="presParOf" srcId="{A7294D64-7E4F-4D10-ABEF-210512CD0708}" destId="{6A706766-DCE2-4097-8BB9-32FFA1AF8F4C}" srcOrd="1" destOrd="0" presId="urn:microsoft.com/office/officeart/2008/layout/LinedList"/>
    <dgm:cxn modelId="{90910A3B-4B8B-44D4-9E61-016A08FD73E6}" type="presParOf" srcId="{6A706766-DCE2-4097-8BB9-32FFA1AF8F4C}" destId="{323ECDE7-CB67-420A-8DDB-478866F5F299}" srcOrd="0" destOrd="0" presId="urn:microsoft.com/office/officeart/2008/layout/LinedList"/>
    <dgm:cxn modelId="{68729FD2-ACDA-48DE-8626-7B7B72F43826}" type="presParOf" srcId="{6A706766-DCE2-4097-8BB9-32FFA1AF8F4C}" destId="{F097BA97-F3B2-4BA5-BB61-F96D8EE631EF}" srcOrd="1" destOrd="0" presId="urn:microsoft.com/office/officeart/2008/layout/LinedList"/>
    <dgm:cxn modelId="{4D8D4D96-2CAA-4023-B53E-58CC56CF46C8}" type="presParOf" srcId="{A7294D64-7E4F-4D10-ABEF-210512CD0708}" destId="{6D9723FF-787B-4A55-A6FD-C3FC36DEB71E}" srcOrd="2" destOrd="0" presId="urn:microsoft.com/office/officeart/2008/layout/LinedList"/>
    <dgm:cxn modelId="{C72B2B8F-915F-474E-AFFD-3053F354D7E2}" type="presParOf" srcId="{A7294D64-7E4F-4D10-ABEF-210512CD0708}" destId="{B4A3ED49-63F9-4E2D-818D-0CB377B07797}" srcOrd="3" destOrd="0" presId="urn:microsoft.com/office/officeart/2008/layout/LinedList"/>
    <dgm:cxn modelId="{642FDFB5-8A5A-43CB-9497-4C37CF18D5F2}" type="presParOf" srcId="{B4A3ED49-63F9-4E2D-818D-0CB377B07797}" destId="{298A47A0-AA75-41B7-884E-5E99409339FE}" srcOrd="0" destOrd="0" presId="urn:microsoft.com/office/officeart/2008/layout/LinedList"/>
    <dgm:cxn modelId="{B23C3D64-F580-4523-84F2-26EFF51F1E5A}" type="presParOf" srcId="{B4A3ED49-63F9-4E2D-818D-0CB377B07797}" destId="{B13E2093-8516-4062-B107-C2CA3BD93B2D}" srcOrd="1" destOrd="0" presId="urn:microsoft.com/office/officeart/2008/layout/LinedList"/>
    <dgm:cxn modelId="{FAD0A6D1-A4C9-4AA5-A6D4-6F865056D706}" type="presParOf" srcId="{A7294D64-7E4F-4D10-ABEF-210512CD0708}" destId="{0B11CCD1-1F03-4AE3-AF7B-327D0792FB9F}" srcOrd="4" destOrd="0" presId="urn:microsoft.com/office/officeart/2008/layout/LinedList"/>
    <dgm:cxn modelId="{EA96DC3B-A639-4237-B6C5-1BC7F3EF7B60}" type="presParOf" srcId="{A7294D64-7E4F-4D10-ABEF-210512CD0708}" destId="{4179C8F6-F16E-42F3-891A-850DF992AF89}" srcOrd="5" destOrd="0" presId="urn:microsoft.com/office/officeart/2008/layout/LinedList"/>
    <dgm:cxn modelId="{573396FF-B2DC-4118-B0C9-A5481E7FD750}" type="presParOf" srcId="{4179C8F6-F16E-42F3-891A-850DF992AF89}" destId="{B15E6EEA-211A-4CB1-9B39-0F6F904B185E}" srcOrd="0" destOrd="0" presId="urn:microsoft.com/office/officeart/2008/layout/LinedList"/>
    <dgm:cxn modelId="{84B6F861-9B7F-43E2-9A8F-0E88861B515F}" type="presParOf" srcId="{4179C8F6-F16E-42F3-891A-850DF992AF89}" destId="{2CF06AAA-F94C-4BFD-B64A-F59BDFF125E2}" srcOrd="1" destOrd="0" presId="urn:microsoft.com/office/officeart/2008/layout/LinedList"/>
    <dgm:cxn modelId="{AC8D98F6-2A6F-4168-A7C7-E89D55FD4449}" type="presParOf" srcId="{A7294D64-7E4F-4D10-ABEF-210512CD0708}" destId="{7CDFF79B-640C-4309-9460-BC12656C7403}" srcOrd="6" destOrd="0" presId="urn:microsoft.com/office/officeart/2008/layout/LinedList"/>
    <dgm:cxn modelId="{3D69579C-3DFA-4843-ACBA-67C598B4DC91}" type="presParOf" srcId="{A7294D64-7E4F-4D10-ABEF-210512CD0708}" destId="{85EF1AEE-9567-4381-977B-2A7242001FEC}" srcOrd="7" destOrd="0" presId="urn:microsoft.com/office/officeart/2008/layout/LinedList"/>
    <dgm:cxn modelId="{66B85478-A2FC-48ED-AD3C-AF8EF93A3C01}" type="presParOf" srcId="{85EF1AEE-9567-4381-977B-2A7242001FEC}" destId="{503E1FBC-2522-45EC-8129-A2BB7A65C431}" srcOrd="0" destOrd="0" presId="urn:microsoft.com/office/officeart/2008/layout/LinedList"/>
    <dgm:cxn modelId="{38638CDF-10C1-434C-916D-730566D6076C}" type="presParOf" srcId="{85EF1AEE-9567-4381-977B-2A7242001FEC}" destId="{90E5F25C-775B-4CFF-A159-1722DEEC6CA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2A497-CB37-497A-B79E-5E3B0A92282D}">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3ECDE7-CB67-420A-8DDB-478866F5F299}">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rtl="0">
            <a:lnSpc>
              <a:spcPct val="90000"/>
            </a:lnSpc>
            <a:spcBef>
              <a:spcPct val="0"/>
            </a:spcBef>
            <a:spcAft>
              <a:spcPct val="35000"/>
            </a:spcAft>
            <a:buNone/>
          </a:pPr>
          <a:r>
            <a:rPr lang="en-US" sz="3800" b="0" kern="1200"/>
            <a:t>The Aging Landscape in Missouri</a:t>
          </a:r>
        </a:p>
      </dsp:txBody>
      <dsp:txXfrm>
        <a:off x="0" y="0"/>
        <a:ext cx="6900512" cy="1384035"/>
      </dsp:txXfrm>
    </dsp:sp>
    <dsp:sp modelId="{6D9723FF-787B-4A55-A6FD-C3FC36DEB71E}">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8A47A0-AA75-41B7-884E-5E99409339FE}">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Value of Field Building and Coming Together</a:t>
          </a:r>
        </a:p>
      </dsp:txBody>
      <dsp:txXfrm>
        <a:off x="0" y="1384035"/>
        <a:ext cx="6900512" cy="1384035"/>
      </dsp:txXfrm>
    </dsp:sp>
    <dsp:sp modelId="{0B11CCD1-1F03-4AE3-AF7B-327D0792FB9F}">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5E6EEA-211A-4CB1-9B39-0F6F904B185E}">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Issues Rural Older Adults Face</a:t>
          </a:r>
        </a:p>
      </dsp:txBody>
      <dsp:txXfrm>
        <a:off x="0" y="2768070"/>
        <a:ext cx="6900512" cy="1384035"/>
      </dsp:txXfrm>
    </dsp:sp>
    <dsp:sp modelId="{7CDFF79B-640C-4309-9460-BC12656C7403}">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3E1FBC-2522-45EC-8129-A2BB7A65C431}">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rtl="0">
            <a:lnSpc>
              <a:spcPct val="90000"/>
            </a:lnSpc>
            <a:spcBef>
              <a:spcPct val="0"/>
            </a:spcBef>
            <a:spcAft>
              <a:spcPct val="35000"/>
            </a:spcAft>
            <a:buNone/>
          </a:pPr>
          <a:r>
            <a:rPr lang="en-US" sz="3800" kern="1200"/>
            <a:t>Solutions</a:t>
          </a:r>
          <a:r>
            <a:rPr lang="en-US" sz="3800" kern="1200">
              <a:latin typeface="Calibri Light" panose="020F0302020204030204"/>
            </a:rPr>
            <a:t> </a:t>
          </a:r>
          <a:endParaRPr lang="en-US" sz="3800" kern="1200"/>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A60302-33EF-40C2-B3D6-17A39EDFB67F}" type="datetimeFigureOut">
              <a:t>5/14/2024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26041-8F2E-4FDA-8E63-9D3BD34DF5D9}" type="slidenum">
              <a:t>‹#›</a:t>
            </a:fld>
            <a:endParaRPr lang="en-US"/>
          </a:p>
        </p:txBody>
      </p:sp>
    </p:spTree>
    <p:extLst>
      <p:ext uri="{BB962C8B-B14F-4D97-AF65-F5344CB8AC3E}">
        <p14:creationId xmlns:p14="http://schemas.microsoft.com/office/powerpoint/2010/main" val="266601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rhrc.tamu.edu/publications/travel-burdens-07.2021.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data.hrsa.gov/data/download"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mb.edu/gerontologyinstitut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elderindex.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026041-8F2E-4FDA-8E63-9D3BD34DF5D9}" type="slidenum">
              <a:rPr lang="en-US" smtClean="0"/>
              <a:t>1</a:t>
            </a:fld>
            <a:endParaRPr lang="en-US"/>
          </a:p>
        </p:txBody>
      </p:sp>
    </p:spTree>
    <p:extLst>
      <p:ext uri="{BB962C8B-B14F-4D97-AF65-F5344CB8AC3E}">
        <p14:creationId xmlns:p14="http://schemas.microsoft.com/office/powerpoint/2010/main" val="2710694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AAAs primary goals are to help older adults remain in their homes for as long as possible with dignity, as well as to provide support for their caregivers. They provide a wide variety of programs, which vary heavily from agency to agency. These include services related to nutrition (like home delivered or congregate meals), transportation, information and assistance, caregiver support and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0026041-8F2E-4FDA-8E63-9D3BD34DF5D9}" type="slidenum">
              <a:rPr lang="en-US" smtClean="0"/>
              <a:t>10</a:t>
            </a:fld>
            <a:endParaRPr lang="en-US"/>
          </a:p>
        </p:txBody>
      </p:sp>
    </p:spTree>
    <p:extLst>
      <p:ext uri="{BB962C8B-B14F-4D97-AF65-F5344CB8AC3E}">
        <p14:creationId xmlns:p14="http://schemas.microsoft.com/office/powerpoint/2010/main" val="3702248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026041-8F2E-4FDA-8E63-9D3BD34DF5D9}" type="slidenum">
              <a:rPr lang="en-US" smtClean="0"/>
              <a:t>11</a:t>
            </a:fld>
            <a:endParaRPr lang="en-US"/>
          </a:p>
        </p:txBody>
      </p:sp>
    </p:spTree>
    <p:extLst>
      <p:ext uri="{BB962C8B-B14F-4D97-AF65-F5344CB8AC3E}">
        <p14:creationId xmlns:p14="http://schemas.microsoft.com/office/powerpoint/2010/main" val="3190803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026041-8F2E-4FDA-8E63-9D3BD34DF5D9}" type="slidenum">
              <a:rPr lang="en-US" smtClean="0"/>
              <a:t>12</a:t>
            </a:fld>
            <a:endParaRPr lang="en-US"/>
          </a:p>
        </p:txBody>
      </p:sp>
    </p:spTree>
    <p:extLst>
      <p:ext uri="{BB962C8B-B14F-4D97-AF65-F5344CB8AC3E}">
        <p14:creationId xmlns:p14="http://schemas.microsoft.com/office/powerpoint/2010/main" val="2987043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026041-8F2E-4FDA-8E63-9D3BD34DF5D9}" type="slidenum">
              <a:rPr lang="en-US" smtClean="0"/>
              <a:t>13</a:t>
            </a:fld>
            <a:endParaRPr lang="en-US"/>
          </a:p>
        </p:txBody>
      </p:sp>
    </p:spTree>
    <p:extLst>
      <p:ext uri="{BB962C8B-B14F-4D97-AF65-F5344CB8AC3E}">
        <p14:creationId xmlns:p14="http://schemas.microsoft.com/office/powerpoint/2010/main" val="4072679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026041-8F2E-4FDA-8E63-9D3BD34DF5D9}" type="slidenum">
              <a:rPr lang="en-US" smtClean="0"/>
              <a:t>14</a:t>
            </a:fld>
            <a:endParaRPr lang="en-US"/>
          </a:p>
        </p:txBody>
      </p:sp>
    </p:spTree>
    <p:extLst>
      <p:ext uri="{BB962C8B-B14F-4D97-AF65-F5344CB8AC3E}">
        <p14:creationId xmlns:p14="http://schemas.microsoft.com/office/powerpoint/2010/main" val="4095029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We have several different organizations that provide advocacy for policy changes for older adults and their caregivers here in Missouri. These are household names that you may know such as American Association of Retired Persons known as AARP and The Alzheimer’s Association. Advocates are working to push for policies that benefit older adults within the statehouse as well as some provide education and direct services to older adults such as assistance seeking employment, caregiver support grants, and many more programs.</a:t>
            </a:r>
          </a:p>
          <a:p>
            <a:endParaRPr lang="en-US"/>
          </a:p>
        </p:txBody>
      </p:sp>
      <p:sp>
        <p:nvSpPr>
          <p:cNvPr id="4" name="Slide Number Placeholder 3"/>
          <p:cNvSpPr>
            <a:spLocks noGrp="1"/>
          </p:cNvSpPr>
          <p:nvPr>
            <p:ph type="sldNum" sz="quarter" idx="5"/>
          </p:nvPr>
        </p:nvSpPr>
        <p:spPr/>
        <p:txBody>
          <a:bodyPr/>
          <a:lstStyle/>
          <a:p>
            <a:fld id="{20026041-8F2E-4FDA-8E63-9D3BD34DF5D9}" type="slidenum">
              <a:rPr lang="en-US" smtClean="0"/>
              <a:t>15</a:t>
            </a:fld>
            <a:endParaRPr lang="en-US"/>
          </a:p>
        </p:txBody>
      </p:sp>
    </p:spTree>
    <p:extLst>
      <p:ext uri="{BB962C8B-B14F-4D97-AF65-F5344CB8AC3E}">
        <p14:creationId xmlns:p14="http://schemas.microsoft.com/office/powerpoint/2010/main" val="3371059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026041-8F2E-4FDA-8E63-9D3BD34DF5D9}" type="slidenum">
              <a:rPr lang="en-US" smtClean="0"/>
              <a:t>16</a:t>
            </a:fld>
            <a:endParaRPr lang="en-US"/>
          </a:p>
        </p:txBody>
      </p:sp>
    </p:spTree>
    <p:extLst>
      <p:ext uri="{BB962C8B-B14F-4D97-AF65-F5344CB8AC3E}">
        <p14:creationId xmlns:p14="http://schemas.microsoft.com/office/powerpoint/2010/main" val="1145914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026041-8F2E-4FDA-8E63-9D3BD34DF5D9}" type="slidenum">
              <a:rPr lang="en-US" smtClean="0"/>
              <a:t>17</a:t>
            </a:fld>
            <a:endParaRPr lang="en-US"/>
          </a:p>
        </p:txBody>
      </p:sp>
    </p:spTree>
    <p:extLst>
      <p:ext uri="{BB962C8B-B14F-4D97-AF65-F5344CB8AC3E}">
        <p14:creationId xmlns:p14="http://schemas.microsoft.com/office/powerpoint/2010/main" val="812286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-As you can see, funding has been decreasing at our state level and we have hundreds of players who want to help older adults thrive here in Missouri which is a fantastic thing, but what could it look like if we all came together? It would be foolish to think that one organization or even type of the organization that I mentioned alone can fix every single problem related to aging in Missouri. But the fact of the matter is that’s the approach we’ve been thus far. Each different party siloed away with a little bit of collaboration here and there, but it’s been a slow process to get much meaningful change made at the state level especially when it comes to making sure that older adults are included in the state budget. </a:t>
            </a:r>
          </a:p>
          <a:p>
            <a:pPr marL="0" marR="0">
              <a:lnSpc>
                <a:spcPct val="107000"/>
              </a:lnSpc>
              <a:spcBef>
                <a:spcPts val="0"/>
              </a:spcBef>
              <a:spcAft>
                <a:spcPts val="800"/>
              </a:spcAft>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That’s why field building is crucial. Field building is a coalition-based approach to making complex social changes come to fruition. This involves activities aimed at developing, aligning, or expanding the work of multiple actors to advance broad outcomes in a specialized area of practice.</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Now let’s take a look together at the phases of building a field. This process ebbs and flows a lot and sometimes growth within the field-building process is more linear than not.   </a:t>
            </a:r>
          </a:p>
          <a:p>
            <a:pPr marL="0" marR="0">
              <a:lnSpc>
                <a:spcPct val="107000"/>
              </a:lnSpc>
              <a:spcBef>
                <a:spcPts val="0"/>
              </a:spcBef>
              <a:spcAft>
                <a:spcPts val="800"/>
              </a:spcAft>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a:p>
        </p:txBody>
      </p:sp>
      <p:sp>
        <p:nvSpPr>
          <p:cNvPr id="4" name="Slide Number Placeholder 3"/>
          <p:cNvSpPr>
            <a:spLocks noGrp="1"/>
          </p:cNvSpPr>
          <p:nvPr>
            <p:ph type="sldNum" sz="quarter" idx="5"/>
          </p:nvPr>
        </p:nvSpPr>
        <p:spPr/>
        <p:txBody>
          <a:bodyPr/>
          <a:lstStyle/>
          <a:p>
            <a:fld id="{20026041-8F2E-4FDA-8E63-9D3BD34DF5D9}" type="slidenum">
              <a:rPr lang="en-US" smtClean="0"/>
              <a:t>18</a:t>
            </a:fld>
            <a:endParaRPr lang="en-US"/>
          </a:p>
        </p:txBody>
      </p:sp>
    </p:spTree>
    <p:extLst>
      <p:ext uri="{BB962C8B-B14F-4D97-AF65-F5344CB8AC3E}">
        <p14:creationId xmlns:p14="http://schemas.microsoft.com/office/powerpoint/2010/main" val="3305790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0026041-8F2E-4FDA-8E63-9D3BD34DF5D9}" type="slidenum">
              <a:rPr lang="en-US" smtClean="0"/>
              <a:t>19</a:t>
            </a:fld>
            <a:endParaRPr lang="en-US"/>
          </a:p>
        </p:txBody>
      </p:sp>
    </p:spTree>
    <p:extLst>
      <p:ext uri="{BB962C8B-B14F-4D97-AF65-F5344CB8AC3E}">
        <p14:creationId xmlns:p14="http://schemas.microsoft.com/office/powerpoint/2010/main" val="104618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a:p>
            <a:endParaRPr lang="en-US" dirty="0">
              <a:ea typeface="Calibri"/>
              <a:cs typeface="Calibri"/>
            </a:endParaRPr>
          </a:p>
          <a:p>
            <a:r>
              <a:rPr lang="en-US" dirty="0">
                <a:ea typeface="Calibri"/>
                <a:cs typeface="Calibri"/>
              </a:rPr>
              <a:t>Solutions that make our communities a place for all to age well.</a:t>
            </a:r>
          </a:p>
        </p:txBody>
      </p:sp>
      <p:sp>
        <p:nvSpPr>
          <p:cNvPr id="4" name="Slide Number Placeholder 3"/>
          <p:cNvSpPr>
            <a:spLocks noGrp="1"/>
          </p:cNvSpPr>
          <p:nvPr>
            <p:ph type="sldNum" sz="quarter" idx="5"/>
          </p:nvPr>
        </p:nvSpPr>
        <p:spPr/>
        <p:txBody>
          <a:bodyPr/>
          <a:lstStyle/>
          <a:p>
            <a:fld id="{20026041-8F2E-4FDA-8E63-9D3BD34DF5D9}" type="slidenum">
              <a:rPr lang="en-US"/>
              <a:t>2</a:t>
            </a:fld>
            <a:endParaRPr lang="en-US"/>
          </a:p>
        </p:txBody>
      </p:sp>
    </p:spTree>
    <p:extLst>
      <p:ext uri="{BB962C8B-B14F-4D97-AF65-F5344CB8AC3E}">
        <p14:creationId xmlns:p14="http://schemas.microsoft.com/office/powerpoint/2010/main" val="2446386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026041-8F2E-4FDA-8E63-9D3BD34DF5D9}" type="slidenum">
              <a:rPr lang="en-US" smtClean="0"/>
              <a:t>21</a:t>
            </a:fld>
            <a:endParaRPr lang="en-US"/>
          </a:p>
        </p:txBody>
      </p:sp>
    </p:spTree>
    <p:extLst>
      <p:ext uri="{BB962C8B-B14F-4D97-AF65-F5344CB8AC3E}">
        <p14:creationId xmlns:p14="http://schemas.microsoft.com/office/powerpoint/2010/main" val="4090968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0026041-8F2E-4FDA-8E63-9D3BD34DF5D9}" type="slidenum">
              <a:rPr lang="en-US" smtClean="0"/>
              <a:t>23</a:t>
            </a:fld>
            <a:endParaRPr lang="en-US"/>
          </a:p>
        </p:txBody>
      </p:sp>
    </p:spTree>
    <p:extLst>
      <p:ext uri="{BB962C8B-B14F-4D97-AF65-F5344CB8AC3E}">
        <p14:creationId xmlns:p14="http://schemas.microsoft.com/office/powerpoint/2010/main" val="151646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Ware out there meeting state legislators to educate them about what is going on within the aging field and the issues that matter to older adults. We are currently in the midst of collecting answers for our Missourians Age Well campaign. We have lots of exciting work coming up that I can’t share quite yet, but  right, we are in the midst of finalizing our inaugural policy priorities and we’re excited to share the agenda soon! </a:t>
            </a:r>
          </a:p>
          <a:p>
            <a:endParaRPr lang="en-US" dirty="0"/>
          </a:p>
        </p:txBody>
      </p:sp>
      <p:sp>
        <p:nvSpPr>
          <p:cNvPr id="4" name="Slide Number Placeholder 3"/>
          <p:cNvSpPr>
            <a:spLocks noGrp="1"/>
          </p:cNvSpPr>
          <p:nvPr>
            <p:ph type="sldNum" sz="quarter" idx="5"/>
          </p:nvPr>
        </p:nvSpPr>
        <p:spPr/>
        <p:txBody>
          <a:bodyPr/>
          <a:lstStyle/>
          <a:p>
            <a:fld id="{20026041-8F2E-4FDA-8E63-9D3BD34DF5D9}" type="slidenum">
              <a:rPr lang="en-US" smtClean="0"/>
              <a:t>24</a:t>
            </a:fld>
            <a:endParaRPr lang="en-US"/>
          </a:p>
        </p:txBody>
      </p:sp>
    </p:spTree>
    <p:extLst>
      <p:ext uri="{BB962C8B-B14F-4D97-AF65-F5344CB8AC3E}">
        <p14:creationId xmlns:p14="http://schemas.microsoft.com/office/powerpoint/2010/main" val="3041258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026041-8F2E-4FDA-8E63-9D3BD34DF5D9}" type="slidenum">
              <a:rPr lang="en-US" smtClean="0"/>
              <a:t>25</a:t>
            </a:fld>
            <a:endParaRPr lang="en-US"/>
          </a:p>
        </p:txBody>
      </p:sp>
    </p:spTree>
    <p:extLst>
      <p:ext uri="{BB962C8B-B14F-4D97-AF65-F5344CB8AC3E}">
        <p14:creationId xmlns:p14="http://schemas.microsoft.com/office/powerpoint/2010/main" val="4141581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026041-8F2E-4FDA-8E63-9D3BD34DF5D9}" type="slidenum">
              <a:rPr lang="en-US" smtClean="0"/>
              <a:t>26</a:t>
            </a:fld>
            <a:endParaRPr lang="en-US"/>
          </a:p>
        </p:txBody>
      </p:sp>
    </p:spTree>
    <p:extLst>
      <p:ext uri="{BB962C8B-B14F-4D97-AF65-F5344CB8AC3E}">
        <p14:creationId xmlns:p14="http://schemas.microsoft.com/office/powerpoint/2010/main" val="1211689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Social Isolation</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0026041-8F2E-4FDA-8E63-9D3BD34DF5D9}" type="slidenum">
              <a:rPr lang="en-US" smtClean="0"/>
              <a:t>27</a:t>
            </a:fld>
            <a:endParaRPr lang="en-US"/>
          </a:p>
        </p:txBody>
      </p:sp>
    </p:spTree>
    <p:extLst>
      <p:ext uri="{BB962C8B-B14F-4D97-AF65-F5344CB8AC3E}">
        <p14:creationId xmlns:p14="http://schemas.microsoft.com/office/powerpoint/2010/main" val="1924050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0026041-8F2E-4FDA-8E63-9D3BD34DF5D9}" type="slidenum">
              <a:rPr lang="en-US" smtClean="0"/>
              <a:t>28</a:t>
            </a:fld>
            <a:endParaRPr lang="en-US"/>
          </a:p>
        </p:txBody>
      </p:sp>
    </p:spTree>
    <p:extLst>
      <p:ext uri="{BB962C8B-B14F-4D97-AF65-F5344CB8AC3E}">
        <p14:creationId xmlns:p14="http://schemas.microsoft.com/office/powerpoint/2010/main" val="853098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0026041-8F2E-4FDA-8E63-9D3BD34DF5D9}" type="slidenum">
              <a:rPr lang="en-US" smtClean="0"/>
              <a:t>29</a:t>
            </a:fld>
            <a:endParaRPr lang="en-US"/>
          </a:p>
        </p:txBody>
      </p:sp>
    </p:spTree>
    <p:extLst>
      <p:ext uri="{BB962C8B-B14F-4D97-AF65-F5344CB8AC3E}">
        <p14:creationId xmlns:p14="http://schemas.microsoft.com/office/powerpoint/2010/main" val="3937417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0026041-8F2E-4FDA-8E63-9D3BD34DF5D9}" type="slidenum">
              <a:rPr lang="en-US"/>
              <a:t>31</a:t>
            </a:fld>
            <a:endParaRPr lang="en-US"/>
          </a:p>
        </p:txBody>
      </p:sp>
    </p:spTree>
    <p:extLst>
      <p:ext uri="{BB962C8B-B14F-4D97-AF65-F5344CB8AC3E}">
        <p14:creationId xmlns:p14="http://schemas.microsoft.com/office/powerpoint/2010/main" val="3625099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a:p>
            <a:pPr eaLnBrk="1" hangingPunct="1">
              <a:spcBef>
                <a:spcPct val="0"/>
              </a:spcBef>
            </a:pPr>
            <a:endParaRPr lang="en-US" dirty="0"/>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B645B0-6B36-4131-9308-DB85D35F8070}" type="slidenum">
              <a:rPr lang="en-US" smtClean="0">
                <a:latin typeface="Times New Roman" pitchFamily="18" charset="0"/>
              </a:rPr>
              <a:pPr/>
              <a:t>32</a:t>
            </a:fld>
            <a:endParaRPr lang="en-US">
              <a:latin typeface="Times New Roman" pitchFamily="18" charset="0"/>
            </a:endParaRPr>
          </a:p>
        </p:txBody>
      </p:sp>
    </p:spTree>
    <p:extLst>
      <p:ext uri="{BB962C8B-B14F-4D97-AF65-F5344CB8AC3E}">
        <p14:creationId xmlns:p14="http://schemas.microsoft.com/office/powerpoint/2010/main" val="451863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026041-8F2E-4FDA-8E63-9D3BD34DF5D9}" type="slidenum">
              <a:rPr lang="en-US" smtClean="0"/>
              <a:t>3</a:t>
            </a:fld>
            <a:endParaRPr lang="en-US"/>
          </a:p>
        </p:txBody>
      </p:sp>
    </p:spTree>
    <p:extLst>
      <p:ext uri="{BB962C8B-B14F-4D97-AF65-F5344CB8AC3E}">
        <p14:creationId xmlns:p14="http://schemas.microsoft.com/office/powerpoint/2010/main" val="1988996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dirty="0"/>
              <a:t>Over 1 in 4 Missourians will be 60+ by 2030, but rural counites are grayer than the state as a whole with some counties in MO representing almost 40% of the county population as 60 and over.</a:t>
            </a:r>
          </a:p>
          <a:p>
            <a:pPr marL="285750" indent="-285750">
              <a:lnSpc>
                <a:spcPct val="90000"/>
              </a:lnSpc>
              <a:spcBef>
                <a:spcPts val="1000"/>
              </a:spcBef>
              <a:buFont typeface="Arial"/>
              <a:buChar char="•"/>
            </a:pPr>
            <a:r>
              <a:rPr lang="en-US" b="1" i="1" dirty="0"/>
              <a:t>A</a:t>
            </a:r>
            <a:r>
              <a:rPr lang="en-US" i="1" dirty="0"/>
              <a:t>ccording to an AARP poll 90% older adults </a:t>
            </a:r>
            <a:r>
              <a:rPr lang="en-US" dirty="0"/>
              <a:t> </a:t>
            </a:r>
            <a:r>
              <a:rPr lang="en-US" i="1" dirty="0"/>
              <a:t>want to remain in their homes for as long as possible. </a:t>
            </a:r>
            <a:r>
              <a:rPr lang="en-US" dirty="0"/>
              <a:t>Like older adults across the country, rural seniors tend to want to age in their communities, amid familiar people and places. And data confirms this with only 5% of older adults living in nursing homes.</a:t>
            </a:r>
            <a:endParaRPr lang="en-US" dirty="0">
              <a:ea typeface="Calibri"/>
              <a:cs typeface="Calibri"/>
            </a:endParaRPr>
          </a:p>
          <a:p>
            <a:pPr marL="285750" indent="-285750">
              <a:lnSpc>
                <a:spcPct val="90000"/>
              </a:lnSpc>
              <a:spcBef>
                <a:spcPts val="1000"/>
              </a:spcBef>
              <a:buFont typeface="Arial"/>
              <a:buChar char="•"/>
            </a:pPr>
            <a:endParaRPr lang="en-US" dirty="0"/>
          </a:p>
          <a:p>
            <a:pPr marL="285750" indent="-285750">
              <a:lnSpc>
                <a:spcPct val="90000"/>
              </a:lnSpc>
              <a:spcBef>
                <a:spcPts val="1000"/>
              </a:spcBef>
              <a:buFont typeface="Arial"/>
              <a:buChar char="•"/>
            </a:pPr>
            <a:r>
              <a:rPr lang="en-US" dirty="0"/>
              <a:t>But with fewer health care providers, fewer professional caregivers, and fewer young people than in urban areas, rural communities struggle to care for aging residents.</a:t>
            </a:r>
            <a:endParaRPr lang="en-US" dirty="0">
              <a:ea typeface="Calibri"/>
              <a:cs typeface="Calibri"/>
            </a:endParaRPr>
          </a:p>
          <a:p>
            <a:pPr marL="1085850" lvl="2" indent="-171450">
              <a:buFont typeface="Arial,Sans-Serif"/>
              <a:buChar char="•"/>
            </a:pPr>
            <a:r>
              <a:rPr lang="en-US" i="1" dirty="0"/>
              <a:t>On average, rural residents </a:t>
            </a:r>
            <a:r>
              <a:rPr lang="en-US" i="1" dirty="0">
                <a:hlinkClick r:id="rId3"/>
              </a:rPr>
              <a:t>travel twice as far</a:t>
            </a:r>
            <a:r>
              <a:rPr lang="en-US" i="1" dirty="0"/>
              <a:t> as urban residents to reach medical or dental care.</a:t>
            </a:r>
            <a:endParaRPr lang="en-US" dirty="0"/>
          </a:p>
          <a:p>
            <a:pPr marL="1085850" lvl="2" indent="-171450">
              <a:buFont typeface="Arial,Sans-Serif"/>
              <a:buChar char="•"/>
            </a:pPr>
            <a:endParaRPr lang="en-US" b="1" i="1" dirty="0">
              <a:ea typeface="Calibri"/>
              <a:cs typeface="Calibri"/>
            </a:endParaRPr>
          </a:p>
          <a:p>
            <a:pPr marL="1085850" lvl="2" indent="-171450">
              <a:buFont typeface="Arial,Sans-Serif"/>
              <a:buChar char="•"/>
            </a:pPr>
            <a:r>
              <a:rPr lang="en-US" dirty="0"/>
              <a:t>•</a:t>
            </a:r>
            <a:r>
              <a:rPr lang="en-US" i="1" dirty="0"/>
              <a:t>There are </a:t>
            </a:r>
            <a:r>
              <a:rPr lang="en-US" i="1" dirty="0">
                <a:hlinkClick r:id="rId4"/>
              </a:rPr>
              <a:t>10.9 physicians</a:t>
            </a:r>
            <a:r>
              <a:rPr lang="en-US" i="1" dirty="0"/>
              <a:t> per 100,000 people in rural areas vs. 31.7 in urban areas.</a:t>
            </a:r>
            <a:endParaRPr lang="en-US" dirty="0"/>
          </a:p>
          <a:p>
            <a:pPr marL="285750" indent="-285750">
              <a:lnSpc>
                <a:spcPct val="90000"/>
              </a:lnSpc>
              <a:spcBef>
                <a:spcPts val="1000"/>
              </a:spcBef>
              <a:buFont typeface="Arial"/>
              <a:buChar char="•"/>
            </a:pPr>
            <a:endParaRPr lang="en-US" dirty="0">
              <a:cs typeface="Calibri"/>
            </a:endParaRPr>
          </a:p>
          <a:p>
            <a:pPr marL="285750" indent="-285750">
              <a:lnSpc>
                <a:spcPct val="90000"/>
              </a:lnSpc>
              <a:spcBef>
                <a:spcPts val="1000"/>
              </a:spcBef>
              <a:buFont typeface="Arial"/>
              <a:buChar char="•"/>
            </a:pPr>
            <a:r>
              <a:rPr lang="en-US" dirty="0"/>
              <a:t>In rural communities, where the nearest hospital, clinic, or nursing home can be miles away, health and human service organizations often fill gaps.</a:t>
            </a:r>
            <a:endParaRPr lang="en-US" dirty="0">
              <a:ea typeface="Calibri" panose="020F0502020204030204"/>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0026041-8F2E-4FDA-8E63-9D3BD34DF5D9}" type="slidenum">
              <a:t>4</a:t>
            </a:fld>
            <a:endParaRPr lang="en-US"/>
          </a:p>
        </p:txBody>
      </p:sp>
    </p:spTree>
    <p:extLst>
      <p:ext uri="{BB962C8B-B14F-4D97-AF65-F5344CB8AC3E}">
        <p14:creationId xmlns:p14="http://schemas.microsoft.com/office/powerpoint/2010/main" val="2271032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Elder Economic Security Standard™ Index (Elder Index), was developed by the </a:t>
            </a:r>
            <a:r>
              <a:rPr lang="en-US" dirty="0">
                <a:hlinkClick r:id="rId3"/>
              </a:rPr>
              <a:t>Gerontology Institute at the University of Massachusetts Boston</a:t>
            </a:r>
            <a:r>
              <a:rPr lang="en-US" dirty="0"/>
              <a:t>. </a:t>
            </a:r>
          </a:p>
          <a:p>
            <a:endParaRPr lang="en-US" dirty="0"/>
          </a:p>
          <a:p>
            <a:r>
              <a:rPr lang="en-US" dirty="0"/>
              <a:t>The Elder Index is a measure of the income that older adults need to meet their basic needs and age in place with dignity. The Elder Index is specific to household size, location, housing tenure, and health status. It includes the cost of: housing heath care, transportation food and miscellaneous essentials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20026041-8F2E-4FDA-8E63-9D3BD34DF5D9}" type="slidenum">
              <a:rPr lang="en-US"/>
              <a:t>5</a:t>
            </a:fld>
            <a:endParaRPr lang="en-US"/>
          </a:p>
        </p:txBody>
      </p:sp>
    </p:spTree>
    <p:extLst>
      <p:ext uri="{BB962C8B-B14F-4D97-AF65-F5344CB8AC3E}">
        <p14:creationId xmlns:p14="http://schemas.microsoft.com/office/powerpoint/2010/main" val="633790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Elder Index measures the income older people need to meet their daily living expenses while staying independent in their own homes.</a:t>
            </a:r>
          </a:p>
          <a:p>
            <a:r>
              <a:rPr lang="en-US"/>
              <a:t>Built around a market basket of everyday expenses encountered by people 65+</a:t>
            </a:r>
            <a:endParaRPr lang="en-US">
              <a:ea typeface="Calibri"/>
              <a:cs typeface="Calibri"/>
            </a:endParaRPr>
          </a:p>
          <a:p>
            <a:r>
              <a:rPr lang="en-US"/>
              <a:t>•Bare bones budget</a:t>
            </a:r>
            <a:endParaRPr lang="en-US">
              <a:ea typeface="Calibri"/>
              <a:cs typeface="Calibri"/>
            </a:endParaRPr>
          </a:p>
          <a:p>
            <a:r>
              <a:rPr lang="en-US"/>
              <a:t>•Assumes living independently</a:t>
            </a:r>
            <a:endParaRPr lang="en-US">
              <a:ea typeface="Calibri"/>
              <a:cs typeface="Calibri"/>
            </a:endParaRPr>
          </a:p>
          <a:p>
            <a:r>
              <a:rPr lang="en-US"/>
              <a:t>•Paying for everything out of pocket , no subsidies</a:t>
            </a:r>
            <a:endParaRPr lang="en-US">
              <a:ea typeface="Calibri"/>
              <a:cs typeface="Calibri"/>
            </a:endParaRPr>
          </a:p>
          <a:p>
            <a:br>
              <a:rPr lang="en-US">
                <a:cs typeface="+mn-lt"/>
              </a:rPr>
            </a:br>
            <a:r>
              <a:rPr lang="en-US">
                <a:ea typeface="Calibri"/>
                <a:cs typeface="Calibri"/>
              </a:rPr>
              <a:t>Go thru slide</a:t>
            </a:r>
          </a:p>
          <a:p>
            <a:endParaRPr lang="en-US"/>
          </a:p>
          <a:p>
            <a:r>
              <a:rPr lang="en-US"/>
              <a:t>National averages suggest that 48% of older adults living alone and 21% of older couples have annual incomes below the Elder Index value. In every state, more than one-third of older singles are at risk of being unable to afford basic needs and age in their own homes.</a:t>
            </a:r>
            <a:endParaRPr lang="en-US">
              <a:ea typeface="Calibri"/>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20026041-8F2E-4FDA-8E63-9D3BD34DF5D9}" type="slidenum">
              <a:rPr lang="en-US"/>
              <a:t>6</a:t>
            </a:fld>
            <a:endParaRPr lang="en-US"/>
          </a:p>
        </p:txBody>
      </p:sp>
    </p:spTree>
    <p:extLst>
      <p:ext uri="{BB962C8B-B14F-4D97-AF65-F5344CB8AC3E}">
        <p14:creationId xmlns:p14="http://schemas.microsoft.com/office/powerpoint/2010/main" val="885799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p>
          <a:p>
            <a:r>
              <a:rPr lang="en-US" dirty="0"/>
              <a:t> </a:t>
            </a:r>
            <a:endParaRPr lang="en-US" dirty="0">
              <a:ea typeface="Calibri"/>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20026041-8F2E-4FDA-8E63-9D3BD34DF5D9}" type="slidenum">
              <a:rPr lang="en-US"/>
              <a:t>7</a:t>
            </a:fld>
            <a:endParaRPr lang="en-US"/>
          </a:p>
        </p:txBody>
      </p:sp>
    </p:spTree>
    <p:extLst>
      <p:ext uri="{BB962C8B-B14F-4D97-AF65-F5344CB8AC3E}">
        <p14:creationId xmlns:p14="http://schemas.microsoft.com/office/powerpoint/2010/main" val="459187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ea typeface="Calibri"/>
              <a:cs typeface="Calibri"/>
            </a:endParaRPr>
          </a:p>
          <a:p>
            <a:endParaRPr lang="en-US" dirty="0"/>
          </a:p>
          <a:p>
            <a:endParaRPr lang="en-US" dirty="0"/>
          </a:p>
          <a:p>
            <a:endParaRPr lang="en-US" dirty="0"/>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0026041-8F2E-4FDA-8E63-9D3BD34DF5D9}" type="slidenum">
              <a:rPr lang="en-US"/>
              <a:t>8</a:t>
            </a:fld>
            <a:endParaRPr lang="en-US"/>
          </a:p>
        </p:txBody>
      </p:sp>
    </p:spTree>
    <p:extLst>
      <p:ext uri="{BB962C8B-B14F-4D97-AF65-F5344CB8AC3E}">
        <p14:creationId xmlns:p14="http://schemas.microsoft.com/office/powerpoint/2010/main" val="1436331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endParaRPr lang="en-US"/>
          </a:p>
          <a:p>
            <a:r>
              <a:rPr lang="en-US"/>
              <a:t>Visit </a:t>
            </a:r>
            <a:r>
              <a:rPr lang="en-US">
                <a:hlinkClick r:id="rId3"/>
              </a:rPr>
              <a:t>www.ElderIndex.org</a:t>
            </a:r>
            <a:r>
              <a:rPr lang="en-US"/>
              <a:t> to:</a:t>
            </a:r>
            <a:endParaRPr lang="en-US">
              <a:ea typeface="Calibri"/>
              <a:cs typeface="Calibri"/>
            </a:endParaRPr>
          </a:p>
          <a:p>
            <a:pPr marL="285750" indent="-285750">
              <a:buFont typeface="Arial"/>
              <a:buChar char="•"/>
            </a:pPr>
            <a:r>
              <a:rPr lang="en-US"/>
              <a:t>Look up and compare county, state, and national Elder Index values.</a:t>
            </a:r>
            <a:endParaRPr lang="en-US">
              <a:ea typeface="Calibri"/>
              <a:cs typeface="Calibri"/>
            </a:endParaRPr>
          </a:p>
          <a:p>
            <a:pPr marL="285750" indent="-285750">
              <a:buFont typeface="Arial"/>
              <a:buChar char="•"/>
            </a:pPr>
            <a:r>
              <a:rPr lang="en-US"/>
              <a:t>View monthly and annual Elder Index values by housing type, household size, and health status.</a:t>
            </a:r>
            <a:endParaRPr lang="en-US">
              <a:ea typeface="Calibri"/>
              <a:cs typeface="Calibri"/>
            </a:endParaRPr>
          </a:p>
          <a:p>
            <a:pPr marL="285750" indent="-285750">
              <a:buFont typeface="Arial"/>
              <a:buChar char="•"/>
            </a:pPr>
            <a:r>
              <a:rPr lang="en-US"/>
              <a:t>View breakdown of cost components.</a:t>
            </a:r>
            <a:endParaRPr lang="en-US">
              <a:ea typeface="Calibri"/>
              <a:cs typeface="Calibri"/>
            </a:endParaRPr>
          </a:p>
          <a:p>
            <a:pPr marL="285750" indent="-285750">
              <a:buFont typeface="Arial"/>
              <a:buChar char="•"/>
            </a:pPr>
            <a:r>
              <a:rPr lang="en-US"/>
              <a:t>Download charts and tables for specific locations.</a:t>
            </a:r>
            <a:endParaRPr lang="en-US">
              <a:ea typeface="Calibri"/>
              <a:cs typeface="Calibri"/>
            </a:endParaRPr>
          </a:p>
          <a:p>
            <a:endParaRPr lang="en-US">
              <a:ea typeface="Calibri"/>
              <a:cs typeface="Calibri"/>
            </a:endParaRPr>
          </a:p>
          <a:p>
            <a:r>
              <a:rPr lang="en-US"/>
              <a:t>The Elder Index can be a powerful tool for state and local advocates and aging service providers to educate policymakers, donors, and funders about the economic realities that older adults face.</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0026041-8F2E-4FDA-8E63-9D3BD34DF5D9}" type="slidenum">
              <a:rPr lang="en-US"/>
              <a:t>9</a:t>
            </a:fld>
            <a:endParaRPr lang="en-US"/>
          </a:p>
        </p:txBody>
      </p:sp>
    </p:spTree>
    <p:extLst>
      <p:ext uri="{BB962C8B-B14F-4D97-AF65-F5344CB8AC3E}">
        <p14:creationId xmlns:p14="http://schemas.microsoft.com/office/powerpoint/2010/main" val="1277288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F13C3-6289-3D4F-8DE5-034B5E1219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ED2757-3FE0-1FE3-8F37-F4201CE407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C2EEF4-D788-AE96-3041-6CE9CE89D42D}"/>
              </a:ext>
            </a:extLst>
          </p:cNvPr>
          <p:cNvSpPr>
            <a:spLocks noGrp="1"/>
          </p:cNvSpPr>
          <p:nvPr>
            <p:ph type="dt" sz="half" idx="10"/>
          </p:nvPr>
        </p:nvSpPr>
        <p:spPr/>
        <p:txBody>
          <a:bodyPr/>
          <a:lstStyle/>
          <a:p>
            <a:fld id="{7B98B911-F6EB-D94A-BCA9-2544FA520BAE}" type="datetimeFigureOut">
              <a:rPr lang="en-US" smtClean="0"/>
              <a:t>5/14/2024</a:t>
            </a:fld>
            <a:endParaRPr lang="en-US"/>
          </a:p>
        </p:txBody>
      </p:sp>
      <p:sp>
        <p:nvSpPr>
          <p:cNvPr id="5" name="Footer Placeholder 4">
            <a:extLst>
              <a:ext uri="{FF2B5EF4-FFF2-40B4-BE49-F238E27FC236}">
                <a16:creationId xmlns:a16="http://schemas.microsoft.com/office/drawing/2014/main" id="{9812BFAB-6A60-6FEE-E694-6994EF7E66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330A22-F71D-DFBB-6421-7BAE416A3663}"/>
              </a:ext>
            </a:extLst>
          </p:cNvPr>
          <p:cNvSpPr>
            <a:spLocks noGrp="1"/>
          </p:cNvSpPr>
          <p:nvPr>
            <p:ph type="sldNum" sz="quarter" idx="12"/>
          </p:nvPr>
        </p:nvSpPr>
        <p:spPr/>
        <p:txBody>
          <a:bodyPr/>
          <a:lstStyle/>
          <a:p>
            <a:fld id="{2051E992-BE60-3B41-928E-8B5BD8829D08}" type="slidenum">
              <a:rPr lang="en-US" smtClean="0"/>
              <a:t>‹#›</a:t>
            </a:fld>
            <a:endParaRPr lang="en-US"/>
          </a:p>
        </p:txBody>
      </p:sp>
      <p:pic>
        <p:nvPicPr>
          <p:cNvPr id="10" name="Picture 9" descr="A black background with white dots&#10;&#10;Description automatically generated">
            <a:extLst>
              <a:ext uri="{FF2B5EF4-FFF2-40B4-BE49-F238E27FC236}">
                <a16:creationId xmlns:a16="http://schemas.microsoft.com/office/drawing/2014/main" id="{A92F4065-F4D0-364C-E455-CBC30C5D4EEE}"/>
              </a:ext>
            </a:extLst>
          </p:cNvPr>
          <p:cNvPicPr>
            <a:picLocks noChangeAspect="1"/>
          </p:cNvPicPr>
          <p:nvPr userDrawn="1"/>
        </p:nvPicPr>
        <p:blipFill>
          <a:blip r:embed="rId2"/>
          <a:stretch>
            <a:fillRect/>
          </a:stretch>
        </p:blipFill>
        <p:spPr>
          <a:xfrm>
            <a:off x="-161841" y="-194209"/>
            <a:ext cx="2843676" cy="1969509"/>
          </a:xfrm>
          <a:prstGeom prst="rect">
            <a:avLst/>
          </a:prstGeom>
        </p:spPr>
      </p:pic>
    </p:spTree>
    <p:extLst>
      <p:ext uri="{BB962C8B-B14F-4D97-AF65-F5344CB8AC3E}">
        <p14:creationId xmlns:p14="http://schemas.microsoft.com/office/powerpoint/2010/main" val="2711702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9B31D-19AB-659B-478D-1C5399A1E0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B46704-79E4-766F-E4DF-0801BE51F5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BA3C9B-32FF-EFAE-AE91-63E27F90D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22909C-46A4-7BAA-A56B-519FE3F6DECB}"/>
              </a:ext>
            </a:extLst>
          </p:cNvPr>
          <p:cNvSpPr>
            <a:spLocks noGrp="1"/>
          </p:cNvSpPr>
          <p:nvPr>
            <p:ph type="dt" sz="half" idx="10"/>
          </p:nvPr>
        </p:nvSpPr>
        <p:spPr/>
        <p:txBody>
          <a:bodyPr/>
          <a:lstStyle/>
          <a:p>
            <a:fld id="{7B98B911-F6EB-D94A-BCA9-2544FA520BAE}" type="datetimeFigureOut">
              <a:rPr lang="en-US" smtClean="0"/>
              <a:t>5/14/2024</a:t>
            </a:fld>
            <a:endParaRPr lang="en-US"/>
          </a:p>
        </p:txBody>
      </p:sp>
      <p:sp>
        <p:nvSpPr>
          <p:cNvPr id="6" name="Footer Placeholder 5">
            <a:extLst>
              <a:ext uri="{FF2B5EF4-FFF2-40B4-BE49-F238E27FC236}">
                <a16:creationId xmlns:a16="http://schemas.microsoft.com/office/drawing/2014/main" id="{7A363EBA-DDBF-087D-3C80-B3AB413B9F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2CD882-4828-4AB7-7EA0-77BB66159F68}"/>
              </a:ext>
            </a:extLst>
          </p:cNvPr>
          <p:cNvSpPr>
            <a:spLocks noGrp="1"/>
          </p:cNvSpPr>
          <p:nvPr>
            <p:ph type="sldNum" sz="quarter" idx="12"/>
          </p:nvPr>
        </p:nvSpPr>
        <p:spPr/>
        <p:txBody>
          <a:bodyPr/>
          <a:lstStyle/>
          <a:p>
            <a:fld id="{2051E992-BE60-3B41-928E-8B5BD8829D08}" type="slidenum">
              <a:rPr lang="en-US" smtClean="0"/>
              <a:t>‹#›</a:t>
            </a:fld>
            <a:endParaRPr lang="en-US"/>
          </a:p>
        </p:txBody>
      </p:sp>
    </p:spTree>
    <p:extLst>
      <p:ext uri="{BB962C8B-B14F-4D97-AF65-F5344CB8AC3E}">
        <p14:creationId xmlns:p14="http://schemas.microsoft.com/office/powerpoint/2010/main" val="2733955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ACE2D-D550-E7BE-8E9E-C5DEF0CAD4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07E357-9B9B-46AA-8E6D-45F2164722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A161C9-9522-0A06-31A3-7C90EE4E4C77}"/>
              </a:ext>
            </a:extLst>
          </p:cNvPr>
          <p:cNvSpPr>
            <a:spLocks noGrp="1"/>
          </p:cNvSpPr>
          <p:nvPr>
            <p:ph type="dt" sz="half" idx="10"/>
          </p:nvPr>
        </p:nvSpPr>
        <p:spPr/>
        <p:txBody>
          <a:bodyPr/>
          <a:lstStyle/>
          <a:p>
            <a:fld id="{7B98B911-F6EB-D94A-BCA9-2544FA520BAE}" type="datetimeFigureOut">
              <a:rPr lang="en-US" smtClean="0"/>
              <a:t>5/14/2024</a:t>
            </a:fld>
            <a:endParaRPr lang="en-US"/>
          </a:p>
        </p:txBody>
      </p:sp>
      <p:sp>
        <p:nvSpPr>
          <p:cNvPr id="5" name="Footer Placeholder 4">
            <a:extLst>
              <a:ext uri="{FF2B5EF4-FFF2-40B4-BE49-F238E27FC236}">
                <a16:creationId xmlns:a16="http://schemas.microsoft.com/office/drawing/2014/main" id="{EE6836DC-43B0-0DA1-1E8C-00BF25DD34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6CF10-0C26-4BC8-35F4-C5E9DB7BB337}"/>
              </a:ext>
            </a:extLst>
          </p:cNvPr>
          <p:cNvSpPr>
            <a:spLocks noGrp="1"/>
          </p:cNvSpPr>
          <p:nvPr>
            <p:ph type="sldNum" sz="quarter" idx="12"/>
          </p:nvPr>
        </p:nvSpPr>
        <p:spPr/>
        <p:txBody>
          <a:bodyPr/>
          <a:lstStyle/>
          <a:p>
            <a:fld id="{2051E992-BE60-3B41-928E-8B5BD8829D08}" type="slidenum">
              <a:rPr lang="en-US" smtClean="0"/>
              <a:t>‹#›</a:t>
            </a:fld>
            <a:endParaRPr lang="en-US"/>
          </a:p>
        </p:txBody>
      </p:sp>
    </p:spTree>
    <p:extLst>
      <p:ext uri="{BB962C8B-B14F-4D97-AF65-F5344CB8AC3E}">
        <p14:creationId xmlns:p14="http://schemas.microsoft.com/office/powerpoint/2010/main" val="726933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A139F5-5F0E-075B-576D-F548CAD0BF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50B532-14AE-A8DD-5774-D76E770B7A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F8170-F869-AC67-4EC9-28F9CAD2165D}"/>
              </a:ext>
            </a:extLst>
          </p:cNvPr>
          <p:cNvSpPr>
            <a:spLocks noGrp="1"/>
          </p:cNvSpPr>
          <p:nvPr>
            <p:ph type="dt" sz="half" idx="10"/>
          </p:nvPr>
        </p:nvSpPr>
        <p:spPr/>
        <p:txBody>
          <a:bodyPr/>
          <a:lstStyle/>
          <a:p>
            <a:fld id="{7B98B911-F6EB-D94A-BCA9-2544FA520BAE}" type="datetimeFigureOut">
              <a:rPr lang="en-US" smtClean="0"/>
              <a:t>5/14/2024</a:t>
            </a:fld>
            <a:endParaRPr lang="en-US"/>
          </a:p>
        </p:txBody>
      </p:sp>
      <p:sp>
        <p:nvSpPr>
          <p:cNvPr id="5" name="Footer Placeholder 4">
            <a:extLst>
              <a:ext uri="{FF2B5EF4-FFF2-40B4-BE49-F238E27FC236}">
                <a16:creationId xmlns:a16="http://schemas.microsoft.com/office/drawing/2014/main" id="{FD469795-13DE-59EF-0659-DED6D0216E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3B324A-A601-F088-285F-90431D3B6ADC}"/>
              </a:ext>
            </a:extLst>
          </p:cNvPr>
          <p:cNvSpPr>
            <a:spLocks noGrp="1"/>
          </p:cNvSpPr>
          <p:nvPr>
            <p:ph type="sldNum" sz="quarter" idx="12"/>
          </p:nvPr>
        </p:nvSpPr>
        <p:spPr/>
        <p:txBody>
          <a:bodyPr/>
          <a:lstStyle/>
          <a:p>
            <a:fld id="{2051E992-BE60-3B41-928E-8B5BD8829D08}" type="slidenum">
              <a:rPr lang="en-US" smtClean="0"/>
              <a:t>‹#›</a:t>
            </a:fld>
            <a:endParaRPr lang="en-US"/>
          </a:p>
        </p:txBody>
      </p:sp>
    </p:spTree>
    <p:extLst>
      <p:ext uri="{BB962C8B-B14F-4D97-AF65-F5344CB8AC3E}">
        <p14:creationId xmlns:p14="http://schemas.microsoft.com/office/powerpoint/2010/main" val="17809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black background with white dots&#10;&#10;Description automatically generated">
            <a:extLst>
              <a:ext uri="{FF2B5EF4-FFF2-40B4-BE49-F238E27FC236}">
                <a16:creationId xmlns:a16="http://schemas.microsoft.com/office/drawing/2014/main" id="{2D92B5EE-2762-5AAD-0231-7DF0A529B36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1398456-5AF3-A0FC-3459-F74182EF9A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B1BB56-5CEF-9ADD-ADB4-4303D7BADC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F4691F-8D42-E990-D2A5-D097DA3DFEF7}"/>
              </a:ext>
            </a:extLst>
          </p:cNvPr>
          <p:cNvSpPr>
            <a:spLocks noGrp="1"/>
          </p:cNvSpPr>
          <p:nvPr>
            <p:ph type="dt" sz="half" idx="10"/>
          </p:nvPr>
        </p:nvSpPr>
        <p:spPr/>
        <p:txBody>
          <a:bodyPr/>
          <a:lstStyle/>
          <a:p>
            <a:fld id="{7B98B911-F6EB-D94A-BCA9-2544FA520BAE}" type="datetimeFigureOut">
              <a:rPr lang="en-US" smtClean="0"/>
              <a:t>5/14/2024</a:t>
            </a:fld>
            <a:endParaRPr lang="en-US"/>
          </a:p>
        </p:txBody>
      </p:sp>
      <p:sp>
        <p:nvSpPr>
          <p:cNvPr id="5" name="Footer Placeholder 4">
            <a:extLst>
              <a:ext uri="{FF2B5EF4-FFF2-40B4-BE49-F238E27FC236}">
                <a16:creationId xmlns:a16="http://schemas.microsoft.com/office/drawing/2014/main" id="{974832E9-41DE-C997-3275-84E3FA277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9C736-5423-62F9-937D-CCEDCFB73BB5}"/>
              </a:ext>
            </a:extLst>
          </p:cNvPr>
          <p:cNvSpPr>
            <a:spLocks noGrp="1"/>
          </p:cNvSpPr>
          <p:nvPr>
            <p:ph type="sldNum" sz="quarter" idx="12"/>
          </p:nvPr>
        </p:nvSpPr>
        <p:spPr/>
        <p:txBody>
          <a:bodyPr/>
          <a:lstStyle/>
          <a:p>
            <a:fld id="{2051E992-BE60-3B41-928E-8B5BD8829D08}" type="slidenum">
              <a:rPr lang="en-US" smtClean="0"/>
              <a:t>‹#›</a:t>
            </a:fld>
            <a:endParaRPr lang="en-US"/>
          </a:p>
        </p:txBody>
      </p:sp>
    </p:spTree>
    <p:extLst>
      <p:ext uri="{BB962C8B-B14F-4D97-AF65-F5344CB8AC3E}">
        <p14:creationId xmlns:p14="http://schemas.microsoft.com/office/powerpoint/2010/main" val="317544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urple background with black dots&#10;&#10;Description automatically generated">
            <a:extLst>
              <a:ext uri="{FF2B5EF4-FFF2-40B4-BE49-F238E27FC236}">
                <a16:creationId xmlns:a16="http://schemas.microsoft.com/office/drawing/2014/main" id="{9873B9B9-4226-E1EF-45D7-2C327852087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0617DD6-ED88-BABE-C8B9-C45F8B30A25D}"/>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EB4DC1B-C112-CCF0-B990-CB8CA8B4EA8E}"/>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2A6A5-36B5-A55D-4E1C-78DBAC53979A}"/>
              </a:ext>
            </a:extLst>
          </p:cNvPr>
          <p:cNvSpPr>
            <a:spLocks noGrp="1"/>
          </p:cNvSpPr>
          <p:nvPr>
            <p:ph type="dt" sz="half" idx="10"/>
          </p:nvPr>
        </p:nvSpPr>
        <p:spPr/>
        <p:txBody>
          <a:bodyPr/>
          <a:lstStyle>
            <a:lvl1pPr>
              <a:defRPr>
                <a:solidFill>
                  <a:schemeClr val="bg1"/>
                </a:solidFill>
              </a:defRPr>
            </a:lvl1pPr>
          </a:lstStyle>
          <a:p>
            <a:fld id="{7B98B911-F6EB-D94A-BCA9-2544FA520BAE}" type="datetimeFigureOut">
              <a:rPr lang="en-US" smtClean="0"/>
              <a:pPr/>
              <a:t>5/14/2024</a:t>
            </a:fld>
            <a:endParaRPr lang="en-US"/>
          </a:p>
        </p:txBody>
      </p:sp>
      <p:sp>
        <p:nvSpPr>
          <p:cNvPr id="5" name="Footer Placeholder 4">
            <a:extLst>
              <a:ext uri="{FF2B5EF4-FFF2-40B4-BE49-F238E27FC236}">
                <a16:creationId xmlns:a16="http://schemas.microsoft.com/office/drawing/2014/main" id="{5F968CE2-B0F8-7D26-68C2-865A7CBF812B}"/>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FCCF2B9-0A7A-AF63-D8A2-59D9B39F6E36}"/>
              </a:ext>
            </a:extLst>
          </p:cNvPr>
          <p:cNvSpPr>
            <a:spLocks noGrp="1"/>
          </p:cNvSpPr>
          <p:nvPr>
            <p:ph type="sldNum" sz="quarter" idx="12"/>
          </p:nvPr>
        </p:nvSpPr>
        <p:spPr/>
        <p:txBody>
          <a:bodyPr/>
          <a:lstStyle>
            <a:lvl1pPr>
              <a:defRPr>
                <a:solidFill>
                  <a:schemeClr val="bg1"/>
                </a:solidFill>
              </a:defRPr>
            </a:lvl1pPr>
          </a:lstStyle>
          <a:p>
            <a:fld id="{2051E992-BE60-3B41-928E-8B5BD8829D08}" type="slidenum">
              <a:rPr lang="en-US" smtClean="0"/>
              <a:pPr/>
              <a:t>‹#›</a:t>
            </a:fld>
            <a:endParaRPr lang="en-US"/>
          </a:p>
        </p:txBody>
      </p:sp>
    </p:spTree>
    <p:extLst>
      <p:ext uri="{BB962C8B-B14F-4D97-AF65-F5344CB8AC3E}">
        <p14:creationId xmlns:p14="http://schemas.microsoft.com/office/powerpoint/2010/main" val="3485466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blue background with dots&#10;&#10;Description automatically generated">
            <a:extLst>
              <a:ext uri="{FF2B5EF4-FFF2-40B4-BE49-F238E27FC236}">
                <a16:creationId xmlns:a16="http://schemas.microsoft.com/office/drawing/2014/main" id="{8C2D8D38-8E7C-7DC9-E231-6B87939FCE3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E0A7FC-EF2F-D1CB-21BC-51496689E69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005A9D5-15D0-ECF4-B110-B1835A81D57A}"/>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66FAD3-A117-9C6C-362C-19A7EADA854D}"/>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54B700-0554-A72A-B505-E6AE7074FCFB}"/>
              </a:ext>
            </a:extLst>
          </p:cNvPr>
          <p:cNvSpPr>
            <a:spLocks noGrp="1"/>
          </p:cNvSpPr>
          <p:nvPr>
            <p:ph type="dt" sz="half" idx="10"/>
          </p:nvPr>
        </p:nvSpPr>
        <p:spPr/>
        <p:txBody>
          <a:bodyPr/>
          <a:lstStyle>
            <a:lvl1pPr>
              <a:defRPr>
                <a:solidFill>
                  <a:schemeClr val="bg1"/>
                </a:solidFill>
              </a:defRPr>
            </a:lvl1pPr>
          </a:lstStyle>
          <a:p>
            <a:fld id="{7B98B911-F6EB-D94A-BCA9-2544FA520BAE}" type="datetimeFigureOut">
              <a:rPr lang="en-US" smtClean="0"/>
              <a:pPr/>
              <a:t>5/14/2024</a:t>
            </a:fld>
            <a:endParaRPr lang="en-US"/>
          </a:p>
        </p:txBody>
      </p:sp>
      <p:sp>
        <p:nvSpPr>
          <p:cNvPr id="6" name="Footer Placeholder 5">
            <a:extLst>
              <a:ext uri="{FF2B5EF4-FFF2-40B4-BE49-F238E27FC236}">
                <a16:creationId xmlns:a16="http://schemas.microsoft.com/office/drawing/2014/main" id="{FC5451CC-4D05-1E65-2818-627BB4E44CD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2AB225C0-6B6D-B0FD-8613-E176A5FF4548}"/>
              </a:ext>
            </a:extLst>
          </p:cNvPr>
          <p:cNvSpPr>
            <a:spLocks noGrp="1"/>
          </p:cNvSpPr>
          <p:nvPr>
            <p:ph type="sldNum" sz="quarter" idx="12"/>
          </p:nvPr>
        </p:nvSpPr>
        <p:spPr/>
        <p:txBody>
          <a:bodyPr/>
          <a:lstStyle>
            <a:lvl1pPr>
              <a:defRPr>
                <a:solidFill>
                  <a:schemeClr val="bg1"/>
                </a:solidFill>
              </a:defRPr>
            </a:lvl1pPr>
          </a:lstStyle>
          <a:p>
            <a:fld id="{2051E992-BE60-3B41-928E-8B5BD8829D08}" type="slidenum">
              <a:rPr lang="en-US" smtClean="0"/>
              <a:pPr/>
              <a:t>‹#›</a:t>
            </a:fld>
            <a:endParaRPr lang="en-US"/>
          </a:p>
        </p:txBody>
      </p:sp>
    </p:spTree>
    <p:extLst>
      <p:ext uri="{BB962C8B-B14F-4D97-AF65-F5344CB8AC3E}">
        <p14:creationId xmlns:p14="http://schemas.microsoft.com/office/powerpoint/2010/main" val="2200652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3C088AF5-0C07-2977-78B4-AC36F4215360}"/>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F78C4E3C-8414-AED3-7AA0-04A8460303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D52A7B-D6DE-610D-BE01-633D0B61DD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D75428-10FC-6A10-4595-540AAA5BDD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3279D6-3557-64C5-9E2E-06659BD2CE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AB5B85-4BFD-8C4F-81AE-643F743EEB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3BCA94-26A8-03D5-BDCB-43C23ACA623F}"/>
              </a:ext>
            </a:extLst>
          </p:cNvPr>
          <p:cNvSpPr>
            <a:spLocks noGrp="1"/>
          </p:cNvSpPr>
          <p:nvPr>
            <p:ph type="dt" sz="half" idx="10"/>
          </p:nvPr>
        </p:nvSpPr>
        <p:spPr/>
        <p:txBody>
          <a:bodyPr/>
          <a:lstStyle/>
          <a:p>
            <a:fld id="{7B98B911-F6EB-D94A-BCA9-2544FA520BAE}" type="datetimeFigureOut">
              <a:rPr lang="en-US" smtClean="0"/>
              <a:t>5/14/2024</a:t>
            </a:fld>
            <a:endParaRPr lang="en-US"/>
          </a:p>
        </p:txBody>
      </p:sp>
      <p:sp>
        <p:nvSpPr>
          <p:cNvPr id="8" name="Footer Placeholder 7">
            <a:extLst>
              <a:ext uri="{FF2B5EF4-FFF2-40B4-BE49-F238E27FC236}">
                <a16:creationId xmlns:a16="http://schemas.microsoft.com/office/drawing/2014/main" id="{887B64C3-3D23-A7A3-971A-6B03246958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922C9A-4E15-EADA-D743-C0E25331616B}"/>
              </a:ext>
            </a:extLst>
          </p:cNvPr>
          <p:cNvSpPr>
            <a:spLocks noGrp="1"/>
          </p:cNvSpPr>
          <p:nvPr>
            <p:ph type="sldNum" sz="quarter" idx="12"/>
          </p:nvPr>
        </p:nvSpPr>
        <p:spPr/>
        <p:txBody>
          <a:bodyPr/>
          <a:lstStyle/>
          <a:p>
            <a:fld id="{2051E992-BE60-3B41-928E-8B5BD8829D08}" type="slidenum">
              <a:rPr lang="en-US" smtClean="0"/>
              <a:t>‹#›</a:t>
            </a:fld>
            <a:endParaRPr lang="en-US"/>
          </a:p>
        </p:txBody>
      </p:sp>
    </p:spTree>
    <p:extLst>
      <p:ext uri="{BB962C8B-B14F-4D97-AF65-F5344CB8AC3E}">
        <p14:creationId xmlns:p14="http://schemas.microsoft.com/office/powerpoint/2010/main" val="3060785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A purple background with black dots&#10;&#10;Description automatically generated">
            <a:extLst>
              <a:ext uri="{FF2B5EF4-FFF2-40B4-BE49-F238E27FC236}">
                <a16:creationId xmlns:a16="http://schemas.microsoft.com/office/drawing/2014/main" id="{4B16855A-4FE9-6C80-8B46-992D698DD10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1B7CB62-2D67-3542-3E81-15F1D1B302C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35A1BCF5-6B58-652B-2462-5E19E6F4B5E7}"/>
              </a:ext>
            </a:extLst>
          </p:cNvPr>
          <p:cNvSpPr>
            <a:spLocks noGrp="1"/>
          </p:cNvSpPr>
          <p:nvPr>
            <p:ph type="dt" sz="half" idx="10"/>
          </p:nvPr>
        </p:nvSpPr>
        <p:spPr/>
        <p:txBody>
          <a:bodyPr/>
          <a:lstStyle>
            <a:lvl1pPr>
              <a:defRPr>
                <a:solidFill>
                  <a:schemeClr val="bg1"/>
                </a:solidFill>
              </a:defRPr>
            </a:lvl1pPr>
          </a:lstStyle>
          <a:p>
            <a:fld id="{7B98B911-F6EB-D94A-BCA9-2544FA520BAE}" type="datetimeFigureOut">
              <a:rPr lang="en-US" smtClean="0"/>
              <a:pPr/>
              <a:t>5/14/2024</a:t>
            </a:fld>
            <a:endParaRPr lang="en-US"/>
          </a:p>
        </p:txBody>
      </p:sp>
      <p:sp>
        <p:nvSpPr>
          <p:cNvPr id="4" name="Footer Placeholder 3">
            <a:extLst>
              <a:ext uri="{FF2B5EF4-FFF2-40B4-BE49-F238E27FC236}">
                <a16:creationId xmlns:a16="http://schemas.microsoft.com/office/drawing/2014/main" id="{FE8E3F52-BCC3-03E8-04D1-2C60D6DF319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6D72C670-9882-8792-AE9D-6D8F388FA5E6}"/>
              </a:ext>
            </a:extLst>
          </p:cNvPr>
          <p:cNvSpPr>
            <a:spLocks noGrp="1"/>
          </p:cNvSpPr>
          <p:nvPr>
            <p:ph type="sldNum" sz="quarter" idx="12"/>
          </p:nvPr>
        </p:nvSpPr>
        <p:spPr/>
        <p:txBody>
          <a:bodyPr/>
          <a:lstStyle>
            <a:lvl1pPr>
              <a:defRPr>
                <a:solidFill>
                  <a:schemeClr val="bg1"/>
                </a:solidFill>
              </a:defRPr>
            </a:lvl1pPr>
          </a:lstStyle>
          <a:p>
            <a:fld id="{2051E992-BE60-3B41-928E-8B5BD8829D08}" type="slidenum">
              <a:rPr lang="en-US" smtClean="0"/>
              <a:pPr/>
              <a:t>‹#›</a:t>
            </a:fld>
            <a:endParaRPr lang="en-US"/>
          </a:p>
        </p:txBody>
      </p:sp>
    </p:spTree>
    <p:extLst>
      <p:ext uri="{BB962C8B-B14F-4D97-AF65-F5344CB8AC3E}">
        <p14:creationId xmlns:p14="http://schemas.microsoft.com/office/powerpoint/2010/main" val="11932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8" name="Picture 7" descr="A blue background with dots&#10;&#10;Description automatically generated">
            <a:extLst>
              <a:ext uri="{FF2B5EF4-FFF2-40B4-BE49-F238E27FC236}">
                <a16:creationId xmlns:a16="http://schemas.microsoft.com/office/drawing/2014/main" id="{F78AF98C-1A8C-CA07-04BE-90DF3472B32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1B7CB62-2D67-3542-3E81-15F1D1B302C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35A1BCF5-6B58-652B-2462-5E19E6F4B5E7}"/>
              </a:ext>
            </a:extLst>
          </p:cNvPr>
          <p:cNvSpPr>
            <a:spLocks noGrp="1"/>
          </p:cNvSpPr>
          <p:nvPr>
            <p:ph type="dt" sz="half" idx="10"/>
          </p:nvPr>
        </p:nvSpPr>
        <p:spPr/>
        <p:txBody>
          <a:bodyPr/>
          <a:lstStyle>
            <a:lvl1pPr>
              <a:defRPr>
                <a:solidFill>
                  <a:schemeClr val="bg1"/>
                </a:solidFill>
              </a:defRPr>
            </a:lvl1pPr>
          </a:lstStyle>
          <a:p>
            <a:fld id="{7B98B911-F6EB-D94A-BCA9-2544FA520BAE}" type="datetimeFigureOut">
              <a:rPr lang="en-US" smtClean="0"/>
              <a:pPr/>
              <a:t>5/14/2024</a:t>
            </a:fld>
            <a:endParaRPr lang="en-US"/>
          </a:p>
        </p:txBody>
      </p:sp>
      <p:sp>
        <p:nvSpPr>
          <p:cNvPr id="4" name="Footer Placeholder 3">
            <a:extLst>
              <a:ext uri="{FF2B5EF4-FFF2-40B4-BE49-F238E27FC236}">
                <a16:creationId xmlns:a16="http://schemas.microsoft.com/office/drawing/2014/main" id="{FE8E3F52-BCC3-03E8-04D1-2C60D6DF319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6D72C670-9882-8792-AE9D-6D8F388FA5E6}"/>
              </a:ext>
            </a:extLst>
          </p:cNvPr>
          <p:cNvSpPr>
            <a:spLocks noGrp="1"/>
          </p:cNvSpPr>
          <p:nvPr>
            <p:ph type="sldNum" sz="quarter" idx="12"/>
          </p:nvPr>
        </p:nvSpPr>
        <p:spPr/>
        <p:txBody>
          <a:bodyPr/>
          <a:lstStyle>
            <a:lvl1pPr>
              <a:defRPr>
                <a:solidFill>
                  <a:schemeClr val="bg1"/>
                </a:solidFill>
              </a:defRPr>
            </a:lvl1pPr>
          </a:lstStyle>
          <a:p>
            <a:fld id="{2051E992-BE60-3B41-928E-8B5BD8829D08}" type="slidenum">
              <a:rPr lang="en-US" smtClean="0"/>
              <a:pPr/>
              <a:t>‹#›</a:t>
            </a:fld>
            <a:endParaRPr lang="en-US"/>
          </a:p>
        </p:txBody>
      </p:sp>
    </p:spTree>
    <p:extLst>
      <p:ext uri="{BB962C8B-B14F-4D97-AF65-F5344CB8AC3E}">
        <p14:creationId xmlns:p14="http://schemas.microsoft.com/office/powerpoint/2010/main" val="292201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1E89EA-0A0B-23A2-FF5C-C034A50DC59F}"/>
              </a:ext>
            </a:extLst>
          </p:cNvPr>
          <p:cNvSpPr>
            <a:spLocks noGrp="1"/>
          </p:cNvSpPr>
          <p:nvPr>
            <p:ph type="dt" sz="half" idx="10"/>
          </p:nvPr>
        </p:nvSpPr>
        <p:spPr/>
        <p:txBody>
          <a:bodyPr/>
          <a:lstStyle/>
          <a:p>
            <a:fld id="{7B98B911-F6EB-D94A-BCA9-2544FA520BAE}" type="datetimeFigureOut">
              <a:rPr lang="en-US" smtClean="0"/>
              <a:t>5/14/2024</a:t>
            </a:fld>
            <a:endParaRPr lang="en-US"/>
          </a:p>
        </p:txBody>
      </p:sp>
      <p:sp>
        <p:nvSpPr>
          <p:cNvPr id="3" name="Footer Placeholder 2">
            <a:extLst>
              <a:ext uri="{FF2B5EF4-FFF2-40B4-BE49-F238E27FC236}">
                <a16:creationId xmlns:a16="http://schemas.microsoft.com/office/drawing/2014/main" id="{4E6644BD-2CE7-A2C1-57E9-F692FCE350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B9CC0B-362C-48B3-5A06-380E7CE5906C}"/>
              </a:ext>
            </a:extLst>
          </p:cNvPr>
          <p:cNvSpPr>
            <a:spLocks noGrp="1"/>
          </p:cNvSpPr>
          <p:nvPr>
            <p:ph type="sldNum" sz="quarter" idx="12"/>
          </p:nvPr>
        </p:nvSpPr>
        <p:spPr/>
        <p:txBody>
          <a:bodyPr/>
          <a:lstStyle/>
          <a:p>
            <a:fld id="{2051E992-BE60-3B41-928E-8B5BD8829D08}" type="slidenum">
              <a:rPr lang="en-US" smtClean="0"/>
              <a:t>‹#›</a:t>
            </a:fld>
            <a:endParaRPr lang="en-US"/>
          </a:p>
        </p:txBody>
      </p:sp>
    </p:spTree>
    <p:extLst>
      <p:ext uri="{BB962C8B-B14F-4D97-AF65-F5344CB8AC3E}">
        <p14:creationId xmlns:p14="http://schemas.microsoft.com/office/powerpoint/2010/main" val="316124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F92C-4244-53D4-559F-AE80DC1550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70DCE9-435E-D1C2-3E7E-3961338A1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76D060-BC95-C028-8A3E-F0611FD71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E8192C-0817-7046-164B-98703CF63510}"/>
              </a:ext>
            </a:extLst>
          </p:cNvPr>
          <p:cNvSpPr>
            <a:spLocks noGrp="1"/>
          </p:cNvSpPr>
          <p:nvPr>
            <p:ph type="dt" sz="half" idx="10"/>
          </p:nvPr>
        </p:nvSpPr>
        <p:spPr/>
        <p:txBody>
          <a:bodyPr/>
          <a:lstStyle/>
          <a:p>
            <a:fld id="{7B98B911-F6EB-D94A-BCA9-2544FA520BAE}" type="datetimeFigureOut">
              <a:rPr lang="en-US" smtClean="0"/>
              <a:t>5/14/2024</a:t>
            </a:fld>
            <a:endParaRPr lang="en-US"/>
          </a:p>
        </p:txBody>
      </p:sp>
      <p:sp>
        <p:nvSpPr>
          <p:cNvPr id="6" name="Footer Placeholder 5">
            <a:extLst>
              <a:ext uri="{FF2B5EF4-FFF2-40B4-BE49-F238E27FC236}">
                <a16:creationId xmlns:a16="http://schemas.microsoft.com/office/drawing/2014/main" id="{E4AA8971-BD9B-81E8-0C71-3C646E89AF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C5E2E0-EAF1-1075-8A4A-3C24DFBD76D9}"/>
              </a:ext>
            </a:extLst>
          </p:cNvPr>
          <p:cNvSpPr>
            <a:spLocks noGrp="1"/>
          </p:cNvSpPr>
          <p:nvPr>
            <p:ph type="sldNum" sz="quarter" idx="12"/>
          </p:nvPr>
        </p:nvSpPr>
        <p:spPr/>
        <p:txBody>
          <a:bodyPr/>
          <a:lstStyle/>
          <a:p>
            <a:fld id="{2051E992-BE60-3B41-928E-8B5BD8829D08}" type="slidenum">
              <a:rPr lang="en-US" smtClean="0"/>
              <a:t>‹#›</a:t>
            </a:fld>
            <a:endParaRPr lang="en-US"/>
          </a:p>
        </p:txBody>
      </p:sp>
    </p:spTree>
    <p:extLst>
      <p:ext uri="{BB962C8B-B14F-4D97-AF65-F5344CB8AC3E}">
        <p14:creationId xmlns:p14="http://schemas.microsoft.com/office/powerpoint/2010/main" val="56696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4AC494-3942-B935-555A-7CADCB8D4A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36BAF6-7EF8-7114-D78D-81899D5108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5D3DD-9392-1149-60E4-6369C57BDE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8B911-F6EB-D94A-BCA9-2544FA520BAE}" type="datetimeFigureOut">
              <a:rPr lang="en-US" smtClean="0"/>
              <a:t>5/14/2024</a:t>
            </a:fld>
            <a:endParaRPr lang="en-US"/>
          </a:p>
        </p:txBody>
      </p:sp>
      <p:sp>
        <p:nvSpPr>
          <p:cNvPr id="5" name="Footer Placeholder 4">
            <a:extLst>
              <a:ext uri="{FF2B5EF4-FFF2-40B4-BE49-F238E27FC236}">
                <a16:creationId xmlns:a16="http://schemas.microsoft.com/office/drawing/2014/main" id="{04422957-BF04-27D8-ABB4-D6E46C5232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717FFA-D268-ABD3-C3BF-B1048E3B41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1E992-BE60-3B41-928E-8B5BD8829D08}" type="slidenum">
              <a:rPr lang="en-US" smtClean="0"/>
              <a:t>‹#›</a:t>
            </a:fld>
            <a:endParaRPr lang="en-US"/>
          </a:p>
        </p:txBody>
      </p:sp>
    </p:spTree>
    <p:extLst>
      <p:ext uri="{BB962C8B-B14F-4D97-AF65-F5344CB8AC3E}">
        <p14:creationId xmlns:p14="http://schemas.microsoft.com/office/powerpoint/2010/main" val="1278565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0" i="0" kern="1200">
          <a:solidFill>
            <a:schemeClr val="tx1"/>
          </a:solidFill>
          <a:latin typeface="Rockwell" panose="020606030202050204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www.bridgespan.org/insights/field-building-for-equitable-systems-change"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missouricouncilonaging.org/missourians-age-wel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revisor.mo.gov/main/OneChapterRng.aspx?tb1=67.990%20to%2067.995"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revisor.mo.gov/main/OneSection.aspx?section=67.993"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outreach.missouri.edu/boone"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bridget@missouricouncilonaging.org" TargetMode="External"/><Relationship Id="rId2" Type="http://schemas.openxmlformats.org/officeDocument/2006/relationships/hyperlink" Target="mailto:jopsal@stlseniorfund.org" TargetMode="External"/><Relationship Id="rId1" Type="http://schemas.openxmlformats.org/officeDocument/2006/relationships/slideLayout" Target="../slideLayouts/slideLayout2.xml"/><Relationship Id="rId4" Type="http://schemas.openxmlformats.org/officeDocument/2006/relationships/hyperlink" Target="mailto:billdebi76@suddenlink.ne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umb.edu/gerontologyinstitut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elderindex.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elderindex.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elderindex.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elderindex.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BECE-94F9-E03C-D6E5-81584F180269}"/>
              </a:ext>
            </a:extLst>
          </p:cNvPr>
          <p:cNvSpPr>
            <a:spLocks noGrp="1"/>
          </p:cNvSpPr>
          <p:nvPr>
            <p:ph type="title"/>
          </p:nvPr>
        </p:nvSpPr>
        <p:spPr/>
        <p:txBody>
          <a:bodyPr/>
          <a:lstStyle/>
          <a:p>
            <a:r>
              <a:rPr lang="en-US"/>
              <a:t>Aging in Rural Communities: Opportunities to Thrive</a:t>
            </a:r>
          </a:p>
        </p:txBody>
      </p:sp>
      <p:sp>
        <p:nvSpPr>
          <p:cNvPr id="3" name="Text Placeholder 2">
            <a:extLst>
              <a:ext uri="{FF2B5EF4-FFF2-40B4-BE49-F238E27FC236}">
                <a16:creationId xmlns:a16="http://schemas.microsoft.com/office/drawing/2014/main" id="{6B71302C-B6F6-338F-FAF6-CD12A8C2D468}"/>
              </a:ext>
            </a:extLst>
          </p:cNvPr>
          <p:cNvSpPr>
            <a:spLocks noGrp="1"/>
          </p:cNvSpPr>
          <p:nvPr>
            <p:ph type="body" idx="1"/>
          </p:nvPr>
        </p:nvSpPr>
        <p:spPr/>
        <p:txBody>
          <a:bodyPr/>
          <a:lstStyle/>
          <a:p>
            <a:endParaRPr lang="en-US" dirty="0"/>
          </a:p>
          <a:p>
            <a:r>
              <a:rPr lang="en-US" dirty="0"/>
              <a:t>Rural Philanthropy Summit</a:t>
            </a:r>
          </a:p>
        </p:txBody>
      </p:sp>
    </p:spTree>
    <p:extLst>
      <p:ext uri="{BB962C8B-B14F-4D97-AF65-F5344CB8AC3E}">
        <p14:creationId xmlns:p14="http://schemas.microsoft.com/office/powerpoint/2010/main" val="599584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5D819-ED53-D8A8-84EA-675DDA98831C}"/>
              </a:ext>
            </a:extLst>
          </p:cNvPr>
          <p:cNvSpPr>
            <a:spLocks noGrp="1"/>
          </p:cNvSpPr>
          <p:nvPr>
            <p:ph type="title"/>
          </p:nvPr>
        </p:nvSpPr>
        <p:spPr/>
        <p:txBody>
          <a:bodyPr>
            <a:normAutofit/>
          </a:bodyPr>
          <a:lstStyle/>
          <a:p>
            <a:r>
              <a:rPr lang="en-US"/>
              <a:t>Area Agencies on Aging (AAAs)</a:t>
            </a:r>
          </a:p>
        </p:txBody>
      </p:sp>
      <p:pic>
        <p:nvPicPr>
          <p:cNvPr id="5" name="Content Placeholder 4">
            <a:extLst>
              <a:ext uri="{FF2B5EF4-FFF2-40B4-BE49-F238E27FC236}">
                <a16:creationId xmlns:a16="http://schemas.microsoft.com/office/drawing/2014/main" id="{2C0EC151-37DC-6588-5BAB-8EB3DC1B723F}"/>
              </a:ext>
            </a:extLst>
          </p:cNvPr>
          <p:cNvPicPr>
            <a:picLocks noGrp="1" noChangeAspect="1"/>
          </p:cNvPicPr>
          <p:nvPr>
            <p:ph idx="1"/>
          </p:nvPr>
        </p:nvPicPr>
        <p:blipFill>
          <a:blip r:embed="rId3"/>
          <a:stretch>
            <a:fillRect/>
          </a:stretch>
        </p:blipFill>
        <p:spPr>
          <a:xfrm>
            <a:off x="3942301" y="1971059"/>
            <a:ext cx="4873454" cy="4165103"/>
          </a:xfrm>
        </p:spPr>
      </p:pic>
    </p:spTree>
    <p:extLst>
      <p:ext uri="{BB962C8B-B14F-4D97-AF65-F5344CB8AC3E}">
        <p14:creationId xmlns:p14="http://schemas.microsoft.com/office/powerpoint/2010/main" val="4101333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ED93C-5592-E30E-39CC-7C61EB2B9E60}"/>
              </a:ext>
            </a:extLst>
          </p:cNvPr>
          <p:cNvSpPr>
            <a:spLocks noGrp="1"/>
          </p:cNvSpPr>
          <p:nvPr>
            <p:ph type="title"/>
          </p:nvPr>
        </p:nvSpPr>
        <p:spPr/>
        <p:txBody>
          <a:bodyPr/>
          <a:lstStyle/>
          <a:p>
            <a:r>
              <a:rPr lang="en-US"/>
              <a:t>Silver Haired Legislature</a:t>
            </a:r>
          </a:p>
        </p:txBody>
      </p:sp>
      <p:pic>
        <p:nvPicPr>
          <p:cNvPr id="5" name="Content Placeholder 4">
            <a:extLst>
              <a:ext uri="{FF2B5EF4-FFF2-40B4-BE49-F238E27FC236}">
                <a16:creationId xmlns:a16="http://schemas.microsoft.com/office/drawing/2014/main" id="{ADEC084E-FA3F-0757-A4BD-CDD968890A2B}"/>
              </a:ext>
            </a:extLst>
          </p:cNvPr>
          <p:cNvPicPr>
            <a:picLocks noGrp="1" noChangeAspect="1"/>
          </p:cNvPicPr>
          <p:nvPr>
            <p:ph idx="1"/>
          </p:nvPr>
        </p:nvPicPr>
        <p:blipFill>
          <a:blip r:embed="rId3"/>
          <a:stretch>
            <a:fillRect/>
          </a:stretch>
        </p:blipFill>
        <p:spPr>
          <a:xfrm>
            <a:off x="4274356" y="1828801"/>
            <a:ext cx="5019587" cy="4298326"/>
          </a:xfrm>
        </p:spPr>
      </p:pic>
    </p:spTree>
    <p:extLst>
      <p:ext uri="{BB962C8B-B14F-4D97-AF65-F5344CB8AC3E}">
        <p14:creationId xmlns:p14="http://schemas.microsoft.com/office/powerpoint/2010/main" val="54733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132EA-6D9A-648A-B72E-D76A76C3E190}"/>
              </a:ext>
            </a:extLst>
          </p:cNvPr>
          <p:cNvSpPr>
            <a:spLocks noGrp="1"/>
          </p:cNvSpPr>
          <p:nvPr>
            <p:ph type="title"/>
          </p:nvPr>
        </p:nvSpPr>
        <p:spPr/>
        <p:txBody>
          <a:bodyPr/>
          <a:lstStyle/>
          <a:p>
            <a:r>
              <a:rPr lang="en-US"/>
              <a:t>Long Term Care Ombudsman</a:t>
            </a:r>
          </a:p>
        </p:txBody>
      </p:sp>
      <p:pic>
        <p:nvPicPr>
          <p:cNvPr id="5" name="Content Placeholder 4">
            <a:extLst>
              <a:ext uri="{FF2B5EF4-FFF2-40B4-BE49-F238E27FC236}">
                <a16:creationId xmlns:a16="http://schemas.microsoft.com/office/drawing/2014/main" id="{17D9ADD4-1A8A-AB50-02FA-94914E560C5E}"/>
              </a:ext>
            </a:extLst>
          </p:cNvPr>
          <p:cNvPicPr>
            <a:picLocks noGrp="1" noChangeAspect="1"/>
          </p:cNvPicPr>
          <p:nvPr>
            <p:ph idx="1"/>
          </p:nvPr>
        </p:nvPicPr>
        <p:blipFill>
          <a:blip r:embed="rId3"/>
          <a:stretch>
            <a:fillRect/>
          </a:stretch>
        </p:blipFill>
        <p:spPr>
          <a:xfrm>
            <a:off x="4044581" y="2108229"/>
            <a:ext cx="4771172" cy="3995743"/>
          </a:xfrm>
        </p:spPr>
      </p:pic>
    </p:spTree>
    <p:extLst>
      <p:ext uri="{BB962C8B-B14F-4D97-AF65-F5344CB8AC3E}">
        <p14:creationId xmlns:p14="http://schemas.microsoft.com/office/powerpoint/2010/main" val="315502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5DB4-FEC5-D2FA-1048-281C0BAB4240}"/>
              </a:ext>
            </a:extLst>
          </p:cNvPr>
          <p:cNvSpPr>
            <a:spLocks noGrp="1"/>
          </p:cNvSpPr>
          <p:nvPr>
            <p:ph type="title"/>
          </p:nvPr>
        </p:nvSpPr>
        <p:spPr/>
        <p:txBody>
          <a:bodyPr/>
          <a:lstStyle/>
          <a:p>
            <a:r>
              <a:rPr lang="en-US"/>
              <a:t>Centers for Independent Living</a:t>
            </a:r>
          </a:p>
        </p:txBody>
      </p:sp>
      <p:pic>
        <p:nvPicPr>
          <p:cNvPr id="5" name="Content Placeholder 4">
            <a:extLst>
              <a:ext uri="{FF2B5EF4-FFF2-40B4-BE49-F238E27FC236}">
                <a16:creationId xmlns:a16="http://schemas.microsoft.com/office/drawing/2014/main" id="{F4A2934C-A5B9-E87D-FEFA-5198B56FD165}"/>
              </a:ext>
            </a:extLst>
          </p:cNvPr>
          <p:cNvPicPr>
            <a:picLocks noGrp="1" noChangeAspect="1"/>
          </p:cNvPicPr>
          <p:nvPr>
            <p:ph idx="1"/>
          </p:nvPr>
        </p:nvPicPr>
        <p:blipFill>
          <a:blip r:embed="rId3"/>
          <a:stretch>
            <a:fillRect/>
          </a:stretch>
        </p:blipFill>
        <p:spPr>
          <a:xfrm>
            <a:off x="3805140" y="1952686"/>
            <a:ext cx="5139567" cy="4416816"/>
          </a:xfrm>
        </p:spPr>
      </p:pic>
    </p:spTree>
    <p:extLst>
      <p:ext uri="{BB962C8B-B14F-4D97-AF65-F5344CB8AC3E}">
        <p14:creationId xmlns:p14="http://schemas.microsoft.com/office/powerpoint/2010/main" val="2409488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670DA-EFF9-9EA9-2742-9AC82DA547CC}"/>
              </a:ext>
            </a:extLst>
          </p:cNvPr>
          <p:cNvSpPr>
            <a:spLocks noGrp="1"/>
          </p:cNvSpPr>
          <p:nvPr>
            <p:ph type="title"/>
          </p:nvPr>
        </p:nvSpPr>
        <p:spPr/>
        <p:txBody>
          <a:bodyPr/>
          <a:lstStyle/>
          <a:p>
            <a:r>
              <a:rPr lang="en-US"/>
              <a:t>Senior Centers</a:t>
            </a:r>
          </a:p>
        </p:txBody>
      </p:sp>
      <p:pic>
        <p:nvPicPr>
          <p:cNvPr id="4" name="Content Placeholder 3">
            <a:extLst>
              <a:ext uri="{FF2B5EF4-FFF2-40B4-BE49-F238E27FC236}">
                <a16:creationId xmlns:a16="http://schemas.microsoft.com/office/drawing/2014/main" id="{B03E3847-6FF9-4EE9-4C65-A2FC58F54437}"/>
              </a:ext>
            </a:extLst>
          </p:cNvPr>
          <p:cNvPicPr>
            <a:picLocks noGrp="1" noChangeAspect="1"/>
          </p:cNvPicPr>
          <p:nvPr>
            <p:ph idx="1"/>
          </p:nvPr>
        </p:nvPicPr>
        <p:blipFill>
          <a:blip r:embed="rId3"/>
          <a:stretch>
            <a:fillRect/>
          </a:stretch>
        </p:blipFill>
        <p:spPr>
          <a:xfrm>
            <a:off x="3706899" y="2024918"/>
            <a:ext cx="5059555" cy="4351338"/>
          </a:xfrm>
          <a:prstGeom prst="rect">
            <a:avLst/>
          </a:prstGeom>
        </p:spPr>
      </p:pic>
      <p:pic>
        <p:nvPicPr>
          <p:cNvPr id="5" name="Picture 4">
            <a:extLst>
              <a:ext uri="{FF2B5EF4-FFF2-40B4-BE49-F238E27FC236}">
                <a16:creationId xmlns:a16="http://schemas.microsoft.com/office/drawing/2014/main" id="{F13F0B21-2228-E6DF-3DE6-700E6C7315E3}"/>
              </a:ext>
            </a:extLst>
          </p:cNvPr>
          <p:cNvPicPr>
            <a:picLocks noChangeAspect="1"/>
          </p:cNvPicPr>
          <p:nvPr/>
        </p:nvPicPr>
        <p:blipFill>
          <a:blip r:embed="rId4"/>
          <a:stretch>
            <a:fillRect/>
          </a:stretch>
        </p:blipFill>
        <p:spPr>
          <a:xfrm>
            <a:off x="2213785" y="2566919"/>
            <a:ext cx="1252808" cy="1724162"/>
          </a:xfrm>
          <a:prstGeom prst="rect">
            <a:avLst/>
          </a:prstGeom>
        </p:spPr>
      </p:pic>
    </p:spTree>
    <p:extLst>
      <p:ext uri="{BB962C8B-B14F-4D97-AF65-F5344CB8AC3E}">
        <p14:creationId xmlns:p14="http://schemas.microsoft.com/office/powerpoint/2010/main" val="2123630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670DA-EFF9-9EA9-2742-9AC82DA547CC}"/>
              </a:ext>
            </a:extLst>
          </p:cNvPr>
          <p:cNvSpPr>
            <a:spLocks noGrp="1"/>
          </p:cNvSpPr>
          <p:nvPr>
            <p:ph type="title"/>
          </p:nvPr>
        </p:nvSpPr>
        <p:spPr/>
        <p:txBody>
          <a:bodyPr/>
          <a:lstStyle/>
          <a:p>
            <a:r>
              <a:rPr lang="en-US"/>
              <a:t>Advocacy Groups</a:t>
            </a:r>
          </a:p>
        </p:txBody>
      </p:sp>
      <p:pic>
        <p:nvPicPr>
          <p:cNvPr id="4" name="Content Placeholder 3">
            <a:extLst>
              <a:ext uri="{FF2B5EF4-FFF2-40B4-BE49-F238E27FC236}">
                <a16:creationId xmlns:a16="http://schemas.microsoft.com/office/drawing/2014/main" id="{B03E3847-6FF9-4EE9-4C65-A2FC58F54437}"/>
              </a:ext>
            </a:extLst>
          </p:cNvPr>
          <p:cNvPicPr>
            <a:picLocks noGrp="1" noChangeAspect="1"/>
          </p:cNvPicPr>
          <p:nvPr>
            <p:ph idx="1"/>
          </p:nvPr>
        </p:nvPicPr>
        <p:blipFill>
          <a:blip r:embed="rId3"/>
          <a:stretch>
            <a:fillRect/>
          </a:stretch>
        </p:blipFill>
        <p:spPr>
          <a:xfrm>
            <a:off x="3706899" y="2024918"/>
            <a:ext cx="5059555" cy="4351338"/>
          </a:xfrm>
          <a:prstGeom prst="rect">
            <a:avLst/>
          </a:prstGeom>
        </p:spPr>
      </p:pic>
      <p:pic>
        <p:nvPicPr>
          <p:cNvPr id="5" name="Picture 4">
            <a:extLst>
              <a:ext uri="{FF2B5EF4-FFF2-40B4-BE49-F238E27FC236}">
                <a16:creationId xmlns:a16="http://schemas.microsoft.com/office/drawing/2014/main" id="{F13F0B21-2228-E6DF-3DE6-700E6C7315E3}"/>
              </a:ext>
            </a:extLst>
          </p:cNvPr>
          <p:cNvPicPr>
            <a:picLocks noChangeAspect="1"/>
          </p:cNvPicPr>
          <p:nvPr/>
        </p:nvPicPr>
        <p:blipFill>
          <a:blip r:embed="rId4"/>
          <a:stretch>
            <a:fillRect/>
          </a:stretch>
        </p:blipFill>
        <p:spPr>
          <a:xfrm>
            <a:off x="2213785" y="2566919"/>
            <a:ext cx="1252808" cy="1724162"/>
          </a:xfrm>
          <a:prstGeom prst="rect">
            <a:avLst/>
          </a:prstGeom>
        </p:spPr>
      </p:pic>
      <p:pic>
        <p:nvPicPr>
          <p:cNvPr id="7" name="Picture 6">
            <a:extLst>
              <a:ext uri="{FF2B5EF4-FFF2-40B4-BE49-F238E27FC236}">
                <a16:creationId xmlns:a16="http://schemas.microsoft.com/office/drawing/2014/main" id="{ECDCC8D0-F255-1284-5C59-7B92824CFA3C}"/>
              </a:ext>
            </a:extLst>
          </p:cNvPr>
          <p:cNvPicPr>
            <a:picLocks noChangeAspect="1"/>
          </p:cNvPicPr>
          <p:nvPr/>
        </p:nvPicPr>
        <p:blipFill>
          <a:blip r:embed="rId5"/>
          <a:stretch>
            <a:fillRect/>
          </a:stretch>
        </p:blipFill>
        <p:spPr>
          <a:xfrm>
            <a:off x="7883256" y="2024918"/>
            <a:ext cx="1766396" cy="1595454"/>
          </a:xfrm>
          <a:prstGeom prst="rect">
            <a:avLst/>
          </a:prstGeom>
        </p:spPr>
      </p:pic>
    </p:spTree>
    <p:extLst>
      <p:ext uri="{BB962C8B-B14F-4D97-AF65-F5344CB8AC3E}">
        <p14:creationId xmlns:p14="http://schemas.microsoft.com/office/powerpoint/2010/main" val="942236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670DA-EFF9-9EA9-2742-9AC82DA547CC}"/>
              </a:ext>
            </a:extLst>
          </p:cNvPr>
          <p:cNvSpPr>
            <a:spLocks noGrp="1"/>
          </p:cNvSpPr>
          <p:nvPr>
            <p:ph type="title"/>
          </p:nvPr>
        </p:nvSpPr>
        <p:spPr/>
        <p:txBody>
          <a:bodyPr/>
          <a:lstStyle/>
          <a:p>
            <a:r>
              <a:rPr lang="en-US"/>
              <a:t>Various Non-Profits</a:t>
            </a:r>
          </a:p>
        </p:txBody>
      </p:sp>
      <p:pic>
        <p:nvPicPr>
          <p:cNvPr id="4" name="Content Placeholder 3">
            <a:extLst>
              <a:ext uri="{FF2B5EF4-FFF2-40B4-BE49-F238E27FC236}">
                <a16:creationId xmlns:a16="http://schemas.microsoft.com/office/drawing/2014/main" id="{B03E3847-6FF9-4EE9-4C65-A2FC58F54437}"/>
              </a:ext>
            </a:extLst>
          </p:cNvPr>
          <p:cNvPicPr>
            <a:picLocks noGrp="1" noChangeAspect="1"/>
          </p:cNvPicPr>
          <p:nvPr>
            <p:ph idx="1"/>
          </p:nvPr>
        </p:nvPicPr>
        <p:blipFill>
          <a:blip r:embed="rId3"/>
          <a:stretch>
            <a:fillRect/>
          </a:stretch>
        </p:blipFill>
        <p:spPr>
          <a:xfrm>
            <a:off x="3706899" y="2024918"/>
            <a:ext cx="5059555" cy="4351338"/>
          </a:xfrm>
          <a:prstGeom prst="rect">
            <a:avLst/>
          </a:prstGeom>
        </p:spPr>
      </p:pic>
      <p:pic>
        <p:nvPicPr>
          <p:cNvPr id="5" name="Picture 4">
            <a:extLst>
              <a:ext uri="{FF2B5EF4-FFF2-40B4-BE49-F238E27FC236}">
                <a16:creationId xmlns:a16="http://schemas.microsoft.com/office/drawing/2014/main" id="{F13F0B21-2228-E6DF-3DE6-700E6C7315E3}"/>
              </a:ext>
            </a:extLst>
          </p:cNvPr>
          <p:cNvPicPr>
            <a:picLocks noChangeAspect="1"/>
          </p:cNvPicPr>
          <p:nvPr/>
        </p:nvPicPr>
        <p:blipFill>
          <a:blip r:embed="rId4"/>
          <a:stretch>
            <a:fillRect/>
          </a:stretch>
        </p:blipFill>
        <p:spPr>
          <a:xfrm>
            <a:off x="2213785" y="2566919"/>
            <a:ext cx="1252808" cy="1724162"/>
          </a:xfrm>
          <a:prstGeom prst="rect">
            <a:avLst/>
          </a:prstGeom>
        </p:spPr>
      </p:pic>
      <p:pic>
        <p:nvPicPr>
          <p:cNvPr id="7" name="Picture 6">
            <a:extLst>
              <a:ext uri="{FF2B5EF4-FFF2-40B4-BE49-F238E27FC236}">
                <a16:creationId xmlns:a16="http://schemas.microsoft.com/office/drawing/2014/main" id="{ECDCC8D0-F255-1284-5C59-7B92824CFA3C}"/>
              </a:ext>
            </a:extLst>
          </p:cNvPr>
          <p:cNvPicPr>
            <a:picLocks noChangeAspect="1"/>
          </p:cNvPicPr>
          <p:nvPr/>
        </p:nvPicPr>
        <p:blipFill>
          <a:blip r:embed="rId5"/>
          <a:stretch>
            <a:fillRect/>
          </a:stretch>
        </p:blipFill>
        <p:spPr>
          <a:xfrm>
            <a:off x="7883256" y="2024918"/>
            <a:ext cx="1766396" cy="1595454"/>
          </a:xfrm>
          <a:prstGeom prst="rect">
            <a:avLst/>
          </a:prstGeom>
        </p:spPr>
      </p:pic>
      <p:pic>
        <p:nvPicPr>
          <p:cNvPr id="8" name="Picture 7">
            <a:extLst>
              <a:ext uri="{FF2B5EF4-FFF2-40B4-BE49-F238E27FC236}">
                <a16:creationId xmlns:a16="http://schemas.microsoft.com/office/drawing/2014/main" id="{58E0FD8C-29A9-D4D9-8C18-C465C40A0054}"/>
              </a:ext>
            </a:extLst>
          </p:cNvPr>
          <p:cNvPicPr>
            <a:picLocks noChangeAspect="1"/>
          </p:cNvPicPr>
          <p:nvPr/>
        </p:nvPicPr>
        <p:blipFill>
          <a:blip r:embed="rId6"/>
          <a:stretch>
            <a:fillRect/>
          </a:stretch>
        </p:blipFill>
        <p:spPr>
          <a:xfrm>
            <a:off x="9756656" y="3136879"/>
            <a:ext cx="1041046" cy="1154202"/>
          </a:xfrm>
          <a:prstGeom prst="rect">
            <a:avLst/>
          </a:prstGeom>
        </p:spPr>
      </p:pic>
    </p:spTree>
    <p:extLst>
      <p:ext uri="{BB962C8B-B14F-4D97-AF65-F5344CB8AC3E}">
        <p14:creationId xmlns:p14="http://schemas.microsoft.com/office/powerpoint/2010/main" val="622789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670DA-EFF9-9EA9-2742-9AC82DA547C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03E3847-6FF9-4EE9-4C65-A2FC58F54437}"/>
              </a:ext>
            </a:extLst>
          </p:cNvPr>
          <p:cNvPicPr>
            <a:picLocks noGrp="1" noChangeAspect="1"/>
          </p:cNvPicPr>
          <p:nvPr>
            <p:ph idx="1"/>
          </p:nvPr>
        </p:nvPicPr>
        <p:blipFill>
          <a:blip r:embed="rId3"/>
          <a:stretch>
            <a:fillRect/>
          </a:stretch>
        </p:blipFill>
        <p:spPr>
          <a:xfrm>
            <a:off x="3706899" y="2024918"/>
            <a:ext cx="5059555" cy="4351338"/>
          </a:xfrm>
          <a:prstGeom prst="rect">
            <a:avLst/>
          </a:prstGeom>
        </p:spPr>
      </p:pic>
      <p:pic>
        <p:nvPicPr>
          <p:cNvPr id="5" name="Picture 4">
            <a:extLst>
              <a:ext uri="{FF2B5EF4-FFF2-40B4-BE49-F238E27FC236}">
                <a16:creationId xmlns:a16="http://schemas.microsoft.com/office/drawing/2014/main" id="{F13F0B21-2228-E6DF-3DE6-700E6C7315E3}"/>
              </a:ext>
            </a:extLst>
          </p:cNvPr>
          <p:cNvPicPr>
            <a:picLocks noChangeAspect="1"/>
          </p:cNvPicPr>
          <p:nvPr/>
        </p:nvPicPr>
        <p:blipFill>
          <a:blip r:embed="rId4"/>
          <a:stretch>
            <a:fillRect/>
          </a:stretch>
        </p:blipFill>
        <p:spPr>
          <a:xfrm>
            <a:off x="2213785" y="2566919"/>
            <a:ext cx="1252808" cy="1724162"/>
          </a:xfrm>
          <a:prstGeom prst="rect">
            <a:avLst/>
          </a:prstGeom>
        </p:spPr>
      </p:pic>
      <p:pic>
        <p:nvPicPr>
          <p:cNvPr id="7" name="Picture 6">
            <a:extLst>
              <a:ext uri="{FF2B5EF4-FFF2-40B4-BE49-F238E27FC236}">
                <a16:creationId xmlns:a16="http://schemas.microsoft.com/office/drawing/2014/main" id="{ECDCC8D0-F255-1284-5C59-7B92824CFA3C}"/>
              </a:ext>
            </a:extLst>
          </p:cNvPr>
          <p:cNvPicPr>
            <a:picLocks noChangeAspect="1"/>
          </p:cNvPicPr>
          <p:nvPr/>
        </p:nvPicPr>
        <p:blipFill>
          <a:blip r:embed="rId5"/>
          <a:stretch>
            <a:fillRect/>
          </a:stretch>
        </p:blipFill>
        <p:spPr>
          <a:xfrm>
            <a:off x="7883256" y="2024918"/>
            <a:ext cx="1766396" cy="1595454"/>
          </a:xfrm>
          <a:prstGeom prst="rect">
            <a:avLst/>
          </a:prstGeom>
        </p:spPr>
      </p:pic>
      <p:pic>
        <p:nvPicPr>
          <p:cNvPr id="8" name="Picture 7">
            <a:extLst>
              <a:ext uri="{FF2B5EF4-FFF2-40B4-BE49-F238E27FC236}">
                <a16:creationId xmlns:a16="http://schemas.microsoft.com/office/drawing/2014/main" id="{58E0FD8C-29A9-D4D9-8C18-C465C40A0054}"/>
              </a:ext>
            </a:extLst>
          </p:cNvPr>
          <p:cNvPicPr>
            <a:picLocks noChangeAspect="1"/>
          </p:cNvPicPr>
          <p:nvPr/>
        </p:nvPicPr>
        <p:blipFill>
          <a:blip r:embed="rId6"/>
          <a:stretch>
            <a:fillRect/>
          </a:stretch>
        </p:blipFill>
        <p:spPr>
          <a:xfrm>
            <a:off x="9756656" y="3136879"/>
            <a:ext cx="1041046" cy="1154202"/>
          </a:xfrm>
          <a:prstGeom prst="rect">
            <a:avLst/>
          </a:prstGeom>
        </p:spPr>
      </p:pic>
      <p:pic>
        <p:nvPicPr>
          <p:cNvPr id="9" name="Picture 8">
            <a:extLst>
              <a:ext uri="{FF2B5EF4-FFF2-40B4-BE49-F238E27FC236}">
                <a16:creationId xmlns:a16="http://schemas.microsoft.com/office/drawing/2014/main" id="{06A187D4-226D-2CC6-91AF-EEA4D49D4E29}"/>
              </a:ext>
            </a:extLst>
          </p:cNvPr>
          <p:cNvPicPr>
            <a:picLocks noChangeAspect="1"/>
          </p:cNvPicPr>
          <p:nvPr/>
        </p:nvPicPr>
        <p:blipFill>
          <a:blip r:embed="rId7"/>
          <a:stretch>
            <a:fillRect/>
          </a:stretch>
        </p:blipFill>
        <p:spPr>
          <a:xfrm>
            <a:off x="974375" y="4248222"/>
            <a:ext cx="1125358" cy="1496835"/>
          </a:xfrm>
          <a:prstGeom prst="rect">
            <a:avLst/>
          </a:prstGeom>
        </p:spPr>
      </p:pic>
      <p:pic>
        <p:nvPicPr>
          <p:cNvPr id="11" name="Picture 10">
            <a:extLst>
              <a:ext uri="{FF2B5EF4-FFF2-40B4-BE49-F238E27FC236}">
                <a16:creationId xmlns:a16="http://schemas.microsoft.com/office/drawing/2014/main" id="{7BE4719E-5049-5972-D7F3-63EB574AE30B}"/>
              </a:ext>
            </a:extLst>
          </p:cNvPr>
          <p:cNvPicPr>
            <a:picLocks noChangeAspect="1"/>
          </p:cNvPicPr>
          <p:nvPr/>
        </p:nvPicPr>
        <p:blipFill>
          <a:blip r:embed="rId8"/>
          <a:stretch>
            <a:fillRect/>
          </a:stretch>
        </p:blipFill>
        <p:spPr>
          <a:xfrm>
            <a:off x="2716697" y="4811683"/>
            <a:ext cx="1599090" cy="1325562"/>
          </a:xfrm>
          <a:prstGeom prst="rect">
            <a:avLst/>
          </a:prstGeom>
        </p:spPr>
      </p:pic>
      <p:pic>
        <p:nvPicPr>
          <p:cNvPr id="13" name="Picture 12">
            <a:extLst>
              <a:ext uri="{FF2B5EF4-FFF2-40B4-BE49-F238E27FC236}">
                <a16:creationId xmlns:a16="http://schemas.microsoft.com/office/drawing/2014/main" id="{273ABE36-47D0-CCAA-5A8C-35BBD7916CA7}"/>
              </a:ext>
            </a:extLst>
          </p:cNvPr>
          <p:cNvPicPr>
            <a:picLocks noChangeAspect="1"/>
          </p:cNvPicPr>
          <p:nvPr/>
        </p:nvPicPr>
        <p:blipFill>
          <a:blip r:embed="rId9"/>
          <a:stretch>
            <a:fillRect/>
          </a:stretch>
        </p:blipFill>
        <p:spPr>
          <a:xfrm>
            <a:off x="8639828" y="4392524"/>
            <a:ext cx="1733792" cy="838317"/>
          </a:xfrm>
          <a:prstGeom prst="rect">
            <a:avLst/>
          </a:prstGeom>
        </p:spPr>
      </p:pic>
      <p:pic>
        <p:nvPicPr>
          <p:cNvPr id="15" name="Picture 14">
            <a:extLst>
              <a:ext uri="{FF2B5EF4-FFF2-40B4-BE49-F238E27FC236}">
                <a16:creationId xmlns:a16="http://schemas.microsoft.com/office/drawing/2014/main" id="{C28208AB-8D7E-183A-78EA-74D4FD3C2055}"/>
              </a:ext>
            </a:extLst>
          </p:cNvPr>
          <p:cNvPicPr>
            <a:picLocks noChangeAspect="1"/>
          </p:cNvPicPr>
          <p:nvPr/>
        </p:nvPicPr>
        <p:blipFill>
          <a:blip r:embed="rId10"/>
          <a:stretch>
            <a:fillRect/>
          </a:stretch>
        </p:blipFill>
        <p:spPr>
          <a:xfrm>
            <a:off x="537687" y="2441447"/>
            <a:ext cx="1371791" cy="1200318"/>
          </a:xfrm>
          <a:prstGeom prst="rect">
            <a:avLst/>
          </a:prstGeom>
        </p:spPr>
      </p:pic>
    </p:spTree>
    <p:extLst>
      <p:ext uri="{BB962C8B-B14F-4D97-AF65-F5344CB8AC3E}">
        <p14:creationId xmlns:p14="http://schemas.microsoft.com/office/powerpoint/2010/main" val="4561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C774-FA6B-D749-7355-DEB174248515}"/>
              </a:ext>
            </a:extLst>
          </p:cNvPr>
          <p:cNvSpPr>
            <a:spLocks noGrp="1"/>
          </p:cNvSpPr>
          <p:nvPr>
            <p:ph type="title"/>
          </p:nvPr>
        </p:nvSpPr>
        <p:spPr>
          <a:xfrm>
            <a:off x="831850" y="963780"/>
            <a:ext cx="10515600" cy="2852737"/>
          </a:xfrm>
        </p:spPr>
        <p:txBody>
          <a:bodyPr/>
          <a:lstStyle/>
          <a:p>
            <a:pPr algn="ctr"/>
            <a:r>
              <a:rPr lang="en-US">
                <a:latin typeface="Rockwell"/>
              </a:rPr>
              <a:t>Coming Together: </a:t>
            </a:r>
            <a:br>
              <a:rPr lang="en-US">
                <a:latin typeface="Rockwell"/>
              </a:rPr>
            </a:br>
            <a:r>
              <a:rPr lang="en-US">
                <a:latin typeface="Rockwell"/>
              </a:rPr>
              <a:t>Field Building</a:t>
            </a:r>
            <a:endParaRPr lang="en-US"/>
          </a:p>
        </p:txBody>
      </p:sp>
      <p:sp>
        <p:nvSpPr>
          <p:cNvPr id="3" name="Text Placeholder 2">
            <a:extLst>
              <a:ext uri="{FF2B5EF4-FFF2-40B4-BE49-F238E27FC236}">
                <a16:creationId xmlns:a16="http://schemas.microsoft.com/office/drawing/2014/main" id="{01A48B96-F8F8-26CA-0AE5-8C1DC619CD4B}"/>
              </a:ext>
            </a:extLst>
          </p:cNvPr>
          <p:cNvSpPr>
            <a:spLocks noGrp="1"/>
          </p:cNvSpPr>
          <p:nvPr>
            <p:ph type="body" idx="1"/>
          </p:nvPr>
        </p:nvSpPr>
        <p:spPr/>
        <p:txBody>
          <a:bodyPr vert="horz" lIns="91440" tIns="45720" rIns="91440" bIns="45720" rtlCol="0" anchor="t">
            <a:normAutofit/>
          </a:bodyPr>
          <a:lstStyle/>
          <a:p>
            <a:endParaRPr lang="en-US"/>
          </a:p>
        </p:txBody>
      </p:sp>
    </p:spTree>
    <p:extLst>
      <p:ext uri="{BB962C8B-B14F-4D97-AF65-F5344CB8AC3E}">
        <p14:creationId xmlns:p14="http://schemas.microsoft.com/office/powerpoint/2010/main" val="279235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white object with black background&#10;&#10;Description automatically generated">
            <a:extLst>
              <a:ext uri="{FF2B5EF4-FFF2-40B4-BE49-F238E27FC236}">
                <a16:creationId xmlns:a16="http://schemas.microsoft.com/office/drawing/2014/main" id="{1F869BAA-FCE3-8420-818E-80058A0A3349}"/>
              </a:ext>
            </a:extLst>
          </p:cNvPr>
          <p:cNvPicPr>
            <a:picLocks noChangeAspect="1"/>
          </p:cNvPicPr>
          <p:nvPr/>
        </p:nvPicPr>
        <p:blipFill>
          <a:blip r:embed="rId3"/>
          <a:stretch>
            <a:fillRect/>
          </a:stretch>
        </p:blipFill>
        <p:spPr>
          <a:xfrm>
            <a:off x="8107936" y="4645783"/>
            <a:ext cx="3716481" cy="2092145"/>
          </a:xfrm>
          <a:prstGeom prst="rect">
            <a:avLst/>
          </a:prstGeom>
        </p:spPr>
      </p:pic>
      <p:pic>
        <p:nvPicPr>
          <p:cNvPr id="12" name="Picture 11" descr="A purple and orange text on a black background&#10;&#10;Description automatically generated">
            <a:extLst>
              <a:ext uri="{FF2B5EF4-FFF2-40B4-BE49-F238E27FC236}">
                <a16:creationId xmlns:a16="http://schemas.microsoft.com/office/drawing/2014/main" id="{953E74FF-FE7E-260A-B401-76EAB21126CB}"/>
              </a:ext>
            </a:extLst>
          </p:cNvPr>
          <p:cNvPicPr>
            <a:picLocks noChangeAspect="1"/>
          </p:cNvPicPr>
          <p:nvPr/>
        </p:nvPicPr>
        <p:blipFill>
          <a:blip r:embed="rId4"/>
          <a:stretch>
            <a:fillRect/>
          </a:stretch>
        </p:blipFill>
        <p:spPr>
          <a:xfrm>
            <a:off x="9783096" y="5793288"/>
            <a:ext cx="1756173" cy="819846"/>
          </a:xfrm>
          <a:prstGeom prst="rect">
            <a:avLst/>
          </a:prstGeom>
        </p:spPr>
      </p:pic>
      <p:pic>
        <p:nvPicPr>
          <p:cNvPr id="14" name="Picture 13" descr="A white dots on a black background&#10;&#10;Description automatically generated">
            <a:extLst>
              <a:ext uri="{FF2B5EF4-FFF2-40B4-BE49-F238E27FC236}">
                <a16:creationId xmlns:a16="http://schemas.microsoft.com/office/drawing/2014/main" id="{3DEA7372-6E2C-553A-D055-B1CF27B156EE}"/>
              </a:ext>
            </a:extLst>
          </p:cNvPr>
          <p:cNvPicPr>
            <a:picLocks noChangeAspect="1"/>
          </p:cNvPicPr>
          <p:nvPr/>
        </p:nvPicPr>
        <p:blipFill>
          <a:blip r:embed="rId5"/>
          <a:stretch>
            <a:fillRect/>
          </a:stretch>
        </p:blipFill>
        <p:spPr>
          <a:xfrm>
            <a:off x="9563241" y="-43420"/>
            <a:ext cx="2628759" cy="2459726"/>
          </a:xfrm>
          <a:prstGeom prst="rect">
            <a:avLst/>
          </a:prstGeom>
        </p:spPr>
      </p:pic>
      <p:pic>
        <p:nvPicPr>
          <p:cNvPr id="7" name="Picture 6" descr="A map of the state of missouri&#10;&#10;Description automatically generated">
            <a:extLst>
              <a:ext uri="{FF2B5EF4-FFF2-40B4-BE49-F238E27FC236}">
                <a16:creationId xmlns:a16="http://schemas.microsoft.com/office/drawing/2014/main" id="{002B2B1F-D6AD-494D-A6F1-1E6197416504}"/>
              </a:ext>
            </a:extLst>
          </p:cNvPr>
          <p:cNvPicPr>
            <a:picLocks noChangeAspect="1"/>
          </p:cNvPicPr>
          <p:nvPr/>
        </p:nvPicPr>
        <p:blipFill>
          <a:blip r:embed="rId6"/>
          <a:stretch>
            <a:fillRect/>
          </a:stretch>
        </p:blipFill>
        <p:spPr>
          <a:xfrm>
            <a:off x="7613410" y="2305219"/>
            <a:ext cx="3550337" cy="3550337"/>
          </a:xfrm>
          <a:prstGeom prst="rect">
            <a:avLst/>
          </a:prstGeom>
        </p:spPr>
      </p:pic>
      <p:sp>
        <p:nvSpPr>
          <p:cNvPr id="13" name="Oval 12">
            <a:extLst>
              <a:ext uri="{FF2B5EF4-FFF2-40B4-BE49-F238E27FC236}">
                <a16:creationId xmlns:a16="http://schemas.microsoft.com/office/drawing/2014/main" id="{EA3D2021-E915-2EC0-D13D-9188971DA63D}"/>
              </a:ext>
            </a:extLst>
          </p:cNvPr>
          <p:cNvSpPr/>
          <p:nvPr/>
        </p:nvSpPr>
        <p:spPr>
          <a:xfrm>
            <a:off x="1974798" y="2703887"/>
            <a:ext cx="196645" cy="238404"/>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DDB876-5985-0B3B-5C61-9332B1F4B353}"/>
              </a:ext>
            </a:extLst>
          </p:cNvPr>
          <p:cNvSpPr/>
          <p:nvPr/>
        </p:nvSpPr>
        <p:spPr>
          <a:xfrm>
            <a:off x="1468483" y="3476946"/>
            <a:ext cx="196645" cy="238404"/>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4E3E54E-7BCC-ACF1-1A31-56EEE363F00F}"/>
              </a:ext>
            </a:extLst>
          </p:cNvPr>
          <p:cNvSpPr/>
          <p:nvPr/>
        </p:nvSpPr>
        <p:spPr>
          <a:xfrm>
            <a:off x="4853278" y="2920168"/>
            <a:ext cx="196645" cy="238404"/>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F4B7908-611F-371F-40FB-F3E260BE60EA}"/>
              </a:ext>
            </a:extLst>
          </p:cNvPr>
          <p:cNvSpPr/>
          <p:nvPr/>
        </p:nvSpPr>
        <p:spPr>
          <a:xfrm>
            <a:off x="2299283" y="4045933"/>
            <a:ext cx="196645" cy="238404"/>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A6231F1-5668-68CE-6AA3-A751D4E6633D}"/>
              </a:ext>
            </a:extLst>
          </p:cNvPr>
          <p:cNvSpPr/>
          <p:nvPr/>
        </p:nvSpPr>
        <p:spPr>
          <a:xfrm>
            <a:off x="2289474" y="4234045"/>
            <a:ext cx="196645" cy="238404"/>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E400C27-C6AC-A8CF-A53B-5CAE2466386B}"/>
              </a:ext>
            </a:extLst>
          </p:cNvPr>
          <p:cNvSpPr/>
          <p:nvPr/>
        </p:nvSpPr>
        <p:spPr>
          <a:xfrm>
            <a:off x="2682764" y="3357744"/>
            <a:ext cx="196645" cy="238404"/>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08DE585-F6C8-4EFD-3EFA-EFC88BC86C9C}"/>
              </a:ext>
            </a:extLst>
          </p:cNvPr>
          <p:cNvSpPr/>
          <p:nvPr/>
        </p:nvSpPr>
        <p:spPr>
          <a:xfrm>
            <a:off x="923332" y="3961186"/>
            <a:ext cx="196645" cy="238404"/>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13CCBAE-A247-9EF8-E9CB-1E6E9251AF7A}"/>
              </a:ext>
            </a:extLst>
          </p:cNvPr>
          <p:cNvSpPr/>
          <p:nvPr/>
        </p:nvSpPr>
        <p:spPr>
          <a:xfrm>
            <a:off x="727588" y="2584685"/>
            <a:ext cx="196645" cy="238404"/>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434F6D7-F293-B3B3-CF41-33196789B057}"/>
              </a:ext>
            </a:extLst>
          </p:cNvPr>
          <p:cNvSpPr txBox="1"/>
          <p:nvPr/>
        </p:nvSpPr>
        <p:spPr>
          <a:xfrm>
            <a:off x="4099367" y="621104"/>
            <a:ext cx="3993274" cy="369332"/>
          </a:xfrm>
          <a:prstGeom prst="rect">
            <a:avLst/>
          </a:prstGeom>
          <a:noFill/>
        </p:spPr>
        <p:txBody>
          <a:bodyPr wrap="none" rtlCol="0">
            <a:spAutoFit/>
          </a:bodyPr>
          <a:lstStyle/>
          <a:p>
            <a:pPr algn="ctr"/>
            <a:r>
              <a:rPr lang="en-US" b="1">
                <a:solidFill>
                  <a:schemeClr val="accent2"/>
                </a:solidFill>
                <a:latin typeface="Arial" panose="020B0604020202020204" pitchFamily="34" charset="0"/>
                <a:cs typeface="Arial" panose="020B0604020202020204" pitchFamily="34" charset="0"/>
              </a:rPr>
              <a:t>The Aging Network Builds A Field  </a:t>
            </a:r>
          </a:p>
        </p:txBody>
      </p:sp>
      <p:sp>
        <p:nvSpPr>
          <p:cNvPr id="25" name="Title 1">
            <a:extLst>
              <a:ext uri="{FF2B5EF4-FFF2-40B4-BE49-F238E27FC236}">
                <a16:creationId xmlns:a16="http://schemas.microsoft.com/office/drawing/2014/main" id="{06218606-037B-F046-3468-AF2BBB46D5AC}"/>
              </a:ext>
            </a:extLst>
          </p:cNvPr>
          <p:cNvSpPr txBox="1">
            <a:spLocks/>
          </p:cNvSpPr>
          <p:nvPr/>
        </p:nvSpPr>
        <p:spPr>
          <a:xfrm>
            <a:off x="6324198" y="1573603"/>
            <a:ext cx="4759808" cy="7082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i="0" kern="1200">
                <a:solidFill>
                  <a:schemeClr val="tx1"/>
                </a:solidFill>
                <a:latin typeface="Rockwell" panose="02060603020205020403" pitchFamily="18" charset="77"/>
                <a:ea typeface="+mj-ea"/>
                <a:cs typeface="+mj-cs"/>
              </a:defRPr>
            </a:lvl1pPr>
          </a:lstStyle>
          <a:p>
            <a:r>
              <a:rPr lang="en-US" sz="3200">
                <a:solidFill>
                  <a:schemeClr val="accent1"/>
                </a:solidFill>
              </a:rPr>
              <a:t>Evolving </a:t>
            </a:r>
          </a:p>
        </p:txBody>
      </p:sp>
      <p:sp>
        <p:nvSpPr>
          <p:cNvPr id="26" name="Title 1">
            <a:extLst>
              <a:ext uri="{FF2B5EF4-FFF2-40B4-BE49-F238E27FC236}">
                <a16:creationId xmlns:a16="http://schemas.microsoft.com/office/drawing/2014/main" id="{A1003F28-49E4-0B10-81D7-AA9287A25169}"/>
              </a:ext>
            </a:extLst>
          </p:cNvPr>
          <p:cNvSpPr txBox="1">
            <a:spLocks/>
          </p:cNvSpPr>
          <p:nvPr/>
        </p:nvSpPr>
        <p:spPr>
          <a:xfrm>
            <a:off x="3085154" y="1573834"/>
            <a:ext cx="4759808" cy="7082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i="0" kern="1200">
                <a:solidFill>
                  <a:schemeClr val="tx1"/>
                </a:solidFill>
                <a:latin typeface="Rockwell" panose="02060603020205020403" pitchFamily="18" charset="77"/>
                <a:ea typeface="+mj-ea"/>
                <a:cs typeface="+mj-cs"/>
              </a:defRPr>
            </a:lvl1pPr>
          </a:lstStyle>
          <a:p>
            <a:r>
              <a:rPr lang="en-US" sz="3200">
                <a:solidFill>
                  <a:schemeClr val="accent1"/>
                </a:solidFill>
              </a:rPr>
              <a:t>Forming</a:t>
            </a:r>
          </a:p>
        </p:txBody>
      </p:sp>
      <p:sp>
        <p:nvSpPr>
          <p:cNvPr id="27" name="Oval 26">
            <a:extLst>
              <a:ext uri="{FF2B5EF4-FFF2-40B4-BE49-F238E27FC236}">
                <a16:creationId xmlns:a16="http://schemas.microsoft.com/office/drawing/2014/main" id="{F37CBC9A-D40C-03C7-3ED1-7E2B07BCDA6A}"/>
              </a:ext>
            </a:extLst>
          </p:cNvPr>
          <p:cNvSpPr/>
          <p:nvPr/>
        </p:nvSpPr>
        <p:spPr>
          <a:xfrm>
            <a:off x="4580467" y="2920168"/>
            <a:ext cx="196645" cy="238404"/>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8409EE6-5EB1-5B18-CD3E-E1491BF0AD56}"/>
              </a:ext>
            </a:extLst>
          </p:cNvPr>
          <p:cNvSpPr/>
          <p:nvPr/>
        </p:nvSpPr>
        <p:spPr>
          <a:xfrm>
            <a:off x="4580466" y="3309798"/>
            <a:ext cx="196645" cy="238404"/>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EDB1250-CE3E-D64E-7F8B-50C557B1BCE6}"/>
              </a:ext>
            </a:extLst>
          </p:cNvPr>
          <p:cNvSpPr/>
          <p:nvPr/>
        </p:nvSpPr>
        <p:spPr>
          <a:xfrm>
            <a:off x="4856867" y="3307355"/>
            <a:ext cx="196645" cy="238404"/>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C4B95E8A-7CAA-846C-6DD1-3709EB3FBCD7}"/>
              </a:ext>
            </a:extLst>
          </p:cNvPr>
          <p:cNvSpPr/>
          <p:nvPr/>
        </p:nvSpPr>
        <p:spPr>
          <a:xfrm>
            <a:off x="5162717" y="2920168"/>
            <a:ext cx="196645" cy="238404"/>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04C6028-29E0-81EF-E93D-5292CA76932B}"/>
              </a:ext>
            </a:extLst>
          </p:cNvPr>
          <p:cNvSpPr/>
          <p:nvPr/>
        </p:nvSpPr>
        <p:spPr>
          <a:xfrm>
            <a:off x="5142463" y="3307355"/>
            <a:ext cx="196645" cy="238404"/>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506F9FD-A9A3-4E24-5D0A-794981184837}"/>
              </a:ext>
            </a:extLst>
          </p:cNvPr>
          <p:cNvSpPr txBox="1"/>
          <p:nvPr/>
        </p:nvSpPr>
        <p:spPr>
          <a:xfrm>
            <a:off x="102000" y="6161612"/>
            <a:ext cx="4759808" cy="338554"/>
          </a:xfrm>
          <a:prstGeom prst="rect">
            <a:avLst/>
          </a:prstGeom>
          <a:noFill/>
        </p:spPr>
        <p:txBody>
          <a:bodyPr wrap="square" rtlCol="0">
            <a:spAutoFit/>
          </a:bodyPr>
          <a:lstStyle/>
          <a:p>
            <a:r>
              <a:rPr lang="en-US" sz="1600" dirty="0">
                <a:latin typeface="Rockwell" panose="02060603020205020403" pitchFamily="18" charset="0"/>
              </a:rPr>
              <a:t>Source: Adapted from </a:t>
            </a:r>
            <a:r>
              <a:rPr lang="en-US" sz="1600" dirty="0">
                <a:latin typeface="Rockwell" panose="02060603020205020403" pitchFamily="18" charset="0"/>
                <a:hlinkClick r:id="rId7"/>
              </a:rPr>
              <a:t>The </a:t>
            </a:r>
            <a:r>
              <a:rPr lang="en-US" sz="1600" dirty="0" err="1">
                <a:latin typeface="Rockwell" panose="02060603020205020403" pitchFamily="18" charset="0"/>
                <a:hlinkClick r:id="rId7"/>
              </a:rPr>
              <a:t>Bridgespan</a:t>
            </a:r>
            <a:r>
              <a:rPr lang="en-US" sz="1600" dirty="0">
                <a:latin typeface="Rockwell" panose="02060603020205020403" pitchFamily="18" charset="0"/>
                <a:hlinkClick r:id="rId7"/>
              </a:rPr>
              <a:t> Group</a:t>
            </a:r>
            <a:endParaRPr lang="en-US" sz="1600" dirty="0">
              <a:latin typeface="Rockwell" panose="02060603020205020403" pitchFamily="18" charset="0"/>
            </a:endParaRPr>
          </a:p>
        </p:txBody>
      </p:sp>
      <p:sp>
        <p:nvSpPr>
          <p:cNvPr id="3" name="Title 1">
            <a:extLst>
              <a:ext uri="{FF2B5EF4-FFF2-40B4-BE49-F238E27FC236}">
                <a16:creationId xmlns:a16="http://schemas.microsoft.com/office/drawing/2014/main" id="{3B856B3C-3BB7-95BF-1658-BC31D795731B}"/>
              </a:ext>
            </a:extLst>
          </p:cNvPr>
          <p:cNvSpPr txBox="1">
            <a:spLocks/>
          </p:cNvSpPr>
          <p:nvPr/>
        </p:nvSpPr>
        <p:spPr>
          <a:xfrm>
            <a:off x="-501217" y="1648552"/>
            <a:ext cx="4759808" cy="7082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i="0" kern="1200">
                <a:solidFill>
                  <a:schemeClr val="tx1"/>
                </a:solidFill>
                <a:latin typeface="Rockwell" panose="02060603020205020403" pitchFamily="18" charset="77"/>
                <a:ea typeface="+mj-ea"/>
                <a:cs typeface="+mj-cs"/>
              </a:defRPr>
            </a:lvl1pPr>
          </a:lstStyle>
          <a:p>
            <a:r>
              <a:rPr lang="en-US" sz="3200">
                <a:solidFill>
                  <a:schemeClr val="accent1"/>
                </a:solidFill>
              </a:rPr>
              <a:t>Emerging</a:t>
            </a:r>
          </a:p>
        </p:txBody>
      </p:sp>
    </p:spTree>
    <p:extLst>
      <p:ext uri="{BB962C8B-B14F-4D97-AF65-F5344CB8AC3E}">
        <p14:creationId xmlns:p14="http://schemas.microsoft.com/office/powerpoint/2010/main" val="1328718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609D6-322E-497A-9339-82EEF2259B1B}"/>
              </a:ext>
            </a:extLst>
          </p:cNvPr>
          <p:cNvSpPr>
            <a:spLocks noGrp="1"/>
          </p:cNvSpPr>
          <p:nvPr>
            <p:ph type="title"/>
          </p:nvPr>
        </p:nvSpPr>
        <p:spPr>
          <a:xfrm>
            <a:off x="635000" y="640823"/>
            <a:ext cx="3418659" cy="5583148"/>
          </a:xfrm>
        </p:spPr>
        <p:txBody>
          <a:bodyPr anchor="ctr">
            <a:normAutofit/>
          </a:bodyPr>
          <a:lstStyle/>
          <a:p>
            <a:r>
              <a:rPr lang="en-US" sz="5400"/>
              <a:t>Welcome! </a:t>
            </a:r>
          </a:p>
        </p:txBody>
      </p:sp>
      <p:graphicFrame>
        <p:nvGraphicFramePr>
          <p:cNvPr id="5" name="Content Placeholder 2">
            <a:extLst>
              <a:ext uri="{FF2B5EF4-FFF2-40B4-BE49-F238E27FC236}">
                <a16:creationId xmlns:a16="http://schemas.microsoft.com/office/drawing/2014/main" id="{912843BB-953D-0A61-D40B-7D53E51FEF83}"/>
              </a:ext>
            </a:extLst>
          </p:cNvPr>
          <p:cNvGraphicFramePr>
            <a:graphicFrameLocks noGrp="1"/>
          </p:cNvGraphicFramePr>
          <p:nvPr>
            <p:ph idx="1"/>
            <p:extLst>
              <p:ext uri="{D42A27DB-BD31-4B8C-83A1-F6EECF244321}">
                <p14:modId xmlns:p14="http://schemas.microsoft.com/office/powerpoint/2010/main" val="372779427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9927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3FA91-0EE8-3192-CDAF-C879682A70ED}"/>
              </a:ext>
            </a:extLst>
          </p:cNvPr>
          <p:cNvSpPr>
            <a:spLocks noGrp="1"/>
          </p:cNvSpPr>
          <p:nvPr>
            <p:ph type="title"/>
          </p:nvPr>
        </p:nvSpPr>
        <p:spPr>
          <a:xfrm>
            <a:off x="831849" y="649706"/>
            <a:ext cx="11139571" cy="3912770"/>
          </a:xfrm>
        </p:spPr>
        <p:txBody>
          <a:bodyPr/>
          <a:lstStyle/>
          <a:p>
            <a:pPr algn="ctr"/>
            <a:r>
              <a:rPr lang="en-US"/>
              <a:t>Meet Missouri Council on Aging</a:t>
            </a:r>
          </a:p>
        </p:txBody>
      </p:sp>
      <p:sp>
        <p:nvSpPr>
          <p:cNvPr id="3" name="Text Placeholder 2">
            <a:extLst>
              <a:ext uri="{FF2B5EF4-FFF2-40B4-BE49-F238E27FC236}">
                <a16:creationId xmlns:a16="http://schemas.microsoft.com/office/drawing/2014/main" id="{2D54B8E3-B8B1-0743-6674-D609DFFD376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48663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E27C-BDA8-3994-C94A-CA7495FB811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D679E72-6517-1419-940D-A29911CFBAFE}"/>
              </a:ext>
            </a:extLst>
          </p:cNvPr>
          <p:cNvPicPr>
            <a:picLocks noGrp="1" noChangeAspect="1"/>
          </p:cNvPicPr>
          <p:nvPr>
            <p:ph idx="1"/>
          </p:nvPr>
        </p:nvPicPr>
        <p:blipFill>
          <a:blip r:embed="rId3"/>
          <a:stretch>
            <a:fillRect/>
          </a:stretch>
        </p:blipFill>
        <p:spPr>
          <a:xfrm>
            <a:off x="1" y="0"/>
            <a:ext cx="12192000" cy="6492875"/>
          </a:xfrm>
          <a:prstGeom prst="rect">
            <a:avLst/>
          </a:prstGeom>
        </p:spPr>
      </p:pic>
      <p:sp>
        <p:nvSpPr>
          <p:cNvPr id="5" name="TextBox 4">
            <a:extLst>
              <a:ext uri="{FF2B5EF4-FFF2-40B4-BE49-F238E27FC236}">
                <a16:creationId xmlns:a16="http://schemas.microsoft.com/office/drawing/2014/main" id="{736017DF-06DB-0F1C-3E5A-86F12DBC061E}"/>
              </a:ext>
            </a:extLst>
          </p:cNvPr>
          <p:cNvSpPr txBox="1"/>
          <p:nvPr/>
        </p:nvSpPr>
        <p:spPr>
          <a:xfrm>
            <a:off x="3951515" y="5301343"/>
            <a:ext cx="2362200" cy="830997"/>
          </a:xfrm>
          <a:prstGeom prst="rect">
            <a:avLst/>
          </a:prstGeom>
          <a:noFill/>
        </p:spPr>
        <p:txBody>
          <a:bodyPr wrap="square" rtlCol="0">
            <a:spAutoFit/>
          </a:bodyPr>
          <a:lstStyle/>
          <a:p>
            <a:pPr algn="ctr"/>
            <a:r>
              <a:rPr lang="en-US" sz="1600" dirty="0">
                <a:solidFill>
                  <a:schemeClr val="bg2">
                    <a:lumMod val="10000"/>
                  </a:schemeClr>
                </a:solidFill>
              </a:rPr>
              <a:t>Received inaugural funding for launching the Council’s work</a:t>
            </a:r>
          </a:p>
        </p:txBody>
      </p:sp>
      <p:sp>
        <p:nvSpPr>
          <p:cNvPr id="6" name="Rectangle 5">
            <a:extLst>
              <a:ext uri="{FF2B5EF4-FFF2-40B4-BE49-F238E27FC236}">
                <a16:creationId xmlns:a16="http://schemas.microsoft.com/office/drawing/2014/main" id="{0CF8C826-BB77-610F-6EA4-6B84EB65C5E5}"/>
              </a:ext>
            </a:extLst>
          </p:cNvPr>
          <p:cNvSpPr/>
          <p:nvPr/>
        </p:nvSpPr>
        <p:spPr>
          <a:xfrm>
            <a:off x="6237514" y="2035629"/>
            <a:ext cx="1785257" cy="8309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444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background with a couple of people&#10;&#10;Description automatically generated with medium confidence">
            <a:extLst>
              <a:ext uri="{FF2B5EF4-FFF2-40B4-BE49-F238E27FC236}">
                <a16:creationId xmlns:a16="http://schemas.microsoft.com/office/drawing/2014/main" id="{BF5A3AC8-CB60-2195-9933-D926E096B8C0}"/>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FCE32CB-9DF5-C672-D705-8DB9BD87275A}"/>
              </a:ext>
            </a:extLst>
          </p:cNvPr>
          <p:cNvSpPr>
            <a:spLocks noGrp="1"/>
          </p:cNvSpPr>
          <p:nvPr>
            <p:ph type="title"/>
          </p:nvPr>
        </p:nvSpPr>
        <p:spPr>
          <a:xfrm>
            <a:off x="1002820" y="1452053"/>
            <a:ext cx="10186358" cy="3421871"/>
          </a:xfrm>
        </p:spPr>
        <p:txBody>
          <a:bodyPr>
            <a:normAutofit fontScale="90000"/>
          </a:bodyPr>
          <a:lstStyle/>
          <a:p>
            <a:pPr algn="ctr"/>
            <a:r>
              <a:rPr lang="en-US">
                <a:solidFill>
                  <a:schemeClr val="accent1"/>
                </a:solidFill>
              </a:rPr>
              <a:t>Together, we are educating and advocating for programs and policies that improve the lives of Missourians as we age. </a:t>
            </a:r>
            <a:br>
              <a:rPr lang="en-US">
                <a:solidFill>
                  <a:schemeClr val="accent1"/>
                </a:solidFill>
              </a:rPr>
            </a:br>
            <a:br>
              <a:rPr lang="en-US">
                <a:solidFill>
                  <a:schemeClr val="accent1"/>
                </a:solidFill>
              </a:rPr>
            </a:br>
            <a:r>
              <a:rPr lang="en-US">
                <a:solidFill>
                  <a:schemeClr val="accent1"/>
                </a:solidFill>
              </a:rPr>
              <a:t>You can join us on our mission.</a:t>
            </a:r>
          </a:p>
        </p:txBody>
      </p:sp>
      <p:sp>
        <p:nvSpPr>
          <p:cNvPr id="4" name="TextBox 3">
            <a:extLst>
              <a:ext uri="{FF2B5EF4-FFF2-40B4-BE49-F238E27FC236}">
                <a16:creationId xmlns:a16="http://schemas.microsoft.com/office/drawing/2014/main" id="{195C83C4-9453-B730-D9F5-9BA20EBD82C8}"/>
              </a:ext>
            </a:extLst>
          </p:cNvPr>
          <p:cNvSpPr txBox="1"/>
          <p:nvPr/>
        </p:nvSpPr>
        <p:spPr>
          <a:xfrm>
            <a:off x="5253461" y="621104"/>
            <a:ext cx="1685077" cy="369332"/>
          </a:xfrm>
          <a:prstGeom prst="rect">
            <a:avLst/>
          </a:prstGeom>
          <a:noFill/>
        </p:spPr>
        <p:txBody>
          <a:bodyPr wrap="none" rtlCol="0">
            <a:spAutoFit/>
          </a:bodyPr>
          <a:lstStyle/>
          <a:p>
            <a:pPr algn="ctr"/>
            <a:r>
              <a:rPr lang="en-US" b="1">
                <a:solidFill>
                  <a:schemeClr val="accent2"/>
                </a:solidFill>
                <a:latin typeface="Arial" panose="020B0604020202020204" pitchFamily="34" charset="0"/>
                <a:cs typeface="Arial" panose="020B0604020202020204" pitchFamily="34" charset="0"/>
              </a:rPr>
              <a:t>THE MISSION</a:t>
            </a:r>
          </a:p>
        </p:txBody>
      </p:sp>
      <p:sp>
        <p:nvSpPr>
          <p:cNvPr id="7" name="TextBox 6">
            <a:extLst>
              <a:ext uri="{FF2B5EF4-FFF2-40B4-BE49-F238E27FC236}">
                <a16:creationId xmlns:a16="http://schemas.microsoft.com/office/drawing/2014/main" id="{5F99BE5A-1715-0DE8-1462-ACFB8F0E0B11}"/>
              </a:ext>
            </a:extLst>
          </p:cNvPr>
          <p:cNvSpPr txBox="1"/>
          <p:nvPr/>
        </p:nvSpPr>
        <p:spPr>
          <a:xfrm>
            <a:off x="428333" y="333473"/>
            <a:ext cx="1947521" cy="276999"/>
          </a:xfrm>
          <a:prstGeom prst="rect">
            <a:avLst/>
          </a:prstGeom>
          <a:noFill/>
        </p:spPr>
        <p:txBody>
          <a:bodyPr wrap="none" rtlCol="0">
            <a:spAutoFit/>
          </a:bodyPr>
          <a:lstStyle/>
          <a:p>
            <a:r>
              <a:rPr lang="en-US" sz="1200">
                <a:solidFill>
                  <a:schemeClr val="accent1"/>
                </a:solidFill>
                <a:latin typeface="Arial" panose="020B0604020202020204" pitchFamily="34" charset="0"/>
                <a:cs typeface="Arial" panose="020B0604020202020204" pitchFamily="34" charset="0"/>
              </a:rPr>
              <a:t>Missouri Council on Aging</a:t>
            </a:r>
          </a:p>
        </p:txBody>
      </p:sp>
    </p:spTree>
    <p:extLst>
      <p:ext uri="{BB962C8B-B14F-4D97-AF65-F5344CB8AC3E}">
        <p14:creationId xmlns:p14="http://schemas.microsoft.com/office/powerpoint/2010/main" val="1423677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and white flag&#10;&#10;Description automatically generated">
            <a:extLst>
              <a:ext uri="{FF2B5EF4-FFF2-40B4-BE49-F238E27FC236}">
                <a16:creationId xmlns:a16="http://schemas.microsoft.com/office/drawing/2014/main" id="{F42997F8-B9A0-FD10-D09A-00C43F944697}"/>
              </a:ext>
            </a:extLst>
          </p:cNvPr>
          <p:cNvPicPr>
            <a:picLocks noChangeAspect="1"/>
          </p:cNvPicPr>
          <p:nvPr/>
        </p:nvPicPr>
        <p:blipFill>
          <a:blip r:embed="rId3"/>
          <a:stretch>
            <a:fillRect/>
          </a:stretch>
        </p:blipFill>
        <p:spPr>
          <a:xfrm>
            <a:off x="0" y="19688"/>
            <a:ext cx="12192000" cy="6858000"/>
          </a:xfrm>
          <a:prstGeom prst="rect">
            <a:avLst/>
          </a:prstGeom>
        </p:spPr>
      </p:pic>
      <p:sp>
        <p:nvSpPr>
          <p:cNvPr id="5" name="Title 1">
            <a:extLst>
              <a:ext uri="{FF2B5EF4-FFF2-40B4-BE49-F238E27FC236}">
                <a16:creationId xmlns:a16="http://schemas.microsoft.com/office/drawing/2014/main" id="{3B34A3E3-E27F-119F-2E76-099A06692608}"/>
              </a:ext>
            </a:extLst>
          </p:cNvPr>
          <p:cNvSpPr txBox="1">
            <a:spLocks/>
          </p:cNvSpPr>
          <p:nvPr/>
        </p:nvSpPr>
        <p:spPr>
          <a:xfrm>
            <a:off x="1001520" y="2247168"/>
            <a:ext cx="4009127" cy="1377608"/>
          </a:xfrm>
          <a:prstGeom prst="rect">
            <a:avLst/>
          </a:prstGeom>
        </p:spPr>
        <p:txBody>
          <a:bodyPr>
            <a:noAutofit/>
          </a:bodyPr>
          <a:lstStyle>
            <a:lvl1pPr algn="l" defTabSz="914400" rtl="0" eaLnBrk="1" latinLnBrk="0" hangingPunct="1">
              <a:lnSpc>
                <a:spcPct val="90000"/>
              </a:lnSpc>
              <a:spcBef>
                <a:spcPct val="0"/>
              </a:spcBef>
              <a:buNone/>
              <a:defRPr sz="4400" b="0" i="0" kern="1200">
                <a:solidFill>
                  <a:schemeClr val="tx1"/>
                </a:solidFill>
                <a:latin typeface="Rockwell" panose="02060603020205020403" pitchFamily="18" charset="77"/>
                <a:ea typeface="+mj-ea"/>
                <a:cs typeface="+mj-cs"/>
              </a:defRPr>
            </a:lvl1pPr>
          </a:lstStyle>
          <a:p>
            <a:r>
              <a:rPr lang="en-US" sz="4500">
                <a:solidFill>
                  <a:schemeClr val="accent1"/>
                </a:solidFill>
              </a:rPr>
              <a:t>Building and Advancing a Field of  Advocates</a:t>
            </a:r>
          </a:p>
        </p:txBody>
      </p:sp>
      <p:sp>
        <p:nvSpPr>
          <p:cNvPr id="7" name="TextBox 6">
            <a:extLst>
              <a:ext uri="{FF2B5EF4-FFF2-40B4-BE49-F238E27FC236}">
                <a16:creationId xmlns:a16="http://schemas.microsoft.com/office/drawing/2014/main" id="{1175A4E1-DAB5-7D6B-A82D-CA7C09C2B746}"/>
              </a:ext>
            </a:extLst>
          </p:cNvPr>
          <p:cNvSpPr txBox="1"/>
          <p:nvPr/>
        </p:nvSpPr>
        <p:spPr>
          <a:xfrm>
            <a:off x="428333" y="333473"/>
            <a:ext cx="1947521" cy="276999"/>
          </a:xfrm>
          <a:prstGeom prst="rect">
            <a:avLst/>
          </a:prstGeom>
          <a:noFill/>
        </p:spPr>
        <p:txBody>
          <a:bodyPr wrap="none" rtlCol="0">
            <a:spAutoFit/>
          </a:bodyPr>
          <a:lstStyle/>
          <a:p>
            <a:r>
              <a:rPr lang="en-US" sz="1200">
                <a:solidFill>
                  <a:schemeClr val="accent1"/>
                </a:solidFill>
                <a:latin typeface="Arial" panose="020B0604020202020204" pitchFamily="34" charset="0"/>
                <a:cs typeface="Arial" panose="020B0604020202020204" pitchFamily="34" charset="0"/>
              </a:rPr>
              <a:t>Missouri Council on Aging</a:t>
            </a:r>
          </a:p>
        </p:txBody>
      </p:sp>
      <p:sp>
        <p:nvSpPr>
          <p:cNvPr id="9" name="Rounded Rectangle 8">
            <a:extLst>
              <a:ext uri="{FF2B5EF4-FFF2-40B4-BE49-F238E27FC236}">
                <a16:creationId xmlns:a16="http://schemas.microsoft.com/office/drawing/2014/main" id="{BC6CAE41-3CDB-D87E-4F4E-C5469620E538}"/>
              </a:ext>
            </a:extLst>
          </p:cNvPr>
          <p:cNvSpPr/>
          <p:nvPr/>
        </p:nvSpPr>
        <p:spPr>
          <a:xfrm>
            <a:off x="6555506" y="1876232"/>
            <a:ext cx="5216105" cy="741872"/>
          </a:xfrm>
          <a:prstGeom prst="roundRect">
            <a:avLst>
              <a:gd name="adj" fmla="val 1259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TextBox 9">
            <a:extLst>
              <a:ext uri="{FF2B5EF4-FFF2-40B4-BE49-F238E27FC236}">
                <a16:creationId xmlns:a16="http://schemas.microsoft.com/office/drawing/2014/main" id="{CF65DA2E-6E09-2F0D-0B0C-0AB67A481013}"/>
              </a:ext>
            </a:extLst>
          </p:cNvPr>
          <p:cNvSpPr txBox="1"/>
          <p:nvPr/>
        </p:nvSpPr>
        <p:spPr>
          <a:xfrm>
            <a:off x="6681459" y="1995693"/>
            <a:ext cx="4964201" cy="461665"/>
          </a:xfrm>
          <a:prstGeom prst="rect">
            <a:avLst/>
          </a:prstGeom>
          <a:noFill/>
        </p:spPr>
        <p:txBody>
          <a:bodyPr wrap="square" rtlCol="0">
            <a:spAutoFit/>
          </a:bodyPr>
          <a:lstStyle/>
          <a:p>
            <a:r>
              <a:rPr lang="en-US" sz="2400">
                <a:solidFill>
                  <a:schemeClr val="bg2">
                    <a:lumMod val="25000"/>
                  </a:schemeClr>
                </a:solidFill>
                <a:latin typeface="Arial" panose="020B0604020202020204" pitchFamily="34" charset="0"/>
                <a:cs typeface="Arial" panose="020B0604020202020204" pitchFamily="34" charset="0"/>
              </a:rPr>
              <a:t>Think big about aging in Missouri</a:t>
            </a:r>
            <a:r>
              <a:rPr lang="en-US" sz="1200">
                <a:solidFill>
                  <a:schemeClr val="bg2">
                    <a:lumMod val="25000"/>
                  </a:schemeClr>
                </a:solidFill>
                <a:latin typeface="Arial" panose="020B0604020202020204" pitchFamily="34" charset="0"/>
                <a:cs typeface="Arial" panose="020B0604020202020204" pitchFamily="34" charset="0"/>
              </a:rPr>
              <a:t>.  .</a:t>
            </a:r>
          </a:p>
        </p:txBody>
      </p:sp>
      <p:sp>
        <p:nvSpPr>
          <p:cNvPr id="11" name="Rounded Rectangle 10">
            <a:extLst>
              <a:ext uri="{FF2B5EF4-FFF2-40B4-BE49-F238E27FC236}">
                <a16:creationId xmlns:a16="http://schemas.microsoft.com/office/drawing/2014/main" id="{592AF9C2-9F47-E1ED-F235-1DDAE28B27F5}"/>
              </a:ext>
            </a:extLst>
          </p:cNvPr>
          <p:cNvSpPr/>
          <p:nvPr/>
        </p:nvSpPr>
        <p:spPr>
          <a:xfrm>
            <a:off x="6555506" y="2744451"/>
            <a:ext cx="5216105" cy="741872"/>
          </a:xfrm>
          <a:prstGeom prst="roundRect">
            <a:avLst>
              <a:gd name="adj" fmla="val 1259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FAEB965C-3F58-893A-C7B8-8FC641DA9B46}"/>
              </a:ext>
            </a:extLst>
          </p:cNvPr>
          <p:cNvSpPr txBox="1"/>
          <p:nvPr/>
        </p:nvSpPr>
        <p:spPr>
          <a:xfrm>
            <a:off x="6681459" y="2863912"/>
            <a:ext cx="4964201" cy="461665"/>
          </a:xfrm>
          <a:prstGeom prst="rect">
            <a:avLst/>
          </a:prstGeom>
          <a:noFill/>
        </p:spPr>
        <p:txBody>
          <a:bodyPr wrap="square" rtlCol="0">
            <a:spAutoFit/>
          </a:bodyPr>
          <a:lstStyle/>
          <a:p>
            <a:r>
              <a:rPr lang="en-US" sz="2400">
                <a:solidFill>
                  <a:schemeClr val="bg2">
                    <a:lumMod val="25000"/>
                  </a:schemeClr>
                </a:solidFill>
                <a:latin typeface="Arial" panose="020B0604020202020204" pitchFamily="34" charset="0"/>
                <a:cs typeface="Arial" panose="020B0604020202020204" pitchFamily="34" charset="0"/>
              </a:rPr>
              <a:t>Promote the full story of aging</a:t>
            </a:r>
          </a:p>
        </p:txBody>
      </p:sp>
      <p:sp>
        <p:nvSpPr>
          <p:cNvPr id="13" name="Rounded Rectangle 12">
            <a:extLst>
              <a:ext uri="{FF2B5EF4-FFF2-40B4-BE49-F238E27FC236}">
                <a16:creationId xmlns:a16="http://schemas.microsoft.com/office/drawing/2014/main" id="{973A4492-B4D9-A53B-AF01-3CE13047F25F}"/>
              </a:ext>
            </a:extLst>
          </p:cNvPr>
          <p:cNvSpPr/>
          <p:nvPr/>
        </p:nvSpPr>
        <p:spPr>
          <a:xfrm>
            <a:off x="6555506" y="3612669"/>
            <a:ext cx="5216105" cy="741872"/>
          </a:xfrm>
          <a:prstGeom prst="roundRect">
            <a:avLst>
              <a:gd name="adj" fmla="val 1259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A2F59C2B-EE35-B0D0-1112-F42D67B86B02}"/>
              </a:ext>
            </a:extLst>
          </p:cNvPr>
          <p:cNvSpPr txBox="1"/>
          <p:nvPr/>
        </p:nvSpPr>
        <p:spPr>
          <a:xfrm>
            <a:off x="6681457" y="3588823"/>
            <a:ext cx="4964201" cy="830997"/>
          </a:xfrm>
          <a:prstGeom prst="rect">
            <a:avLst/>
          </a:prstGeom>
          <a:noFill/>
        </p:spPr>
        <p:txBody>
          <a:bodyPr wrap="square" rtlCol="0">
            <a:spAutoFit/>
          </a:bodyPr>
          <a:lstStyle/>
          <a:p>
            <a:r>
              <a:rPr lang="en-US" sz="2400">
                <a:solidFill>
                  <a:schemeClr val="bg2">
                    <a:lumMod val="25000"/>
                  </a:schemeClr>
                </a:solidFill>
                <a:latin typeface="Arial" panose="020B0604020202020204" pitchFamily="34" charset="0"/>
                <a:cs typeface="Arial" panose="020B0604020202020204" pitchFamily="34" charset="0"/>
              </a:rPr>
              <a:t>Establish a robust, cross-sector, multidisciplinary coalition </a:t>
            </a:r>
          </a:p>
        </p:txBody>
      </p:sp>
      <p:sp>
        <p:nvSpPr>
          <p:cNvPr id="15" name="Rounded Rectangle 14">
            <a:extLst>
              <a:ext uri="{FF2B5EF4-FFF2-40B4-BE49-F238E27FC236}">
                <a16:creationId xmlns:a16="http://schemas.microsoft.com/office/drawing/2014/main" id="{29759D91-F0B8-DDDB-7A4F-5EFA21E45B46}"/>
              </a:ext>
            </a:extLst>
          </p:cNvPr>
          <p:cNvSpPr/>
          <p:nvPr/>
        </p:nvSpPr>
        <p:spPr>
          <a:xfrm>
            <a:off x="6555506" y="4485100"/>
            <a:ext cx="5216105" cy="741872"/>
          </a:xfrm>
          <a:prstGeom prst="roundRect">
            <a:avLst>
              <a:gd name="adj" fmla="val 1259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a:extLst>
              <a:ext uri="{FF2B5EF4-FFF2-40B4-BE49-F238E27FC236}">
                <a16:creationId xmlns:a16="http://schemas.microsoft.com/office/drawing/2014/main" id="{21726C80-7661-E6CC-D215-8A8A083C1AE2}"/>
              </a:ext>
            </a:extLst>
          </p:cNvPr>
          <p:cNvSpPr txBox="1"/>
          <p:nvPr/>
        </p:nvSpPr>
        <p:spPr>
          <a:xfrm>
            <a:off x="6681457" y="4470152"/>
            <a:ext cx="4964201" cy="830997"/>
          </a:xfrm>
          <a:prstGeom prst="rect">
            <a:avLst/>
          </a:prstGeom>
          <a:noFill/>
        </p:spPr>
        <p:txBody>
          <a:bodyPr wrap="square" rtlCol="0">
            <a:spAutoFit/>
          </a:bodyPr>
          <a:lstStyle/>
          <a:p>
            <a:r>
              <a:rPr lang="en-US" sz="2400">
                <a:solidFill>
                  <a:schemeClr val="bg2">
                    <a:lumMod val="25000"/>
                  </a:schemeClr>
                </a:solidFill>
                <a:latin typeface="Arial" panose="020B0604020202020204" pitchFamily="34" charset="0"/>
                <a:cs typeface="Arial" panose="020B0604020202020204" pitchFamily="34" charset="0"/>
              </a:rPr>
              <a:t>Amplify the collective needs of older adults in Missouri </a:t>
            </a:r>
          </a:p>
        </p:txBody>
      </p:sp>
    </p:spTree>
    <p:extLst>
      <p:ext uri="{BB962C8B-B14F-4D97-AF65-F5344CB8AC3E}">
        <p14:creationId xmlns:p14="http://schemas.microsoft.com/office/powerpoint/2010/main" val="3197662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DAF177F-CFED-D9F0-D93A-F842DBD1C94B}"/>
              </a:ext>
            </a:extLst>
          </p:cNvPr>
          <p:cNvSpPr>
            <a:spLocks noGrp="1"/>
          </p:cNvSpPr>
          <p:nvPr>
            <p:ph type="title"/>
          </p:nvPr>
        </p:nvSpPr>
        <p:spPr>
          <a:xfrm>
            <a:off x="1002820" y="1236196"/>
            <a:ext cx="10186358" cy="1170377"/>
          </a:xfrm>
        </p:spPr>
        <p:txBody>
          <a:bodyPr>
            <a:normAutofit/>
          </a:bodyPr>
          <a:lstStyle/>
          <a:p>
            <a:pPr algn="ctr"/>
            <a:r>
              <a:rPr lang="en-US" sz="3200">
                <a:solidFill>
                  <a:schemeClr val="accent1"/>
                </a:solidFill>
              </a:rPr>
              <a:t>Connecting organizations to build a field of advocacy for older adults in Missouri.   </a:t>
            </a:r>
          </a:p>
        </p:txBody>
      </p:sp>
      <p:sp>
        <p:nvSpPr>
          <p:cNvPr id="6" name="Rounded Rectangle 5">
            <a:extLst>
              <a:ext uri="{FF2B5EF4-FFF2-40B4-BE49-F238E27FC236}">
                <a16:creationId xmlns:a16="http://schemas.microsoft.com/office/drawing/2014/main" id="{07E863D6-4C61-E61D-B27B-943D9BAC49E0}"/>
              </a:ext>
            </a:extLst>
          </p:cNvPr>
          <p:cNvSpPr/>
          <p:nvPr/>
        </p:nvSpPr>
        <p:spPr>
          <a:xfrm>
            <a:off x="862642" y="2794958"/>
            <a:ext cx="2967486" cy="3234906"/>
          </a:xfrm>
          <a:prstGeom prst="roundRect">
            <a:avLst>
              <a:gd name="adj" fmla="val 4458"/>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63712DD2-5590-7E6D-1EC5-D0FF20D37BF2}"/>
              </a:ext>
            </a:extLst>
          </p:cNvPr>
          <p:cNvSpPr/>
          <p:nvPr/>
        </p:nvSpPr>
        <p:spPr>
          <a:xfrm>
            <a:off x="862642" y="2794958"/>
            <a:ext cx="2967486" cy="741872"/>
          </a:xfrm>
          <a:prstGeom prst="roundRect">
            <a:avLst>
              <a:gd name="adj" fmla="val 1259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5C4A4E7-B1EA-AE0D-2669-35C5E20DC528}"/>
              </a:ext>
            </a:extLst>
          </p:cNvPr>
          <p:cNvSpPr txBox="1"/>
          <p:nvPr/>
        </p:nvSpPr>
        <p:spPr>
          <a:xfrm>
            <a:off x="993776" y="3012005"/>
            <a:ext cx="2705218" cy="307777"/>
          </a:xfrm>
          <a:prstGeom prst="rect">
            <a:avLst/>
          </a:prstGeom>
          <a:noFill/>
        </p:spPr>
        <p:txBody>
          <a:bodyPr wrap="square" rtlCol="0">
            <a:spAutoFit/>
          </a:bodyPr>
          <a:lstStyle/>
          <a:p>
            <a:pPr algn="ctr"/>
            <a:r>
              <a:rPr lang="en-US" sz="1400">
                <a:solidFill>
                  <a:schemeClr val="bg1"/>
                </a:solidFill>
                <a:latin typeface="Arial" panose="020B0604020202020204" pitchFamily="34" charset="0"/>
                <a:cs typeface="Arial" panose="020B0604020202020204" pitchFamily="34" charset="0"/>
              </a:rPr>
              <a:t>Bi-Weekly Advocacy Calls</a:t>
            </a:r>
          </a:p>
        </p:txBody>
      </p:sp>
      <p:sp>
        <p:nvSpPr>
          <p:cNvPr id="9" name="TextBox 8">
            <a:extLst>
              <a:ext uri="{FF2B5EF4-FFF2-40B4-BE49-F238E27FC236}">
                <a16:creationId xmlns:a16="http://schemas.microsoft.com/office/drawing/2014/main" id="{0E788648-AABA-7A07-5849-63CE7A0C94FE}"/>
              </a:ext>
            </a:extLst>
          </p:cNvPr>
          <p:cNvSpPr txBox="1"/>
          <p:nvPr/>
        </p:nvSpPr>
        <p:spPr>
          <a:xfrm>
            <a:off x="993776" y="3727997"/>
            <a:ext cx="2705218" cy="1997150"/>
          </a:xfrm>
          <a:prstGeom prst="rect">
            <a:avLst/>
          </a:prstGeom>
          <a:noFill/>
        </p:spPr>
        <p:txBody>
          <a:bodyPr wrap="square" rtlCol="0">
            <a:spAutoFit/>
          </a:bodyPr>
          <a:lstStyle/>
          <a:p>
            <a:pPr>
              <a:lnSpc>
                <a:spcPct val="150000"/>
              </a:lnSpc>
            </a:pPr>
            <a:r>
              <a:rPr lang="en-US" sz="1200">
                <a:solidFill>
                  <a:schemeClr val="tx2"/>
                </a:solidFill>
                <a:latin typeface="Arial" panose="020B0604020202020204" pitchFamily="34" charset="0"/>
                <a:cs typeface="Arial" panose="020B0604020202020204" pitchFamily="34" charset="0"/>
              </a:rPr>
              <a:t>Host statewide coalition of organizations to learn about legislative activities and opportunities for advocacy.</a:t>
            </a:r>
          </a:p>
          <a:p>
            <a:pPr>
              <a:lnSpc>
                <a:spcPct val="150000"/>
              </a:lnSpc>
            </a:pPr>
            <a:endParaRPr lang="en-US" sz="1200">
              <a:solidFill>
                <a:schemeClr val="tx2"/>
              </a:solidFill>
              <a:latin typeface="Arial" panose="020B0604020202020204" pitchFamily="34" charset="0"/>
              <a:cs typeface="Arial" panose="020B0604020202020204" pitchFamily="34" charset="0"/>
            </a:endParaRPr>
          </a:p>
          <a:p>
            <a:pPr>
              <a:lnSpc>
                <a:spcPct val="150000"/>
              </a:lnSpc>
            </a:pPr>
            <a:r>
              <a:rPr lang="en-US" sz="1200">
                <a:solidFill>
                  <a:schemeClr val="tx2"/>
                </a:solidFill>
                <a:latin typeface="Arial" panose="020B0604020202020204" pitchFamily="34" charset="0"/>
                <a:cs typeface="Arial" panose="020B0604020202020204" pitchFamily="34" charset="0"/>
              </a:rPr>
              <a:t>Bi-weekly during MO Legislative Session (January-May) </a:t>
            </a:r>
          </a:p>
        </p:txBody>
      </p:sp>
      <p:sp>
        <p:nvSpPr>
          <p:cNvPr id="10" name="Rounded Rectangle 9">
            <a:extLst>
              <a:ext uri="{FF2B5EF4-FFF2-40B4-BE49-F238E27FC236}">
                <a16:creationId xmlns:a16="http://schemas.microsoft.com/office/drawing/2014/main" id="{AC823117-E982-2AD5-D9EF-8C3D8C43BE1A}"/>
              </a:ext>
            </a:extLst>
          </p:cNvPr>
          <p:cNvSpPr/>
          <p:nvPr/>
        </p:nvSpPr>
        <p:spPr>
          <a:xfrm>
            <a:off x="4612257" y="2794958"/>
            <a:ext cx="2967486" cy="3234906"/>
          </a:xfrm>
          <a:prstGeom prst="roundRect">
            <a:avLst>
              <a:gd name="adj" fmla="val 4458"/>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D8BE3C2C-718C-650C-1DF0-3518BC68DF78}"/>
              </a:ext>
            </a:extLst>
          </p:cNvPr>
          <p:cNvSpPr/>
          <p:nvPr/>
        </p:nvSpPr>
        <p:spPr>
          <a:xfrm>
            <a:off x="4612257" y="2794958"/>
            <a:ext cx="2967486" cy="741872"/>
          </a:xfrm>
          <a:prstGeom prst="roundRect">
            <a:avLst>
              <a:gd name="adj" fmla="val 1259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8CD57B3-42BD-E481-D71B-477D2A125704}"/>
              </a:ext>
            </a:extLst>
          </p:cNvPr>
          <p:cNvSpPr txBox="1"/>
          <p:nvPr/>
        </p:nvSpPr>
        <p:spPr>
          <a:xfrm>
            <a:off x="4743391" y="3012005"/>
            <a:ext cx="2705218" cy="307777"/>
          </a:xfrm>
          <a:prstGeom prst="rect">
            <a:avLst/>
          </a:prstGeom>
          <a:noFill/>
        </p:spPr>
        <p:txBody>
          <a:bodyPr wrap="square" rtlCol="0">
            <a:spAutoFit/>
          </a:bodyPr>
          <a:lstStyle/>
          <a:p>
            <a:pPr algn="ctr"/>
            <a:r>
              <a:rPr lang="en-US" sz="1400">
                <a:solidFill>
                  <a:schemeClr val="bg1"/>
                </a:solidFill>
                <a:latin typeface="Arial" panose="020B0604020202020204" pitchFamily="34" charset="0"/>
                <a:cs typeface="Arial" panose="020B0604020202020204" pitchFamily="34" charset="0"/>
              </a:rPr>
              <a:t>Network Education/Training</a:t>
            </a:r>
          </a:p>
        </p:txBody>
      </p:sp>
      <p:sp>
        <p:nvSpPr>
          <p:cNvPr id="13" name="TextBox 12">
            <a:extLst>
              <a:ext uri="{FF2B5EF4-FFF2-40B4-BE49-F238E27FC236}">
                <a16:creationId xmlns:a16="http://schemas.microsoft.com/office/drawing/2014/main" id="{C0BF5DB1-750F-8CD3-01CF-09704DBA3F82}"/>
              </a:ext>
            </a:extLst>
          </p:cNvPr>
          <p:cNvSpPr txBox="1"/>
          <p:nvPr/>
        </p:nvSpPr>
        <p:spPr>
          <a:xfrm>
            <a:off x="4743390" y="3923271"/>
            <a:ext cx="2705218" cy="1166153"/>
          </a:xfrm>
          <a:prstGeom prst="rect">
            <a:avLst/>
          </a:prstGeom>
          <a:noFill/>
        </p:spPr>
        <p:txBody>
          <a:bodyPr wrap="square" rtlCol="0">
            <a:spAutoFit/>
          </a:bodyPr>
          <a:lstStyle/>
          <a:p>
            <a:pPr>
              <a:lnSpc>
                <a:spcPct val="150000"/>
              </a:lnSpc>
            </a:pPr>
            <a:r>
              <a:rPr lang="en-US" sz="1200">
                <a:solidFill>
                  <a:schemeClr val="tx2"/>
                </a:solidFill>
                <a:latin typeface="Arial" panose="020B0604020202020204" pitchFamily="34" charset="0"/>
                <a:cs typeface="Arial" panose="020B0604020202020204" pitchFamily="34" charset="0"/>
              </a:rPr>
              <a:t>Provide coalition training on a variety of trends and topics. </a:t>
            </a:r>
          </a:p>
          <a:p>
            <a:pPr>
              <a:lnSpc>
                <a:spcPct val="150000"/>
              </a:lnSpc>
            </a:pPr>
            <a:endParaRPr lang="en-US" sz="1200">
              <a:solidFill>
                <a:schemeClr val="tx2"/>
              </a:solidFill>
              <a:latin typeface="Arial" panose="020B0604020202020204" pitchFamily="34" charset="0"/>
              <a:cs typeface="Arial" panose="020B0604020202020204" pitchFamily="34" charset="0"/>
            </a:endParaRPr>
          </a:p>
          <a:p>
            <a:pPr>
              <a:lnSpc>
                <a:spcPct val="150000"/>
              </a:lnSpc>
            </a:pPr>
            <a:endParaRPr lang="en-US" sz="1200">
              <a:solidFill>
                <a:schemeClr val="tx2"/>
              </a:solidFill>
              <a:latin typeface="Arial" panose="020B0604020202020204" pitchFamily="34" charset="0"/>
              <a:cs typeface="Arial" panose="020B0604020202020204" pitchFamily="34" charset="0"/>
            </a:endParaRPr>
          </a:p>
        </p:txBody>
      </p:sp>
      <p:sp>
        <p:nvSpPr>
          <p:cNvPr id="14" name="Rounded Rectangle 13">
            <a:extLst>
              <a:ext uri="{FF2B5EF4-FFF2-40B4-BE49-F238E27FC236}">
                <a16:creationId xmlns:a16="http://schemas.microsoft.com/office/drawing/2014/main" id="{A14CAAB3-85DB-3F63-1081-FDCF8A9C7660}"/>
              </a:ext>
            </a:extLst>
          </p:cNvPr>
          <p:cNvSpPr/>
          <p:nvPr/>
        </p:nvSpPr>
        <p:spPr>
          <a:xfrm>
            <a:off x="8347495" y="2794958"/>
            <a:ext cx="2967486" cy="3234906"/>
          </a:xfrm>
          <a:prstGeom prst="roundRect">
            <a:avLst>
              <a:gd name="adj" fmla="val 4458"/>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18D21DB4-8A7B-DAC4-0E54-7D10CCDFD331}"/>
              </a:ext>
            </a:extLst>
          </p:cNvPr>
          <p:cNvSpPr/>
          <p:nvPr/>
        </p:nvSpPr>
        <p:spPr>
          <a:xfrm>
            <a:off x="8347495" y="2794958"/>
            <a:ext cx="2967486" cy="741872"/>
          </a:xfrm>
          <a:prstGeom prst="roundRect">
            <a:avLst>
              <a:gd name="adj" fmla="val 1259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8968672-FCDE-C66D-C336-48011C1298F9}"/>
              </a:ext>
            </a:extLst>
          </p:cNvPr>
          <p:cNvSpPr txBox="1"/>
          <p:nvPr/>
        </p:nvSpPr>
        <p:spPr>
          <a:xfrm>
            <a:off x="8478629" y="2944249"/>
            <a:ext cx="2705218" cy="523220"/>
          </a:xfrm>
          <a:prstGeom prst="rect">
            <a:avLst/>
          </a:prstGeom>
          <a:noFill/>
        </p:spPr>
        <p:txBody>
          <a:bodyPr wrap="square" rtlCol="0">
            <a:spAutoFit/>
          </a:bodyPr>
          <a:lstStyle/>
          <a:p>
            <a:pPr algn="ctr"/>
            <a:r>
              <a:rPr lang="en-US" sz="1400">
                <a:solidFill>
                  <a:schemeClr val="bg1"/>
                </a:solidFill>
                <a:latin typeface="Arial" panose="020B0604020202020204" pitchFamily="34" charset="0"/>
                <a:cs typeface="Arial" panose="020B0604020202020204" pitchFamily="34" charset="0"/>
              </a:rPr>
              <a:t>Legislative Engagement and Education  </a:t>
            </a:r>
          </a:p>
        </p:txBody>
      </p:sp>
      <p:sp>
        <p:nvSpPr>
          <p:cNvPr id="18" name="TextBox 17">
            <a:extLst>
              <a:ext uri="{FF2B5EF4-FFF2-40B4-BE49-F238E27FC236}">
                <a16:creationId xmlns:a16="http://schemas.microsoft.com/office/drawing/2014/main" id="{84FC309B-920F-CE13-7851-78823924B8C6}"/>
              </a:ext>
            </a:extLst>
          </p:cNvPr>
          <p:cNvSpPr txBox="1"/>
          <p:nvPr/>
        </p:nvSpPr>
        <p:spPr>
          <a:xfrm>
            <a:off x="8478629" y="3923271"/>
            <a:ext cx="2705218" cy="1166153"/>
          </a:xfrm>
          <a:prstGeom prst="rect">
            <a:avLst/>
          </a:prstGeom>
          <a:noFill/>
        </p:spPr>
        <p:txBody>
          <a:bodyPr wrap="square" rtlCol="0">
            <a:spAutoFit/>
          </a:bodyPr>
          <a:lstStyle/>
          <a:p>
            <a:pPr>
              <a:lnSpc>
                <a:spcPct val="150000"/>
              </a:lnSpc>
            </a:pPr>
            <a:r>
              <a:rPr lang="en-US" sz="1200">
                <a:solidFill>
                  <a:schemeClr val="tx2"/>
                </a:solidFill>
                <a:latin typeface="Arial" panose="020B0604020202020204" pitchFamily="34" charset="0"/>
                <a:cs typeface="Arial" panose="020B0604020202020204" pitchFamily="34" charset="0"/>
              </a:rPr>
              <a:t>Create awareness and educational campaigns to help inform MO Legislators on the statewide aging landscape. </a:t>
            </a:r>
          </a:p>
        </p:txBody>
      </p:sp>
      <p:sp>
        <p:nvSpPr>
          <p:cNvPr id="19" name="TextBox 18">
            <a:extLst>
              <a:ext uri="{FF2B5EF4-FFF2-40B4-BE49-F238E27FC236}">
                <a16:creationId xmlns:a16="http://schemas.microsoft.com/office/drawing/2014/main" id="{79B3EAB3-7076-9D05-3266-C3EC6B7A065A}"/>
              </a:ext>
            </a:extLst>
          </p:cNvPr>
          <p:cNvSpPr txBox="1"/>
          <p:nvPr/>
        </p:nvSpPr>
        <p:spPr>
          <a:xfrm>
            <a:off x="428333" y="333473"/>
            <a:ext cx="1947521" cy="276999"/>
          </a:xfrm>
          <a:prstGeom prst="rect">
            <a:avLst/>
          </a:prstGeom>
          <a:noFill/>
        </p:spPr>
        <p:txBody>
          <a:bodyPr wrap="none" rtlCol="0">
            <a:spAutoFit/>
          </a:bodyPr>
          <a:lstStyle/>
          <a:p>
            <a:r>
              <a:rPr lang="en-US" sz="1200">
                <a:solidFill>
                  <a:schemeClr val="accent1"/>
                </a:solidFill>
                <a:latin typeface="Arial" panose="020B0604020202020204" pitchFamily="34" charset="0"/>
                <a:cs typeface="Arial" panose="020B0604020202020204" pitchFamily="34" charset="0"/>
              </a:rPr>
              <a:t>Missouri Council on Aging</a:t>
            </a:r>
          </a:p>
        </p:txBody>
      </p:sp>
    </p:spTree>
    <p:extLst>
      <p:ext uri="{BB962C8B-B14F-4D97-AF65-F5344CB8AC3E}">
        <p14:creationId xmlns:p14="http://schemas.microsoft.com/office/powerpoint/2010/main" val="371273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524FD-886A-D394-1899-FCE894DC6F21}"/>
              </a:ext>
            </a:extLst>
          </p:cNvPr>
          <p:cNvSpPr>
            <a:spLocks noGrp="1"/>
          </p:cNvSpPr>
          <p:nvPr>
            <p:ph type="title"/>
          </p:nvPr>
        </p:nvSpPr>
        <p:spPr/>
        <p:txBody>
          <a:bodyPr/>
          <a:lstStyle/>
          <a:p>
            <a:r>
              <a:rPr lang="en-US" dirty="0"/>
              <a:t>Missourians, Age Well </a:t>
            </a:r>
          </a:p>
        </p:txBody>
      </p:sp>
      <p:sp>
        <p:nvSpPr>
          <p:cNvPr id="3" name="Content Placeholder 2">
            <a:extLst>
              <a:ext uri="{FF2B5EF4-FFF2-40B4-BE49-F238E27FC236}">
                <a16:creationId xmlns:a16="http://schemas.microsoft.com/office/drawing/2014/main" id="{960A7735-982E-AD1F-5C9B-CF3EB10E175B}"/>
              </a:ext>
            </a:extLst>
          </p:cNvPr>
          <p:cNvSpPr>
            <a:spLocks noGrp="1"/>
          </p:cNvSpPr>
          <p:nvPr>
            <p:ph idx="1"/>
          </p:nvPr>
        </p:nvSpPr>
        <p:spPr/>
        <p:txBody>
          <a:bodyPr/>
          <a:lstStyle/>
          <a:p>
            <a:pPr marL="0" indent="0">
              <a:buNone/>
            </a:pPr>
            <a:r>
              <a:rPr lang="en-US" dirty="0">
                <a:latin typeface="Rockwell" panose="02060603020205020403" pitchFamily="18" charset="0"/>
              </a:rPr>
              <a:t>One Simple Question: </a:t>
            </a:r>
          </a:p>
          <a:p>
            <a:pPr marL="0" indent="0">
              <a:buNone/>
            </a:pPr>
            <a:endParaRPr lang="en-US" dirty="0">
              <a:latin typeface="Rockwell" panose="02060603020205020403" pitchFamily="18" charset="0"/>
            </a:endParaRPr>
          </a:p>
          <a:p>
            <a:pPr marL="0" indent="0">
              <a:buNone/>
            </a:pPr>
            <a:r>
              <a:rPr lang="en-US" dirty="0">
                <a:latin typeface="Rockwell" panose="02060603020205020403" pitchFamily="18" charset="0"/>
              </a:rPr>
              <a:t>How can Missourians age well? </a:t>
            </a:r>
          </a:p>
          <a:p>
            <a:pPr marL="0" indent="0">
              <a:buNone/>
            </a:pPr>
            <a:endParaRPr lang="en-US" dirty="0">
              <a:latin typeface="Rockwell" panose="02060603020205020403" pitchFamily="18" charset="0"/>
            </a:endParaRPr>
          </a:p>
          <a:p>
            <a:pPr marL="0" indent="0">
              <a:buNone/>
            </a:pPr>
            <a:endParaRPr lang="en-US" dirty="0">
              <a:latin typeface="Rockwell" panose="02060603020205020403" pitchFamily="18" charset="0"/>
            </a:endParaRPr>
          </a:p>
          <a:p>
            <a:pPr marL="0" indent="0">
              <a:buNone/>
            </a:pPr>
            <a:endParaRPr lang="en-US" dirty="0">
              <a:latin typeface="Rockwell" panose="02060603020205020403" pitchFamily="18" charset="0"/>
            </a:endParaRPr>
          </a:p>
          <a:p>
            <a:pPr marL="0" indent="0">
              <a:buNone/>
            </a:pPr>
            <a:endParaRPr lang="en-US" dirty="0">
              <a:latin typeface="Rockwell" panose="02060603020205020403" pitchFamily="18" charset="0"/>
            </a:endParaRPr>
          </a:p>
          <a:p>
            <a:pPr marL="0" indent="0">
              <a:buNone/>
            </a:pPr>
            <a:r>
              <a:rPr lang="en-US" dirty="0">
                <a:latin typeface="Rockwell" panose="02060603020205020403" pitchFamily="18" charset="0"/>
              </a:rPr>
              <a:t>Any Missourian can answer this question by clicking </a:t>
            </a:r>
            <a:r>
              <a:rPr lang="en-US" dirty="0">
                <a:latin typeface="Rockwell" panose="02060603020205020403" pitchFamily="18" charset="0"/>
                <a:hlinkClick r:id="rId3"/>
              </a:rPr>
              <a:t>here</a:t>
            </a:r>
            <a:endParaRPr lang="en-US" dirty="0">
              <a:latin typeface="Rockwell" panose="02060603020205020403" pitchFamily="18" charset="0"/>
            </a:endParaRPr>
          </a:p>
        </p:txBody>
      </p:sp>
    </p:spTree>
    <p:extLst>
      <p:ext uri="{BB962C8B-B14F-4D97-AF65-F5344CB8AC3E}">
        <p14:creationId xmlns:p14="http://schemas.microsoft.com/office/powerpoint/2010/main" val="2519306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C774-FA6B-D749-7355-DEB174248515}"/>
              </a:ext>
            </a:extLst>
          </p:cNvPr>
          <p:cNvSpPr>
            <a:spLocks noGrp="1"/>
          </p:cNvSpPr>
          <p:nvPr>
            <p:ph type="title"/>
          </p:nvPr>
        </p:nvSpPr>
        <p:spPr/>
        <p:txBody>
          <a:bodyPr/>
          <a:lstStyle/>
          <a:p>
            <a:pPr algn="ctr"/>
            <a:r>
              <a:rPr lang="en-US">
                <a:latin typeface="Rockwell"/>
              </a:rPr>
              <a:t>Issues Facing Rural Older Adults</a:t>
            </a:r>
            <a:endParaRPr lang="en-US"/>
          </a:p>
        </p:txBody>
      </p:sp>
      <p:sp>
        <p:nvSpPr>
          <p:cNvPr id="3" name="Text Placeholder 2">
            <a:extLst>
              <a:ext uri="{FF2B5EF4-FFF2-40B4-BE49-F238E27FC236}">
                <a16:creationId xmlns:a16="http://schemas.microsoft.com/office/drawing/2014/main" id="{01A48B96-F8F8-26CA-0AE5-8C1DC619CD4B}"/>
              </a:ext>
            </a:extLst>
          </p:cNvPr>
          <p:cNvSpPr>
            <a:spLocks noGrp="1"/>
          </p:cNvSpPr>
          <p:nvPr>
            <p:ph type="body" idx="1"/>
          </p:nvPr>
        </p:nvSpPr>
        <p:spPr/>
        <p:txBody>
          <a:bodyPr vert="horz" lIns="91440" tIns="45720" rIns="91440" bIns="45720" rtlCol="0" anchor="t">
            <a:normAutofit/>
          </a:bodyPr>
          <a:lstStyle/>
          <a:p>
            <a:endParaRPr lang="en-US"/>
          </a:p>
        </p:txBody>
      </p:sp>
    </p:spTree>
    <p:extLst>
      <p:ext uri="{BB962C8B-B14F-4D97-AF65-F5344CB8AC3E}">
        <p14:creationId xmlns:p14="http://schemas.microsoft.com/office/powerpoint/2010/main" val="204888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419ADC7-DE7C-464E-9F88-6CAB6F61B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716A08-CF64-CB52-E212-E1B081198FB1}"/>
              </a:ext>
            </a:extLst>
          </p:cNvPr>
          <p:cNvSpPr>
            <a:spLocks noGrp="1"/>
          </p:cNvSpPr>
          <p:nvPr>
            <p:ph type="title"/>
          </p:nvPr>
        </p:nvSpPr>
        <p:spPr>
          <a:xfrm>
            <a:off x="7202657" y="525194"/>
            <a:ext cx="4148093" cy="5735905"/>
          </a:xfrm>
        </p:spPr>
        <p:txBody>
          <a:bodyPr anchor="b">
            <a:normAutofit/>
          </a:bodyPr>
          <a:lstStyle/>
          <a:p>
            <a:br>
              <a:rPr lang="en-US" sz="4000"/>
            </a:br>
            <a:endParaRPr lang="en-US" sz="4000"/>
          </a:p>
        </p:txBody>
      </p:sp>
      <p:pic>
        <p:nvPicPr>
          <p:cNvPr id="5" name="Content Placeholder 4">
            <a:extLst>
              <a:ext uri="{FF2B5EF4-FFF2-40B4-BE49-F238E27FC236}">
                <a16:creationId xmlns:a16="http://schemas.microsoft.com/office/drawing/2014/main" id="{8978B139-36C8-0ABA-388F-E889E15D8214}"/>
              </a:ext>
            </a:extLst>
          </p:cNvPr>
          <p:cNvPicPr>
            <a:picLocks noChangeAspect="1"/>
          </p:cNvPicPr>
          <p:nvPr/>
        </p:nvPicPr>
        <p:blipFill rotWithShape="1">
          <a:blip r:embed="rId3">
            <a:extLst>
              <a:ext uri="{28A0092B-C50C-407E-A947-70E740481C1C}">
                <a14:useLocalDpi xmlns:a14="http://schemas.microsoft.com/office/drawing/2010/main" val="0"/>
              </a:ext>
            </a:extLst>
          </a:blip>
          <a:srcRect l="587" r="587"/>
          <a:stretch/>
        </p:blipFill>
        <p:spPr>
          <a:xfrm>
            <a:off x="2607210" y="0"/>
            <a:ext cx="6600092" cy="6528476"/>
          </a:xfrm>
          <a:prstGeom prst="rect">
            <a:avLst/>
          </a:prstGeom>
        </p:spPr>
      </p:pic>
      <p:sp>
        <p:nvSpPr>
          <p:cNvPr id="9" name="Content Placeholder 8">
            <a:extLst>
              <a:ext uri="{FF2B5EF4-FFF2-40B4-BE49-F238E27FC236}">
                <a16:creationId xmlns:a16="http://schemas.microsoft.com/office/drawing/2014/main" id="{75216836-B0E0-5BD4-56D6-F6195DC4FFFD}"/>
              </a:ext>
            </a:extLst>
          </p:cNvPr>
          <p:cNvSpPr>
            <a:spLocks noGrp="1"/>
          </p:cNvSpPr>
          <p:nvPr>
            <p:ph idx="1"/>
          </p:nvPr>
        </p:nvSpPr>
        <p:spPr>
          <a:xfrm>
            <a:off x="11090031" y="7280030"/>
            <a:ext cx="1518020" cy="103163"/>
          </a:xfrm>
        </p:spPr>
        <p:txBody>
          <a:bodyPr>
            <a:normAutofit fontScale="25000" lnSpcReduction="20000"/>
          </a:bodyPr>
          <a:lstStyle/>
          <a:p>
            <a:endParaRPr lang="en-US" sz="2000" dirty="0"/>
          </a:p>
        </p:txBody>
      </p:sp>
    </p:spTree>
    <p:extLst>
      <p:ext uri="{BB962C8B-B14F-4D97-AF65-F5344CB8AC3E}">
        <p14:creationId xmlns:p14="http://schemas.microsoft.com/office/powerpoint/2010/main" val="3079238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6B9C0-1F31-E5E0-7C17-3C2EB8C695BE}"/>
              </a:ext>
            </a:extLst>
          </p:cNvPr>
          <p:cNvSpPr>
            <a:spLocks noGrp="1"/>
          </p:cNvSpPr>
          <p:nvPr>
            <p:ph type="title"/>
          </p:nvPr>
        </p:nvSpPr>
        <p:spPr>
          <a:xfrm>
            <a:off x="6570319" y="2438399"/>
            <a:ext cx="64944" cy="61099"/>
          </a:xfrm>
        </p:spPr>
        <p:txBody>
          <a:bodyPr>
            <a:normAutofit fontScale="90000"/>
          </a:bodyPr>
          <a:lstStyle/>
          <a:p>
            <a:endParaRPr lang="en-US" sz="4000" dirty="0"/>
          </a:p>
        </p:txBody>
      </p:sp>
      <p:pic>
        <p:nvPicPr>
          <p:cNvPr id="5" name="Content Placeholder 4">
            <a:extLst>
              <a:ext uri="{FF2B5EF4-FFF2-40B4-BE49-F238E27FC236}">
                <a16:creationId xmlns:a16="http://schemas.microsoft.com/office/drawing/2014/main" id="{25763A5A-609D-0A45-D4BA-18A0B5E99AB6}"/>
              </a:ext>
            </a:extLst>
          </p:cNvPr>
          <p:cNvPicPr>
            <a:picLocks noChangeAspect="1"/>
          </p:cNvPicPr>
          <p:nvPr/>
        </p:nvPicPr>
        <p:blipFill rotWithShape="1">
          <a:blip r:embed="rId3">
            <a:extLst>
              <a:ext uri="{28A0092B-C50C-407E-A947-70E740481C1C}">
                <a14:useLocalDpi xmlns:a14="http://schemas.microsoft.com/office/drawing/2010/main" val="0"/>
              </a:ext>
            </a:extLst>
          </a:blip>
          <a:srcRect l="873" r="873"/>
          <a:stretch/>
        </p:blipFill>
        <p:spPr>
          <a:xfrm>
            <a:off x="2082801" y="10"/>
            <a:ext cx="6936390" cy="6857990"/>
          </a:xfrm>
          <a:prstGeom prst="rect">
            <a:avLst/>
          </a:prstGeom>
        </p:spPr>
      </p:pic>
      <p:sp>
        <p:nvSpPr>
          <p:cNvPr id="19" name="Content Placeholder 8">
            <a:extLst>
              <a:ext uri="{FF2B5EF4-FFF2-40B4-BE49-F238E27FC236}">
                <a16:creationId xmlns:a16="http://schemas.microsoft.com/office/drawing/2014/main" id="{8E9D5D35-5FAB-0B5B-C682-129BCE59FCD4}"/>
              </a:ext>
            </a:extLst>
          </p:cNvPr>
          <p:cNvSpPr>
            <a:spLocks noGrp="1"/>
          </p:cNvSpPr>
          <p:nvPr>
            <p:ph idx="1"/>
          </p:nvPr>
        </p:nvSpPr>
        <p:spPr>
          <a:xfrm flipH="1">
            <a:off x="11353799" y="7223115"/>
            <a:ext cx="767395" cy="667116"/>
          </a:xfrm>
        </p:spPr>
        <p:txBody>
          <a:bodyPr>
            <a:normAutofit/>
          </a:bodyPr>
          <a:lstStyle/>
          <a:p>
            <a:endParaRPr lang="en-US" sz="2000" dirty="0"/>
          </a:p>
        </p:txBody>
      </p:sp>
    </p:spTree>
    <p:extLst>
      <p:ext uri="{BB962C8B-B14F-4D97-AF65-F5344CB8AC3E}">
        <p14:creationId xmlns:p14="http://schemas.microsoft.com/office/powerpoint/2010/main" val="1378264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6B9C0-1F31-E5E0-7C17-3C2EB8C695BE}"/>
              </a:ext>
            </a:extLst>
          </p:cNvPr>
          <p:cNvSpPr>
            <a:spLocks noGrp="1"/>
          </p:cNvSpPr>
          <p:nvPr>
            <p:ph type="title"/>
          </p:nvPr>
        </p:nvSpPr>
        <p:spPr>
          <a:xfrm>
            <a:off x="7531610" y="365125"/>
            <a:ext cx="3822189" cy="1899912"/>
          </a:xfrm>
        </p:spPr>
        <p:txBody>
          <a:bodyPr>
            <a:normAutofit/>
          </a:bodyPr>
          <a:lstStyle/>
          <a:p>
            <a:endParaRPr lang="en-US" sz="4000"/>
          </a:p>
        </p:txBody>
      </p:sp>
      <p:sp>
        <p:nvSpPr>
          <p:cNvPr id="19" name="Content Placeholder 8">
            <a:extLst>
              <a:ext uri="{FF2B5EF4-FFF2-40B4-BE49-F238E27FC236}">
                <a16:creationId xmlns:a16="http://schemas.microsoft.com/office/drawing/2014/main" id="{8E9D5D35-5FAB-0B5B-C682-129BCE59FCD4}"/>
              </a:ext>
            </a:extLst>
          </p:cNvPr>
          <p:cNvSpPr>
            <a:spLocks noGrp="1"/>
          </p:cNvSpPr>
          <p:nvPr>
            <p:ph idx="1"/>
          </p:nvPr>
        </p:nvSpPr>
        <p:spPr>
          <a:xfrm>
            <a:off x="7531610" y="2434201"/>
            <a:ext cx="3822189" cy="3742762"/>
          </a:xfrm>
        </p:spPr>
        <p:txBody>
          <a:bodyPr>
            <a:normAutofit/>
          </a:bodyPr>
          <a:lstStyle/>
          <a:p>
            <a:endParaRPr lang="en-US" sz="2000"/>
          </a:p>
        </p:txBody>
      </p:sp>
      <p:pic>
        <p:nvPicPr>
          <p:cNvPr id="3" name="Picture 2">
            <a:extLst>
              <a:ext uri="{FF2B5EF4-FFF2-40B4-BE49-F238E27FC236}">
                <a16:creationId xmlns:a16="http://schemas.microsoft.com/office/drawing/2014/main" id="{12CEF420-0A56-5B59-4F6F-6CA76BB3F7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59225" y="159064"/>
            <a:ext cx="6764868" cy="6539872"/>
          </a:xfrm>
          <a:prstGeom prst="rect">
            <a:avLst/>
          </a:prstGeom>
        </p:spPr>
      </p:pic>
    </p:spTree>
    <p:extLst>
      <p:ext uri="{BB962C8B-B14F-4D97-AF65-F5344CB8AC3E}">
        <p14:creationId xmlns:p14="http://schemas.microsoft.com/office/powerpoint/2010/main" val="3371447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3FA91-0EE8-3192-CDAF-C879682A70ED}"/>
              </a:ext>
            </a:extLst>
          </p:cNvPr>
          <p:cNvSpPr>
            <a:spLocks noGrp="1"/>
          </p:cNvSpPr>
          <p:nvPr>
            <p:ph type="title"/>
          </p:nvPr>
        </p:nvSpPr>
        <p:spPr>
          <a:xfrm>
            <a:off x="1510357" y="759728"/>
            <a:ext cx="6335062" cy="2521575"/>
          </a:xfrm>
        </p:spPr>
        <p:txBody>
          <a:bodyPr>
            <a:normAutofit/>
          </a:bodyPr>
          <a:lstStyle/>
          <a:p>
            <a:pPr algn="ctr"/>
            <a:r>
              <a:rPr lang="en-US" sz="7200"/>
              <a:t>Aging in </a:t>
            </a:r>
          </a:p>
        </p:txBody>
      </p:sp>
      <p:sp>
        <p:nvSpPr>
          <p:cNvPr id="3" name="Text Placeholder 2">
            <a:extLst>
              <a:ext uri="{FF2B5EF4-FFF2-40B4-BE49-F238E27FC236}">
                <a16:creationId xmlns:a16="http://schemas.microsoft.com/office/drawing/2014/main" id="{2D54B8E3-B8B1-0743-6674-D609DFFD3768}"/>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47E415E5-B1DA-FD50-E979-6428F144D211}"/>
              </a:ext>
            </a:extLst>
          </p:cNvPr>
          <p:cNvPicPr>
            <a:picLocks noChangeAspect="1"/>
          </p:cNvPicPr>
          <p:nvPr/>
        </p:nvPicPr>
        <p:blipFill>
          <a:blip r:embed="rId3">
            <a:clrChange>
              <a:clrFrom>
                <a:srgbClr val="F15A2A"/>
              </a:clrFrom>
              <a:clrTo>
                <a:srgbClr val="F15A2A">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5946464" y="582818"/>
            <a:ext cx="4264932" cy="4264932"/>
          </a:xfrm>
          <a:prstGeom prst="rect">
            <a:avLst/>
          </a:prstGeom>
        </p:spPr>
      </p:pic>
    </p:spTree>
    <p:extLst>
      <p:ext uri="{BB962C8B-B14F-4D97-AF65-F5344CB8AC3E}">
        <p14:creationId xmlns:p14="http://schemas.microsoft.com/office/powerpoint/2010/main" val="2617916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C774-FA6B-D749-7355-DEB174248515}"/>
              </a:ext>
            </a:extLst>
          </p:cNvPr>
          <p:cNvSpPr>
            <a:spLocks noGrp="1"/>
          </p:cNvSpPr>
          <p:nvPr>
            <p:ph type="title"/>
          </p:nvPr>
        </p:nvSpPr>
        <p:spPr/>
        <p:txBody>
          <a:bodyPr/>
          <a:lstStyle/>
          <a:p>
            <a:pPr algn="ctr"/>
            <a:r>
              <a:rPr lang="en-US"/>
              <a:t>Solutions?</a:t>
            </a:r>
          </a:p>
        </p:txBody>
      </p:sp>
      <p:sp>
        <p:nvSpPr>
          <p:cNvPr id="3" name="Text Placeholder 2">
            <a:extLst>
              <a:ext uri="{FF2B5EF4-FFF2-40B4-BE49-F238E27FC236}">
                <a16:creationId xmlns:a16="http://schemas.microsoft.com/office/drawing/2014/main" id="{01A48B96-F8F8-26CA-0AE5-8C1DC619CD4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65160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8DA6-14A9-B77C-675B-EF6FC91B96F0}"/>
              </a:ext>
            </a:extLst>
          </p:cNvPr>
          <p:cNvSpPr>
            <a:spLocks noGrp="1"/>
          </p:cNvSpPr>
          <p:nvPr>
            <p:ph type="title"/>
          </p:nvPr>
        </p:nvSpPr>
        <p:spPr/>
        <p:txBody>
          <a:bodyPr/>
          <a:lstStyle/>
          <a:p>
            <a:r>
              <a:rPr lang="en-US" b="1">
                <a:solidFill>
                  <a:srgbClr val="203864"/>
                </a:solidFill>
                <a:latin typeface="Arial Narrow"/>
              </a:rPr>
              <a:t>67.990. Senior Citizens’ Services Fund Tax</a:t>
            </a:r>
          </a:p>
        </p:txBody>
      </p:sp>
      <p:sp>
        <p:nvSpPr>
          <p:cNvPr id="3" name="Content Placeholder 2">
            <a:extLst>
              <a:ext uri="{FF2B5EF4-FFF2-40B4-BE49-F238E27FC236}">
                <a16:creationId xmlns:a16="http://schemas.microsoft.com/office/drawing/2014/main" id="{CF0DA0A4-B11E-3854-C01C-8F37D6BE3FB7}"/>
              </a:ext>
            </a:extLst>
          </p:cNvPr>
          <p:cNvSpPr>
            <a:spLocks noGrp="1"/>
          </p:cNvSpPr>
          <p:nvPr>
            <p:ph idx="1"/>
          </p:nvPr>
        </p:nvSpPr>
        <p:spPr/>
        <p:txBody>
          <a:bodyPr vert="horz" lIns="91440" tIns="45720" rIns="91440" bIns="45720" rtlCol="0" anchor="t">
            <a:normAutofit/>
          </a:bodyPr>
          <a:lstStyle/>
          <a:p>
            <a:r>
              <a:rPr lang="en-US" sz="2000">
                <a:solidFill>
                  <a:srgbClr val="000000"/>
                </a:solidFill>
                <a:latin typeface="Arial"/>
                <a:cs typeface="Arial"/>
              </a:rPr>
              <a:t>The governing body of any county or city not within a county may</a:t>
            </a:r>
            <a:r>
              <a:rPr lang="en-US" sz="2000" b="1">
                <a:solidFill>
                  <a:srgbClr val="000000"/>
                </a:solidFill>
                <a:latin typeface="Arial"/>
                <a:cs typeface="Arial"/>
              </a:rPr>
              <a:t>, upon approval of a majority of the qualified voters of such county or city voting thereon, levy and collect a tax not to exceed five cents per one hundred dollars of assessed valuation, </a:t>
            </a:r>
            <a:r>
              <a:rPr lang="en-US" sz="2000">
                <a:solidFill>
                  <a:srgbClr val="000000"/>
                </a:solidFill>
                <a:latin typeface="Arial"/>
                <a:cs typeface="Arial"/>
              </a:rPr>
              <a:t>or in any county of the first classification with more than eighty-five thousand nine hundred but less than eighty-six thousand inhabitants, the governing body may, upon approval of a majority of the qualified voters of the county voting thereon, levy and collect a tax not to exceed ten cents per one hundred dollars of assessed </a:t>
            </a:r>
            <a:r>
              <a:rPr lang="en-US" sz="2000" b="1">
                <a:solidFill>
                  <a:srgbClr val="000000"/>
                </a:solidFill>
                <a:latin typeface="Arial"/>
                <a:cs typeface="Arial"/>
              </a:rPr>
              <a:t>valuation upon all taxable property within the county or city or for the purpose of providing services to persons sixty years of age or older.  </a:t>
            </a:r>
            <a:r>
              <a:rPr lang="en-US" sz="2000">
                <a:solidFill>
                  <a:srgbClr val="000000"/>
                </a:solidFill>
                <a:latin typeface="Arial"/>
                <a:cs typeface="Arial"/>
              </a:rPr>
              <a:t>The tax so levied shall be collected along with other county or city taxes, in the manner provided by law.  All funds collected for this purpose shall be deposited in a special fund for the provision of services for persons sixty years of age or older, and shall be used for no other purpose except those purposes authorized in sections </a:t>
            </a:r>
            <a:r>
              <a:rPr lang="en-US" sz="2000">
                <a:solidFill>
                  <a:srgbClr val="000080"/>
                </a:solidFill>
                <a:latin typeface="Arial"/>
                <a:cs typeface="Arial"/>
                <a:hlinkClick r:id="rId3"/>
              </a:rPr>
              <a:t>67.990 to 67.995</a:t>
            </a:r>
            <a:r>
              <a:rPr lang="en-US" sz="2000">
                <a:solidFill>
                  <a:srgbClr val="000000"/>
                </a:solidFill>
                <a:latin typeface="Arial"/>
                <a:cs typeface="Arial"/>
              </a:rPr>
              <a:t>.  </a:t>
            </a:r>
            <a:r>
              <a:rPr lang="en-US" sz="2000" b="1">
                <a:solidFill>
                  <a:srgbClr val="000000"/>
                </a:solidFill>
                <a:latin typeface="Arial"/>
                <a:cs typeface="Arial"/>
              </a:rPr>
              <a:t>Deposits in the fund shall be expended only upon approval of the board of directors </a:t>
            </a:r>
            <a:r>
              <a:rPr lang="en-US" sz="2000">
                <a:solidFill>
                  <a:srgbClr val="000000"/>
                </a:solidFill>
                <a:latin typeface="Arial"/>
                <a:cs typeface="Arial"/>
              </a:rPr>
              <a:t>established in section </a:t>
            </a:r>
            <a:r>
              <a:rPr lang="en-US" sz="2000">
                <a:solidFill>
                  <a:srgbClr val="000080"/>
                </a:solidFill>
                <a:latin typeface="Arial"/>
                <a:cs typeface="Arial"/>
                <a:hlinkClick r:id="rId4"/>
              </a:rPr>
              <a:t>67.993</a:t>
            </a:r>
            <a:r>
              <a:rPr lang="en-US" sz="2000">
                <a:solidFill>
                  <a:srgbClr val="000000"/>
                </a:solidFill>
                <a:latin typeface="Arial"/>
                <a:cs typeface="Arial"/>
              </a:rPr>
              <a:t>, if in a county, and only in accordance with the fund budget approved by the county governing body.</a:t>
            </a:r>
            <a:endParaRPr lang="en-US">
              <a:latin typeface="Arial"/>
              <a:cs typeface="Arial"/>
            </a:endParaRPr>
          </a:p>
          <a:p>
            <a:endParaRPr lang="en-US"/>
          </a:p>
        </p:txBody>
      </p:sp>
    </p:spTree>
    <p:extLst>
      <p:ext uri="{BB962C8B-B14F-4D97-AF65-F5344CB8AC3E}">
        <p14:creationId xmlns:p14="http://schemas.microsoft.com/office/powerpoint/2010/main" val="2686550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4" name="Rectangle 6533">
            <a:extLst>
              <a:ext uri="{FF2B5EF4-FFF2-40B4-BE49-F238E27FC236}">
                <a16:creationId xmlns:a16="http://schemas.microsoft.com/office/drawing/2014/main" id="{866D66A8-39AF-6B77-8973-143619C6575D}"/>
              </a:ext>
            </a:extLst>
          </p:cNvPr>
          <p:cNvSpPr/>
          <p:nvPr/>
        </p:nvSpPr>
        <p:spPr>
          <a:xfrm>
            <a:off x="-67845" y="0"/>
            <a:ext cx="4426702" cy="689376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
            <a:extLst>
              <a:ext uri="{FF2B5EF4-FFF2-40B4-BE49-F238E27FC236}">
                <a16:creationId xmlns:a16="http://schemas.microsoft.com/office/drawing/2014/main" id="{5312237D-C72D-317D-4C08-ED02200CA640}"/>
              </a:ext>
            </a:extLst>
          </p:cNvPr>
          <p:cNvSpPr>
            <a:spLocks/>
          </p:cNvSpPr>
          <p:nvPr/>
        </p:nvSpPr>
        <p:spPr bwMode="auto">
          <a:xfrm>
            <a:off x="6107280" y="1067220"/>
            <a:ext cx="385762" cy="219075"/>
          </a:xfrm>
          <a:custGeom>
            <a:avLst/>
            <a:gdLst>
              <a:gd name="T0" fmla="*/ 0 w 243"/>
              <a:gd name="T1" fmla="*/ 0 h 138"/>
              <a:gd name="T2" fmla="*/ 2147483647 w 243"/>
              <a:gd name="T3" fmla="*/ 2147483647 h 138"/>
              <a:gd name="T4" fmla="*/ 2147483647 w 243"/>
              <a:gd name="T5" fmla="*/ 2147483647 h 138"/>
              <a:gd name="T6" fmla="*/ 2147483647 w 243"/>
              <a:gd name="T7" fmla="*/ 2147483647 h 138"/>
              <a:gd name="T8" fmla="*/ 2147483647 w 243"/>
              <a:gd name="T9" fmla="*/ 2147483647 h 138"/>
              <a:gd name="T10" fmla="*/ 2147483647 w 243"/>
              <a:gd name="T11" fmla="*/ 2147483647 h 138"/>
              <a:gd name="T12" fmla="*/ 2147483647 w 243"/>
              <a:gd name="T13" fmla="*/ 2147483647 h 138"/>
              <a:gd name="T14" fmla="*/ 2147483647 w 243"/>
              <a:gd name="T15" fmla="*/ 2147483647 h 138"/>
              <a:gd name="T16" fmla="*/ 2147483647 w 243"/>
              <a:gd name="T17" fmla="*/ 2147483647 h 138"/>
              <a:gd name="T18" fmla="*/ 2147483647 w 243"/>
              <a:gd name="T19" fmla="*/ 2147483647 h 138"/>
              <a:gd name="T20" fmla="*/ 2147483647 w 243"/>
              <a:gd name="T21" fmla="*/ 2147483647 h 138"/>
              <a:gd name="T22" fmla="*/ 2147483647 w 243"/>
              <a:gd name="T23" fmla="*/ 2147483647 h 138"/>
              <a:gd name="T24" fmla="*/ 2147483647 w 243"/>
              <a:gd name="T25" fmla="*/ 2147483647 h 138"/>
              <a:gd name="T26" fmla="*/ 2147483647 w 243"/>
              <a:gd name="T27" fmla="*/ 2147483647 h 138"/>
              <a:gd name="T28" fmla="*/ 0 w 243"/>
              <a:gd name="T29" fmla="*/ 0 h 1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3"/>
              <a:gd name="T46" fmla="*/ 0 h 138"/>
              <a:gd name="T47" fmla="*/ 243 w 243"/>
              <a:gd name="T48" fmla="*/ 138 h 1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3" h="138">
                <a:moveTo>
                  <a:pt x="0" y="0"/>
                </a:moveTo>
                <a:lnTo>
                  <a:pt x="231" y="1"/>
                </a:lnTo>
                <a:lnTo>
                  <a:pt x="230" y="75"/>
                </a:lnTo>
                <a:lnTo>
                  <a:pt x="240" y="75"/>
                </a:lnTo>
                <a:lnTo>
                  <a:pt x="239" y="133"/>
                </a:lnTo>
                <a:cubicBezTo>
                  <a:pt x="239" y="138"/>
                  <a:pt x="243" y="130"/>
                  <a:pt x="243" y="135"/>
                </a:cubicBezTo>
                <a:lnTo>
                  <a:pt x="243" y="121"/>
                </a:lnTo>
                <a:lnTo>
                  <a:pt x="233" y="136"/>
                </a:lnTo>
                <a:lnTo>
                  <a:pt x="216" y="135"/>
                </a:lnTo>
                <a:lnTo>
                  <a:pt x="26" y="136"/>
                </a:lnTo>
                <a:lnTo>
                  <a:pt x="23" y="103"/>
                </a:lnTo>
                <a:lnTo>
                  <a:pt x="14" y="102"/>
                </a:lnTo>
                <a:lnTo>
                  <a:pt x="18" y="70"/>
                </a:lnTo>
                <a:lnTo>
                  <a:pt x="3" y="69"/>
                </a:lnTo>
                <a:lnTo>
                  <a:pt x="0" y="0"/>
                </a:lnTo>
                <a:close/>
              </a:path>
            </a:pathLst>
          </a:custGeom>
          <a:solidFill>
            <a:schemeClr val="accent1">
              <a:lumMod val="75000"/>
            </a:schemeClr>
          </a:solidFill>
          <a:ln w="9525">
            <a:solidFill>
              <a:schemeClr val="tx1"/>
            </a:solidFill>
            <a:round/>
            <a:headEnd/>
            <a:tailEnd/>
          </a:ln>
        </p:spPr>
        <p:txBody>
          <a:bodyPr/>
          <a:lstStyle/>
          <a:p>
            <a:endParaRPr lang="en-US"/>
          </a:p>
        </p:txBody>
      </p:sp>
      <p:sp>
        <p:nvSpPr>
          <p:cNvPr id="10" name="Freeform 4">
            <a:extLst>
              <a:ext uri="{FF2B5EF4-FFF2-40B4-BE49-F238E27FC236}">
                <a16:creationId xmlns:a16="http://schemas.microsoft.com/office/drawing/2014/main" id="{553604EB-46A9-9BA2-9541-4EEB830D3639}"/>
              </a:ext>
            </a:extLst>
          </p:cNvPr>
          <p:cNvSpPr>
            <a:spLocks/>
          </p:cNvSpPr>
          <p:nvPr/>
        </p:nvSpPr>
        <p:spPr bwMode="auto">
          <a:xfrm>
            <a:off x="6486693" y="1562519"/>
            <a:ext cx="404813" cy="411162"/>
          </a:xfrm>
          <a:custGeom>
            <a:avLst/>
            <a:gdLst>
              <a:gd name="T0" fmla="*/ 0 w 255"/>
              <a:gd name="T1" fmla="*/ 2147483647 h 259"/>
              <a:gd name="T2" fmla="*/ 2147483647 w 255"/>
              <a:gd name="T3" fmla="*/ 0 h 259"/>
              <a:gd name="T4" fmla="*/ 2147483647 w 255"/>
              <a:gd name="T5" fmla="*/ 2147483647 h 259"/>
              <a:gd name="T6" fmla="*/ 2147483647 w 255"/>
              <a:gd name="T7" fmla="*/ 2147483647 h 259"/>
              <a:gd name="T8" fmla="*/ 2147483647 w 255"/>
              <a:gd name="T9" fmla="*/ 2147483647 h 259"/>
              <a:gd name="T10" fmla="*/ 0 w 255"/>
              <a:gd name="T11" fmla="*/ 2147483647 h 259"/>
              <a:gd name="T12" fmla="*/ 0 w 255"/>
              <a:gd name="T13" fmla="*/ 2147483647 h 259"/>
              <a:gd name="T14" fmla="*/ 0 60000 65536"/>
              <a:gd name="T15" fmla="*/ 0 60000 65536"/>
              <a:gd name="T16" fmla="*/ 0 60000 65536"/>
              <a:gd name="T17" fmla="*/ 0 60000 65536"/>
              <a:gd name="T18" fmla="*/ 0 60000 65536"/>
              <a:gd name="T19" fmla="*/ 0 60000 65536"/>
              <a:gd name="T20" fmla="*/ 0 60000 65536"/>
              <a:gd name="T21" fmla="*/ 0 w 255"/>
              <a:gd name="T22" fmla="*/ 0 h 259"/>
              <a:gd name="T23" fmla="*/ 255 w 255"/>
              <a:gd name="T24" fmla="*/ 259 h 2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5" h="259">
                <a:moveTo>
                  <a:pt x="0" y="1"/>
                </a:moveTo>
                <a:lnTo>
                  <a:pt x="255" y="0"/>
                </a:lnTo>
                <a:lnTo>
                  <a:pt x="253" y="259"/>
                </a:lnTo>
                <a:lnTo>
                  <a:pt x="3" y="259"/>
                </a:lnTo>
                <a:lnTo>
                  <a:pt x="7" y="78"/>
                </a:lnTo>
                <a:lnTo>
                  <a:pt x="0" y="76"/>
                </a:lnTo>
                <a:lnTo>
                  <a:pt x="0" y="1"/>
                </a:lnTo>
                <a:close/>
              </a:path>
            </a:pathLst>
          </a:custGeom>
          <a:solidFill>
            <a:schemeClr val="accent1">
              <a:lumMod val="75000"/>
            </a:schemeClr>
          </a:solidFill>
          <a:ln w="9525">
            <a:solidFill>
              <a:schemeClr val="tx1"/>
            </a:solidFill>
            <a:round/>
            <a:headEnd/>
            <a:tailEnd/>
          </a:ln>
        </p:spPr>
        <p:txBody>
          <a:bodyPr/>
          <a:lstStyle/>
          <a:p>
            <a:endParaRPr lang="en-US"/>
          </a:p>
        </p:txBody>
      </p:sp>
      <p:sp>
        <p:nvSpPr>
          <p:cNvPr id="12" name="Freeform 5">
            <a:extLst>
              <a:ext uri="{FF2B5EF4-FFF2-40B4-BE49-F238E27FC236}">
                <a16:creationId xmlns:a16="http://schemas.microsoft.com/office/drawing/2014/main" id="{96CD5499-CD46-0D93-5543-0D8A6916A450}"/>
              </a:ext>
            </a:extLst>
          </p:cNvPr>
          <p:cNvSpPr>
            <a:spLocks/>
          </p:cNvSpPr>
          <p:nvPr/>
        </p:nvSpPr>
        <p:spPr bwMode="auto">
          <a:xfrm>
            <a:off x="6131093" y="1286295"/>
            <a:ext cx="352425" cy="401637"/>
          </a:xfrm>
          <a:custGeom>
            <a:avLst/>
            <a:gdLst>
              <a:gd name="T0" fmla="*/ 2147483647 w 222"/>
              <a:gd name="T1" fmla="*/ 2147483647 h 253"/>
              <a:gd name="T2" fmla="*/ 2147483647 w 222"/>
              <a:gd name="T3" fmla="*/ 2147483647 h 253"/>
              <a:gd name="T4" fmla="*/ 2147483647 w 222"/>
              <a:gd name="T5" fmla="*/ 0 h 253"/>
              <a:gd name="T6" fmla="*/ 2147483647 w 222"/>
              <a:gd name="T7" fmla="*/ 0 h 253"/>
              <a:gd name="T8" fmla="*/ 2147483647 w 222"/>
              <a:gd name="T9" fmla="*/ 2147483647 h 253"/>
              <a:gd name="T10" fmla="*/ 0 w 222"/>
              <a:gd name="T11" fmla="*/ 2147483647 h 253"/>
              <a:gd name="T12" fmla="*/ 0 w 222"/>
              <a:gd name="T13" fmla="*/ 2147483647 h 253"/>
              <a:gd name="T14" fmla="*/ 2147483647 w 222"/>
              <a:gd name="T15" fmla="*/ 2147483647 h 253"/>
              <a:gd name="T16" fmla="*/ 0 60000 65536"/>
              <a:gd name="T17" fmla="*/ 0 60000 65536"/>
              <a:gd name="T18" fmla="*/ 0 60000 65536"/>
              <a:gd name="T19" fmla="*/ 0 60000 65536"/>
              <a:gd name="T20" fmla="*/ 0 60000 65536"/>
              <a:gd name="T21" fmla="*/ 0 60000 65536"/>
              <a:gd name="T22" fmla="*/ 0 60000 65536"/>
              <a:gd name="T23" fmla="*/ 0 60000 65536"/>
              <a:gd name="T24" fmla="*/ 0 w 222"/>
              <a:gd name="T25" fmla="*/ 0 h 253"/>
              <a:gd name="T26" fmla="*/ 222 w 222"/>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2" h="253">
                <a:moveTo>
                  <a:pt x="5" y="253"/>
                </a:moveTo>
                <a:lnTo>
                  <a:pt x="222" y="250"/>
                </a:lnTo>
                <a:lnTo>
                  <a:pt x="221" y="0"/>
                </a:lnTo>
                <a:lnTo>
                  <a:pt x="9" y="0"/>
                </a:lnTo>
                <a:lnTo>
                  <a:pt x="11" y="94"/>
                </a:lnTo>
                <a:lnTo>
                  <a:pt x="0" y="94"/>
                </a:lnTo>
                <a:lnTo>
                  <a:pt x="0" y="247"/>
                </a:lnTo>
                <a:lnTo>
                  <a:pt x="5" y="253"/>
                </a:lnTo>
                <a:close/>
              </a:path>
            </a:pathLst>
          </a:custGeom>
          <a:solidFill>
            <a:schemeClr val="accent1">
              <a:lumMod val="75000"/>
            </a:schemeClr>
          </a:solidFill>
          <a:ln w="9525">
            <a:solidFill>
              <a:schemeClr val="tx1"/>
            </a:solidFill>
            <a:round/>
            <a:headEnd/>
            <a:tailEnd/>
          </a:ln>
        </p:spPr>
        <p:txBody>
          <a:bodyPr/>
          <a:lstStyle/>
          <a:p>
            <a:endParaRPr lang="en-US"/>
          </a:p>
        </p:txBody>
      </p:sp>
      <p:sp>
        <p:nvSpPr>
          <p:cNvPr id="14" name="Freeform 6">
            <a:extLst>
              <a:ext uri="{FF2B5EF4-FFF2-40B4-BE49-F238E27FC236}">
                <a16:creationId xmlns:a16="http://schemas.microsoft.com/office/drawing/2014/main" id="{B592B456-0D63-85AE-215F-96B24CFED32B}"/>
              </a:ext>
            </a:extLst>
          </p:cNvPr>
          <p:cNvSpPr>
            <a:spLocks/>
          </p:cNvSpPr>
          <p:nvPr/>
        </p:nvSpPr>
        <p:spPr bwMode="auto">
          <a:xfrm>
            <a:off x="5088105" y="1057694"/>
            <a:ext cx="527050" cy="354012"/>
          </a:xfrm>
          <a:custGeom>
            <a:avLst/>
            <a:gdLst>
              <a:gd name="T0" fmla="*/ 0 w 332"/>
              <a:gd name="T1" fmla="*/ 0 h 223"/>
              <a:gd name="T2" fmla="*/ 2147483647 w 332"/>
              <a:gd name="T3" fmla="*/ 0 h 223"/>
              <a:gd name="T4" fmla="*/ 2147483647 w 332"/>
              <a:gd name="T5" fmla="*/ 2147483647 h 223"/>
              <a:gd name="T6" fmla="*/ 2147483647 w 332"/>
              <a:gd name="T7" fmla="*/ 2147483647 h 223"/>
              <a:gd name="T8" fmla="*/ 2147483647 w 332"/>
              <a:gd name="T9" fmla="*/ 2147483647 h 223"/>
              <a:gd name="T10" fmla="*/ 2147483647 w 332"/>
              <a:gd name="T11" fmla="*/ 2147483647 h 223"/>
              <a:gd name="T12" fmla="*/ 2147483647 w 332"/>
              <a:gd name="T13" fmla="*/ 2147483647 h 223"/>
              <a:gd name="T14" fmla="*/ 2147483647 w 332"/>
              <a:gd name="T15" fmla="*/ 2147483647 h 223"/>
              <a:gd name="T16" fmla="*/ 2147483647 w 332"/>
              <a:gd name="T17" fmla="*/ 2147483647 h 223"/>
              <a:gd name="T18" fmla="*/ 2147483647 w 332"/>
              <a:gd name="T19" fmla="*/ 2147483647 h 223"/>
              <a:gd name="T20" fmla="*/ 2147483647 w 332"/>
              <a:gd name="T21" fmla="*/ 2147483647 h 223"/>
              <a:gd name="T22" fmla="*/ 2147483647 w 332"/>
              <a:gd name="T23" fmla="*/ 2147483647 h 223"/>
              <a:gd name="T24" fmla="*/ 2147483647 w 332"/>
              <a:gd name="T25" fmla="*/ 2147483647 h 223"/>
              <a:gd name="T26" fmla="*/ 2147483647 w 332"/>
              <a:gd name="T27" fmla="*/ 2147483647 h 223"/>
              <a:gd name="T28" fmla="*/ 2147483647 w 332"/>
              <a:gd name="T29" fmla="*/ 2147483647 h 223"/>
              <a:gd name="T30" fmla="*/ 0 w 332"/>
              <a:gd name="T31" fmla="*/ 0 h 2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2"/>
              <a:gd name="T49" fmla="*/ 0 h 223"/>
              <a:gd name="T50" fmla="*/ 332 w 332"/>
              <a:gd name="T51" fmla="*/ 223 h 2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2" h="223">
                <a:moveTo>
                  <a:pt x="0" y="0"/>
                </a:moveTo>
                <a:lnTo>
                  <a:pt x="321" y="0"/>
                </a:lnTo>
                <a:lnTo>
                  <a:pt x="321" y="66"/>
                </a:lnTo>
                <a:lnTo>
                  <a:pt x="332" y="67"/>
                </a:lnTo>
                <a:lnTo>
                  <a:pt x="330" y="223"/>
                </a:lnTo>
                <a:lnTo>
                  <a:pt x="122" y="223"/>
                </a:lnTo>
                <a:lnTo>
                  <a:pt x="117" y="204"/>
                </a:lnTo>
                <a:lnTo>
                  <a:pt x="69" y="195"/>
                </a:lnTo>
                <a:lnTo>
                  <a:pt x="81" y="174"/>
                </a:lnTo>
                <a:lnTo>
                  <a:pt x="66" y="90"/>
                </a:lnTo>
                <a:lnTo>
                  <a:pt x="41" y="79"/>
                </a:lnTo>
                <a:lnTo>
                  <a:pt x="65" y="24"/>
                </a:lnTo>
                <a:lnTo>
                  <a:pt x="47" y="19"/>
                </a:lnTo>
                <a:lnTo>
                  <a:pt x="38" y="40"/>
                </a:lnTo>
                <a:lnTo>
                  <a:pt x="8" y="43"/>
                </a:lnTo>
                <a:lnTo>
                  <a:pt x="0" y="0"/>
                </a:lnTo>
                <a:close/>
              </a:path>
            </a:pathLst>
          </a:custGeom>
          <a:noFill/>
          <a:ln w="9525">
            <a:solidFill>
              <a:schemeClr val="tx1"/>
            </a:solidFill>
            <a:round/>
            <a:headEnd/>
            <a:tailEnd/>
          </a:ln>
        </p:spPr>
        <p:txBody>
          <a:bodyPr/>
          <a:lstStyle/>
          <a:p>
            <a:endParaRPr lang="en-US"/>
          </a:p>
        </p:txBody>
      </p:sp>
      <p:grpSp>
        <p:nvGrpSpPr>
          <p:cNvPr id="15" name="Group 7">
            <a:extLst>
              <a:ext uri="{FF2B5EF4-FFF2-40B4-BE49-F238E27FC236}">
                <a16:creationId xmlns:a16="http://schemas.microsoft.com/office/drawing/2014/main" id="{47F0B21D-1636-D10B-72A3-DBAE919636DD}"/>
              </a:ext>
            </a:extLst>
          </p:cNvPr>
          <p:cNvGrpSpPr>
            <a:grpSpLocks/>
          </p:cNvGrpSpPr>
          <p:nvPr/>
        </p:nvGrpSpPr>
        <p:grpSpPr bwMode="auto">
          <a:xfrm>
            <a:off x="7255043" y="1716507"/>
            <a:ext cx="468313" cy="379413"/>
            <a:chOff x="2066" y="939"/>
            <a:chExt cx="295" cy="239"/>
          </a:xfrm>
          <a:solidFill>
            <a:schemeClr val="accent1">
              <a:lumMod val="75000"/>
            </a:schemeClr>
          </a:solidFill>
        </p:grpSpPr>
        <p:sp>
          <p:nvSpPr>
            <p:cNvPr id="6532" name="Freeform 8">
              <a:extLst>
                <a:ext uri="{FF2B5EF4-FFF2-40B4-BE49-F238E27FC236}">
                  <a16:creationId xmlns:a16="http://schemas.microsoft.com/office/drawing/2014/main" id="{B785B802-3445-6619-2D6F-F470354B52DB}"/>
                </a:ext>
              </a:extLst>
            </p:cNvPr>
            <p:cNvSpPr>
              <a:spLocks/>
            </p:cNvSpPr>
            <p:nvPr/>
          </p:nvSpPr>
          <p:spPr bwMode="auto">
            <a:xfrm>
              <a:off x="2066" y="939"/>
              <a:ext cx="295" cy="239"/>
            </a:xfrm>
            <a:custGeom>
              <a:avLst/>
              <a:gdLst>
                <a:gd name="T0" fmla="*/ 0 w 295"/>
                <a:gd name="T1" fmla="*/ 0 h 239"/>
                <a:gd name="T2" fmla="*/ 292 w 295"/>
                <a:gd name="T3" fmla="*/ 2 h 239"/>
                <a:gd name="T4" fmla="*/ 295 w 295"/>
                <a:gd name="T5" fmla="*/ 125 h 239"/>
                <a:gd name="T6" fmla="*/ 286 w 295"/>
                <a:gd name="T7" fmla="*/ 126 h 239"/>
                <a:gd name="T8" fmla="*/ 286 w 295"/>
                <a:gd name="T9" fmla="*/ 239 h 239"/>
                <a:gd name="T10" fmla="*/ 0 w 295"/>
                <a:gd name="T11" fmla="*/ 239 h 239"/>
                <a:gd name="T12" fmla="*/ 0 w 295"/>
                <a:gd name="T13" fmla="*/ 0 h 239"/>
                <a:gd name="T14" fmla="*/ 0 60000 65536"/>
                <a:gd name="T15" fmla="*/ 0 60000 65536"/>
                <a:gd name="T16" fmla="*/ 0 60000 65536"/>
                <a:gd name="T17" fmla="*/ 0 60000 65536"/>
                <a:gd name="T18" fmla="*/ 0 60000 65536"/>
                <a:gd name="T19" fmla="*/ 0 60000 65536"/>
                <a:gd name="T20" fmla="*/ 0 60000 65536"/>
                <a:gd name="T21" fmla="*/ 0 w 295"/>
                <a:gd name="T22" fmla="*/ 0 h 239"/>
                <a:gd name="T23" fmla="*/ 295 w 295"/>
                <a:gd name="T24" fmla="*/ 239 h 2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5" h="239">
                  <a:moveTo>
                    <a:pt x="0" y="0"/>
                  </a:moveTo>
                  <a:lnTo>
                    <a:pt x="292" y="2"/>
                  </a:lnTo>
                  <a:lnTo>
                    <a:pt x="295" y="125"/>
                  </a:lnTo>
                  <a:lnTo>
                    <a:pt x="286" y="126"/>
                  </a:lnTo>
                  <a:lnTo>
                    <a:pt x="286" y="239"/>
                  </a:lnTo>
                  <a:lnTo>
                    <a:pt x="0" y="239"/>
                  </a:lnTo>
                  <a:lnTo>
                    <a:pt x="0" y="0"/>
                  </a:lnTo>
                  <a:close/>
                </a:path>
              </a:pathLst>
            </a:custGeom>
            <a:grpFill/>
            <a:ln w="9525">
              <a:solidFill>
                <a:schemeClr val="tx1"/>
              </a:solidFill>
              <a:round/>
              <a:headEnd/>
              <a:tailEnd/>
            </a:ln>
          </p:spPr>
          <p:txBody>
            <a:bodyPr/>
            <a:lstStyle/>
            <a:p>
              <a:pPr>
                <a:defRPr/>
              </a:pPr>
              <a:endParaRPr lang="en-US"/>
            </a:p>
          </p:txBody>
        </p:sp>
        <p:sp>
          <p:nvSpPr>
            <p:cNvPr id="6533" name="Text Box 9">
              <a:extLst>
                <a:ext uri="{FF2B5EF4-FFF2-40B4-BE49-F238E27FC236}">
                  <a16:creationId xmlns:a16="http://schemas.microsoft.com/office/drawing/2014/main" id="{A6496D71-4A5D-E74C-9575-526AC42D1F59}"/>
                </a:ext>
              </a:extLst>
            </p:cNvPr>
            <p:cNvSpPr txBox="1">
              <a:spLocks noChangeArrowheads="1"/>
            </p:cNvSpPr>
            <p:nvPr/>
          </p:nvSpPr>
          <p:spPr bwMode="auto">
            <a:xfrm>
              <a:off x="2094" y="974"/>
              <a:ext cx="240" cy="135"/>
            </a:xfrm>
            <a:prstGeom prst="rect">
              <a:avLst/>
            </a:prstGeom>
            <a:grpFill/>
            <a:ln w="9525">
              <a:noFill/>
              <a:miter lim="800000"/>
              <a:headEnd/>
              <a:tailEnd/>
            </a:ln>
          </p:spPr>
          <p:txBody>
            <a:bodyPr>
              <a:spAutoFit/>
            </a:bodyPr>
            <a:lstStyle/>
            <a:p>
              <a:pPr>
                <a:spcBef>
                  <a:spcPct val="50000"/>
                </a:spcBef>
                <a:defRPr/>
              </a:pPr>
              <a:r>
                <a:rPr lang="en-US" sz="800"/>
                <a:t>Linn</a:t>
              </a:r>
            </a:p>
          </p:txBody>
        </p:sp>
      </p:grpSp>
      <p:grpSp>
        <p:nvGrpSpPr>
          <p:cNvPr id="16" name="Group 10">
            <a:extLst>
              <a:ext uri="{FF2B5EF4-FFF2-40B4-BE49-F238E27FC236}">
                <a16:creationId xmlns:a16="http://schemas.microsoft.com/office/drawing/2014/main" id="{6DA49A16-CFDA-0813-EAE7-4F18DF7E6B75}"/>
              </a:ext>
            </a:extLst>
          </p:cNvPr>
          <p:cNvGrpSpPr>
            <a:grpSpLocks/>
          </p:cNvGrpSpPr>
          <p:nvPr/>
        </p:nvGrpSpPr>
        <p:grpSpPr bwMode="auto">
          <a:xfrm>
            <a:off x="7712242" y="1687931"/>
            <a:ext cx="533400" cy="484188"/>
            <a:chOff x="2352" y="942"/>
            <a:chExt cx="336" cy="305"/>
          </a:xfrm>
        </p:grpSpPr>
        <p:sp>
          <p:nvSpPr>
            <p:cNvPr id="6530" name="Freeform 11">
              <a:extLst>
                <a:ext uri="{FF2B5EF4-FFF2-40B4-BE49-F238E27FC236}">
                  <a16:creationId xmlns:a16="http://schemas.microsoft.com/office/drawing/2014/main" id="{1AF0FBCE-F6B2-1520-2F42-96DEFF1977B5}"/>
                </a:ext>
              </a:extLst>
            </p:cNvPr>
            <p:cNvSpPr>
              <a:spLocks/>
            </p:cNvSpPr>
            <p:nvPr/>
          </p:nvSpPr>
          <p:spPr bwMode="auto">
            <a:xfrm>
              <a:off x="2357" y="942"/>
              <a:ext cx="319" cy="305"/>
            </a:xfrm>
            <a:custGeom>
              <a:avLst/>
              <a:gdLst>
                <a:gd name="T0" fmla="*/ 6 w 319"/>
                <a:gd name="T1" fmla="*/ 0 h 305"/>
                <a:gd name="T2" fmla="*/ 283 w 319"/>
                <a:gd name="T3" fmla="*/ 2 h 305"/>
                <a:gd name="T4" fmla="*/ 282 w 319"/>
                <a:gd name="T5" fmla="*/ 60 h 305"/>
                <a:gd name="T6" fmla="*/ 319 w 319"/>
                <a:gd name="T7" fmla="*/ 60 h 305"/>
                <a:gd name="T8" fmla="*/ 319 w 319"/>
                <a:gd name="T9" fmla="*/ 117 h 305"/>
                <a:gd name="T10" fmla="*/ 313 w 319"/>
                <a:gd name="T11" fmla="*/ 117 h 305"/>
                <a:gd name="T12" fmla="*/ 313 w 319"/>
                <a:gd name="T13" fmla="*/ 236 h 305"/>
                <a:gd name="T14" fmla="*/ 307 w 319"/>
                <a:gd name="T15" fmla="*/ 249 h 305"/>
                <a:gd name="T16" fmla="*/ 306 w 319"/>
                <a:gd name="T17" fmla="*/ 303 h 305"/>
                <a:gd name="T18" fmla="*/ 306 w 319"/>
                <a:gd name="T19" fmla="*/ 302 h 305"/>
                <a:gd name="T20" fmla="*/ 84 w 319"/>
                <a:gd name="T21" fmla="*/ 305 h 305"/>
                <a:gd name="T22" fmla="*/ 84 w 319"/>
                <a:gd name="T23" fmla="*/ 282 h 305"/>
                <a:gd name="T24" fmla="*/ 94 w 319"/>
                <a:gd name="T25" fmla="*/ 282 h 305"/>
                <a:gd name="T26" fmla="*/ 93 w 319"/>
                <a:gd name="T27" fmla="*/ 245 h 305"/>
                <a:gd name="T28" fmla="*/ 0 w 319"/>
                <a:gd name="T29" fmla="*/ 245 h 305"/>
                <a:gd name="T30" fmla="*/ 0 w 319"/>
                <a:gd name="T31" fmla="*/ 123 h 305"/>
                <a:gd name="T32" fmla="*/ 6 w 319"/>
                <a:gd name="T33" fmla="*/ 125 h 305"/>
                <a:gd name="T34" fmla="*/ 6 w 319"/>
                <a:gd name="T35" fmla="*/ 0 h 3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9"/>
                <a:gd name="T55" fmla="*/ 0 h 305"/>
                <a:gd name="T56" fmla="*/ 319 w 319"/>
                <a:gd name="T57" fmla="*/ 305 h 3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9" h="305">
                  <a:moveTo>
                    <a:pt x="6" y="0"/>
                  </a:moveTo>
                  <a:lnTo>
                    <a:pt x="283" y="2"/>
                  </a:lnTo>
                  <a:lnTo>
                    <a:pt x="282" y="60"/>
                  </a:lnTo>
                  <a:lnTo>
                    <a:pt x="319" y="60"/>
                  </a:lnTo>
                  <a:lnTo>
                    <a:pt x="319" y="117"/>
                  </a:lnTo>
                  <a:lnTo>
                    <a:pt x="313" y="117"/>
                  </a:lnTo>
                  <a:lnTo>
                    <a:pt x="313" y="236"/>
                  </a:lnTo>
                  <a:lnTo>
                    <a:pt x="307" y="249"/>
                  </a:lnTo>
                  <a:lnTo>
                    <a:pt x="306" y="303"/>
                  </a:lnTo>
                  <a:lnTo>
                    <a:pt x="306" y="302"/>
                  </a:lnTo>
                  <a:lnTo>
                    <a:pt x="84" y="305"/>
                  </a:lnTo>
                  <a:lnTo>
                    <a:pt x="84" y="282"/>
                  </a:lnTo>
                  <a:lnTo>
                    <a:pt x="94" y="282"/>
                  </a:lnTo>
                  <a:lnTo>
                    <a:pt x="93" y="245"/>
                  </a:lnTo>
                  <a:lnTo>
                    <a:pt x="0" y="245"/>
                  </a:lnTo>
                  <a:lnTo>
                    <a:pt x="0" y="123"/>
                  </a:lnTo>
                  <a:lnTo>
                    <a:pt x="6" y="125"/>
                  </a:lnTo>
                  <a:lnTo>
                    <a:pt x="6" y="0"/>
                  </a:lnTo>
                  <a:close/>
                </a:path>
              </a:pathLst>
            </a:custGeom>
            <a:solidFill>
              <a:schemeClr val="bg1"/>
            </a:solidFill>
            <a:ln w="9525">
              <a:solidFill>
                <a:schemeClr val="tx1"/>
              </a:solidFill>
              <a:round/>
              <a:headEnd/>
              <a:tailEnd/>
            </a:ln>
          </p:spPr>
          <p:txBody>
            <a:bodyPr/>
            <a:lstStyle/>
            <a:p>
              <a:endParaRPr lang="en-US"/>
            </a:p>
          </p:txBody>
        </p:sp>
        <p:sp>
          <p:nvSpPr>
            <p:cNvPr id="6531" name="Text Box 12">
              <a:extLst>
                <a:ext uri="{FF2B5EF4-FFF2-40B4-BE49-F238E27FC236}">
                  <a16:creationId xmlns:a16="http://schemas.microsoft.com/office/drawing/2014/main" id="{13FFD35A-559A-A45B-9CE1-3F2BEFE59546}"/>
                </a:ext>
              </a:extLst>
            </p:cNvPr>
            <p:cNvSpPr txBox="1">
              <a:spLocks noChangeArrowheads="1"/>
            </p:cNvSpPr>
            <p:nvPr/>
          </p:nvSpPr>
          <p:spPr bwMode="auto">
            <a:xfrm>
              <a:off x="2352" y="1008"/>
              <a:ext cx="336" cy="135"/>
            </a:xfrm>
            <a:prstGeom prst="rect">
              <a:avLst/>
            </a:prstGeom>
            <a:solidFill>
              <a:schemeClr val="bg1">
                <a:alpha val="50195"/>
              </a:schemeClr>
            </a:solidFill>
            <a:ln w="9525">
              <a:noFill/>
              <a:miter lim="800000"/>
              <a:headEnd/>
              <a:tailEnd/>
            </a:ln>
          </p:spPr>
          <p:txBody>
            <a:bodyPr>
              <a:spAutoFit/>
            </a:bodyPr>
            <a:lstStyle/>
            <a:p>
              <a:pPr>
                <a:spcBef>
                  <a:spcPct val="50000"/>
                </a:spcBef>
              </a:pPr>
              <a:r>
                <a:rPr lang="en-US" sz="800"/>
                <a:t>Macon</a:t>
              </a:r>
            </a:p>
          </p:txBody>
        </p:sp>
      </p:grpSp>
      <p:sp>
        <p:nvSpPr>
          <p:cNvPr id="17" name="Text Box 14">
            <a:extLst>
              <a:ext uri="{FF2B5EF4-FFF2-40B4-BE49-F238E27FC236}">
                <a16:creationId xmlns:a16="http://schemas.microsoft.com/office/drawing/2014/main" id="{9B55FA3B-7AFC-7AB7-70F8-9FA65D075FA6}"/>
              </a:ext>
            </a:extLst>
          </p:cNvPr>
          <p:cNvSpPr txBox="1">
            <a:spLocks noChangeArrowheads="1"/>
          </p:cNvSpPr>
          <p:nvPr/>
        </p:nvSpPr>
        <p:spPr bwMode="auto">
          <a:xfrm>
            <a:off x="6264442" y="802107"/>
            <a:ext cx="838200" cy="244475"/>
          </a:xfrm>
          <a:prstGeom prst="rect">
            <a:avLst/>
          </a:prstGeom>
          <a:noFill/>
          <a:ln w="9525">
            <a:noFill/>
            <a:miter lim="800000"/>
            <a:headEnd/>
            <a:tailEnd/>
          </a:ln>
        </p:spPr>
        <p:txBody>
          <a:bodyPr>
            <a:spAutoFit/>
          </a:bodyPr>
          <a:lstStyle/>
          <a:p>
            <a:pPr>
              <a:spcBef>
                <a:spcPct val="50000"/>
              </a:spcBef>
            </a:pPr>
            <a:endParaRPr lang="en-US" sz="1000" b="1"/>
          </a:p>
        </p:txBody>
      </p:sp>
      <p:grpSp>
        <p:nvGrpSpPr>
          <p:cNvPr id="18" name="Group 16">
            <a:extLst>
              <a:ext uri="{FF2B5EF4-FFF2-40B4-BE49-F238E27FC236}">
                <a16:creationId xmlns:a16="http://schemas.microsoft.com/office/drawing/2014/main" id="{608FF6B8-FEE1-0263-DF77-FB335958B43C}"/>
              </a:ext>
            </a:extLst>
          </p:cNvPr>
          <p:cNvGrpSpPr>
            <a:grpSpLocks/>
          </p:cNvGrpSpPr>
          <p:nvPr/>
        </p:nvGrpSpPr>
        <p:grpSpPr bwMode="auto">
          <a:xfrm>
            <a:off x="5088105" y="1057695"/>
            <a:ext cx="531812" cy="363537"/>
            <a:chOff x="699" y="545"/>
            <a:chExt cx="335" cy="229"/>
          </a:xfrm>
          <a:solidFill>
            <a:schemeClr val="accent1">
              <a:lumMod val="75000"/>
            </a:schemeClr>
          </a:solidFill>
        </p:grpSpPr>
        <p:sp>
          <p:nvSpPr>
            <p:cNvPr id="6528" name="Freeform 17">
              <a:extLst>
                <a:ext uri="{FF2B5EF4-FFF2-40B4-BE49-F238E27FC236}">
                  <a16:creationId xmlns:a16="http://schemas.microsoft.com/office/drawing/2014/main" id="{43A350AE-B08C-CEF7-FA70-2DEAC4E71B62}"/>
                </a:ext>
              </a:extLst>
            </p:cNvPr>
            <p:cNvSpPr>
              <a:spLocks/>
            </p:cNvSpPr>
            <p:nvPr/>
          </p:nvSpPr>
          <p:spPr bwMode="auto">
            <a:xfrm>
              <a:off x="699" y="545"/>
              <a:ext cx="335" cy="229"/>
            </a:xfrm>
            <a:custGeom>
              <a:avLst/>
              <a:gdLst>
                <a:gd name="T0" fmla="*/ 0 w 335"/>
                <a:gd name="T1" fmla="*/ 0 h 229"/>
                <a:gd name="T2" fmla="*/ 321 w 335"/>
                <a:gd name="T3" fmla="*/ 6 h 229"/>
                <a:gd name="T4" fmla="*/ 320 w 335"/>
                <a:gd name="T5" fmla="*/ 67 h 229"/>
                <a:gd name="T6" fmla="*/ 335 w 335"/>
                <a:gd name="T7" fmla="*/ 67 h 229"/>
                <a:gd name="T8" fmla="*/ 333 w 335"/>
                <a:gd name="T9" fmla="*/ 228 h 229"/>
                <a:gd name="T10" fmla="*/ 122 w 335"/>
                <a:gd name="T11" fmla="*/ 229 h 229"/>
                <a:gd name="T12" fmla="*/ 117 w 335"/>
                <a:gd name="T13" fmla="*/ 204 h 229"/>
                <a:gd name="T14" fmla="*/ 69 w 335"/>
                <a:gd name="T15" fmla="*/ 195 h 229"/>
                <a:gd name="T16" fmla="*/ 81 w 335"/>
                <a:gd name="T17" fmla="*/ 174 h 229"/>
                <a:gd name="T18" fmla="*/ 66 w 335"/>
                <a:gd name="T19" fmla="*/ 90 h 229"/>
                <a:gd name="T20" fmla="*/ 41 w 335"/>
                <a:gd name="T21" fmla="*/ 79 h 229"/>
                <a:gd name="T22" fmla="*/ 65 w 335"/>
                <a:gd name="T23" fmla="*/ 24 h 229"/>
                <a:gd name="T24" fmla="*/ 47 w 335"/>
                <a:gd name="T25" fmla="*/ 19 h 229"/>
                <a:gd name="T26" fmla="*/ 38 w 335"/>
                <a:gd name="T27" fmla="*/ 40 h 229"/>
                <a:gd name="T28" fmla="*/ 8 w 335"/>
                <a:gd name="T29" fmla="*/ 43 h 229"/>
                <a:gd name="T30" fmla="*/ 0 w 335"/>
                <a:gd name="T31" fmla="*/ 0 h 2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5"/>
                <a:gd name="T49" fmla="*/ 0 h 229"/>
                <a:gd name="T50" fmla="*/ 335 w 335"/>
                <a:gd name="T51" fmla="*/ 229 h 2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5" h="229">
                  <a:moveTo>
                    <a:pt x="0" y="0"/>
                  </a:moveTo>
                  <a:lnTo>
                    <a:pt x="321" y="6"/>
                  </a:lnTo>
                  <a:lnTo>
                    <a:pt x="320" y="67"/>
                  </a:lnTo>
                  <a:lnTo>
                    <a:pt x="335" y="67"/>
                  </a:lnTo>
                  <a:lnTo>
                    <a:pt x="333" y="228"/>
                  </a:lnTo>
                  <a:lnTo>
                    <a:pt x="122" y="229"/>
                  </a:lnTo>
                  <a:lnTo>
                    <a:pt x="117" y="204"/>
                  </a:lnTo>
                  <a:lnTo>
                    <a:pt x="69" y="195"/>
                  </a:lnTo>
                  <a:lnTo>
                    <a:pt x="81" y="174"/>
                  </a:lnTo>
                  <a:lnTo>
                    <a:pt x="66" y="90"/>
                  </a:lnTo>
                  <a:lnTo>
                    <a:pt x="41" y="79"/>
                  </a:lnTo>
                  <a:lnTo>
                    <a:pt x="65" y="24"/>
                  </a:lnTo>
                  <a:lnTo>
                    <a:pt x="47" y="19"/>
                  </a:lnTo>
                  <a:lnTo>
                    <a:pt x="38" y="40"/>
                  </a:lnTo>
                  <a:lnTo>
                    <a:pt x="8" y="43"/>
                  </a:lnTo>
                  <a:lnTo>
                    <a:pt x="0" y="0"/>
                  </a:lnTo>
                  <a:close/>
                </a:path>
              </a:pathLst>
            </a:custGeom>
            <a:grpFill/>
            <a:ln w="9525">
              <a:solidFill>
                <a:schemeClr val="tx1"/>
              </a:solidFill>
              <a:round/>
              <a:headEnd/>
              <a:tailEnd/>
            </a:ln>
          </p:spPr>
          <p:txBody>
            <a:bodyPr/>
            <a:lstStyle/>
            <a:p>
              <a:endParaRPr lang="en-US"/>
            </a:p>
          </p:txBody>
        </p:sp>
        <p:sp>
          <p:nvSpPr>
            <p:cNvPr id="6529" name="Text Box 18">
              <a:extLst>
                <a:ext uri="{FF2B5EF4-FFF2-40B4-BE49-F238E27FC236}">
                  <a16:creationId xmlns:a16="http://schemas.microsoft.com/office/drawing/2014/main" id="{BE2016C5-F0DD-0B72-7089-ED0186E542CF}"/>
                </a:ext>
              </a:extLst>
            </p:cNvPr>
            <p:cNvSpPr txBox="1">
              <a:spLocks noChangeArrowheads="1"/>
            </p:cNvSpPr>
            <p:nvPr/>
          </p:nvSpPr>
          <p:spPr bwMode="auto">
            <a:xfrm>
              <a:off x="754" y="592"/>
              <a:ext cx="276" cy="77"/>
            </a:xfrm>
            <a:prstGeom prst="rect">
              <a:avLst/>
            </a:prstGeom>
            <a:grpFill/>
            <a:ln w="9525">
              <a:noFill/>
              <a:miter lim="800000"/>
              <a:headEnd/>
              <a:tailEnd/>
            </a:ln>
          </p:spPr>
          <p:txBody>
            <a:bodyPr lIns="0" tIns="0" rIns="0" bIns="0">
              <a:spAutoFit/>
            </a:bodyPr>
            <a:lstStyle/>
            <a:p>
              <a:pPr>
                <a:spcBef>
                  <a:spcPct val="50000"/>
                </a:spcBef>
              </a:pPr>
              <a:r>
                <a:rPr lang="en-US" sz="800">
                  <a:solidFill>
                    <a:schemeClr val="bg1"/>
                  </a:solidFill>
                </a:rPr>
                <a:t>Atchison</a:t>
              </a:r>
            </a:p>
          </p:txBody>
        </p:sp>
      </p:grpSp>
      <p:grpSp>
        <p:nvGrpSpPr>
          <p:cNvPr id="19" name="Group 19">
            <a:extLst>
              <a:ext uri="{FF2B5EF4-FFF2-40B4-BE49-F238E27FC236}">
                <a16:creationId xmlns:a16="http://schemas.microsoft.com/office/drawing/2014/main" id="{FA94A7F6-B1E9-2349-6AEE-4184244696EF}"/>
              </a:ext>
            </a:extLst>
          </p:cNvPr>
          <p:cNvGrpSpPr>
            <a:grpSpLocks/>
          </p:cNvGrpSpPr>
          <p:nvPr/>
        </p:nvGrpSpPr>
        <p:grpSpPr bwMode="auto">
          <a:xfrm>
            <a:off x="5596105" y="1071981"/>
            <a:ext cx="544512" cy="501650"/>
            <a:chOff x="1019" y="554"/>
            <a:chExt cx="343" cy="316"/>
          </a:xfrm>
          <a:solidFill>
            <a:schemeClr val="accent1">
              <a:lumMod val="75000"/>
            </a:schemeClr>
          </a:solidFill>
        </p:grpSpPr>
        <p:sp>
          <p:nvSpPr>
            <p:cNvPr id="6526" name="Freeform 20">
              <a:extLst>
                <a:ext uri="{FF2B5EF4-FFF2-40B4-BE49-F238E27FC236}">
                  <a16:creationId xmlns:a16="http://schemas.microsoft.com/office/drawing/2014/main" id="{EBFA3ECF-1D42-E067-1253-F20D626D90DB}"/>
                </a:ext>
              </a:extLst>
            </p:cNvPr>
            <p:cNvSpPr>
              <a:spLocks/>
            </p:cNvSpPr>
            <p:nvPr/>
          </p:nvSpPr>
          <p:spPr bwMode="auto">
            <a:xfrm>
              <a:off x="1019" y="554"/>
              <a:ext cx="343" cy="316"/>
            </a:xfrm>
            <a:custGeom>
              <a:avLst/>
              <a:gdLst>
                <a:gd name="T0" fmla="*/ 1 w 343"/>
                <a:gd name="T1" fmla="*/ 1 h 316"/>
                <a:gd name="T2" fmla="*/ 322 w 343"/>
                <a:gd name="T3" fmla="*/ 0 h 316"/>
                <a:gd name="T4" fmla="*/ 322 w 343"/>
                <a:gd name="T5" fmla="*/ 70 h 316"/>
                <a:gd name="T6" fmla="*/ 337 w 343"/>
                <a:gd name="T7" fmla="*/ 67 h 316"/>
                <a:gd name="T8" fmla="*/ 336 w 343"/>
                <a:gd name="T9" fmla="*/ 97 h 316"/>
                <a:gd name="T10" fmla="*/ 343 w 343"/>
                <a:gd name="T11" fmla="*/ 99 h 316"/>
                <a:gd name="T12" fmla="*/ 342 w 343"/>
                <a:gd name="T13" fmla="*/ 231 h 316"/>
                <a:gd name="T14" fmla="*/ 336 w 343"/>
                <a:gd name="T15" fmla="*/ 231 h 316"/>
                <a:gd name="T16" fmla="*/ 337 w 343"/>
                <a:gd name="T17" fmla="*/ 316 h 316"/>
                <a:gd name="T18" fmla="*/ 325 w 343"/>
                <a:gd name="T19" fmla="*/ 315 h 316"/>
                <a:gd name="T20" fmla="*/ 91 w 343"/>
                <a:gd name="T21" fmla="*/ 313 h 316"/>
                <a:gd name="T22" fmla="*/ 76 w 343"/>
                <a:gd name="T23" fmla="*/ 288 h 316"/>
                <a:gd name="T24" fmla="*/ 81 w 343"/>
                <a:gd name="T25" fmla="*/ 261 h 316"/>
                <a:gd name="T26" fmla="*/ 85 w 343"/>
                <a:gd name="T27" fmla="*/ 237 h 316"/>
                <a:gd name="T28" fmla="*/ 70 w 343"/>
                <a:gd name="T29" fmla="*/ 229 h 316"/>
                <a:gd name="T30" fmla="*/ 15 w 343"/>
                <a:gd name="T31" fmla="*/ 229 h 316"/>
                <a:gd name="T32" fmla="*/ 13 w 343"/>
                <a:gd name="T33" fmla="*/ 61 h 316"/>
                <a:gd name="T34" fmla="*/ 0 w 343"/>
                <a:gd name="T35" fmla="*/ 61 h 316"/>
                <a:gd name="T36" fmla="*/ 1 w 343"/>
                <a:gd name="T37" fmla="*/ 1 h 3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3"/>
                <a:gd name="T58" fmla="*/ 0 h 316"/>
                <a:gd name="T59" fmla="*/ 343 w 343"/>
                <a:gd name="T60" fmla="*/ 316 h 3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3" h="316">
                  <a:moveTo>
                    <a:pt x="1" y="1"/>
                  </a:moveTo>
                  <a:lnTo>
                    <a:pt x="322" y="0"/>
                  </a:lnTo>
                  <a:lnTo>
                    <a:pt x="322" y="70"/>
                  </a:lnTo>
                  <a:lnTo>
                    <a:pt x="337" y="67"/>
                  </a:lnTo>
                  <a:lnTo>
                    <a:pt x="336" y="97"/>
                  </a:lnTo>
                  <a:lnTo>
                    <a:pt x="343" y="99"/>
                  </a:lnTo>
                  <a:lnTo>
                    <a:pt x="342" y="231"/>
                  </a:lnTo>
                  <a:lnTo>
                    <a:pt x="336" y="231"/>
                  </a:lnTo>
                  <a:lnTo>
                    <a:pt x="337" y="316"/>
                  </a:lnTo>
                  <a:lnTo>
                    <a:pt x="325" y="315"/>
                  </a:lnTo>
                  <a:lnTo>
                    <a:pt x="91" y="313"/>
                  </a:lnTo>
                  <a:lnTo>
                    <a:pt x="76" y="288"/>
                  </a:lnTo>
                  <a:lnTo>
                    <a:pt x="81" y="261"/>
                  </a:lnTo>
                  <a:lnTo>
                    <a:pt x="85" y="237"/>
                  </a:lnTo>
                  <a:lnTo>
                    <a:pt x="70" y="229"/>
                  </a:lnTo>
                  <a:lnTo>
                    <a:pt x="15" y="229"/>
                  </a:lnTo>
                  <a:lnTo>
                    <a:pt x="13" y="61"/>
                  </a:lnTo>
                  <a:lnTo>
                    <a:pt x="0" y="61"/>
                  </a:lnTo>
                  <a:lnTo>
                    <a:pt x="1" y="1"/>
                  </a:lnTo>
                  <a:close/>
                </a:path>
              </a:pathLst>
            </a:custGeom>
            <a:grpFill/>
            <a:ln w="9525">
              <a:solidFill>
                <a:schemeClr val="tx1"/>
              </a:solidFill>
              <a:round/>
              <a:headEnd/>
              <a:tailEnd/>
            </a:ln>
          </p:spPr>
          <p:txBody>
            <a:bodyPr/>
            <a:lstStyle/>
            <a:p>
              <a:endParaRPr lang="en-US"/>
            </a:p>
          </p:txBody>
        </p:sp>
        <p:sp>
          <p:nvSpPr>
            <p:cNvPr id="6527" name="Text Box 21">
              <a:extLst>
                <a:ext uri="{FF2B5EF4-FFF2-40B4-BE49-F238E27FC236}">
                  <a16:creationId xmlns:a16="http://schemas.microsoft.com/office/drawing/2014/main" id="{4903FB65-D469-7FA6-35CC-E9F2CCF7D1FE}"/>
                </a:ext>
              </a:extLst>
            </p:cNvPr>
            <p:cNvSpPr txBox="1">
              <a:spLocks noChangeArrowheads="1"/>
            </p:cNvSpPr>
            <p:nvPr/>
          </p:nvSpPr>
          <p:spPr bwMode="auto">
            <a:xfrm>
              <a:off x="1048" y="645"/>
              <a:ext cx="288" cy="77"/>
            </a:xfrm>
            <a:prstGeom prst="rect">
              <a:avLst/>
            </a:prstGeom>
            <a:grpFill/>
            <a:ln w="9525">
              <a:noFill/>
              <a:miter lim="800000"/>
              <a:headEnd/>
              <a:tailEnd/>
            </a:ln>
          </p:spPr>
          <p:txBody>
            <a:bodyPr lIns="0" tIns="0" rIns="0" bIns="0">
              <a:spAutoFit/>
            </a:bodyPr>
            <a:lstStyle/>
            <a:p>
              <a:pPr>
                <a:spcBef>
                  <a:spcPct val="50000"/>
                </a:spcBef>
              </a:pPr>
              <a:r>
                <a:rPr lang="en-US" sz="800">
                  <a:solidFill>
                    <a:schemeClr val="bg1"/>
                  </a:solidFill>
                </a:rPr>
                <a:t>Nodaway</a:t>
              </a:r>
            </a:p>
          </p:txBody>
        </p:sp>
      </p:grpSp>
      <p:sp>
        <p:nvSpPr>
          <p:cNvPr id="20" name="Text Box 22">
            <a:extLst>
              <a:ext uri="{FF2B5EF4-FFF2-40B4-BE49-F238E27FC236}">
                <a16:creationId xmlns:a16="http://schemas.microsoft.com/office/drawing/2014/main" id="{44770D01-7F03-BE2C-D7B3-1B5C321A3DDE}"/>
              </a:ext>
            </a:extLst>
          </p:cNvPr>
          <p:cNvSpPr txBox="1">
            <a:spLocks noChangeArrowheads="1"/>
          </p:cNvSpPr>
          <p:nvPr/>
        </p:nvSpPr>
        <p:spPr bwMode="auto">
          <a:xfrm>
            <a:off x="6162842" y="1106906"/>
            <a:ext cx="304800" cy="122238"/>
          </a:xfrm>
          <a:prstGeom prst="rect">
            <a:avLst/>
          </a:prstGeom>
          <a:noFill/>
          <a:ln w="9525">
            <a:noFill/>
            <a:miter lim="800000"/>
            <a:headEnd/>
            <a:tailEnd/>
          </a:ln>
        </p:spPr>
        <p:txBody>
          <a:bodyPr lIns="0" tIns="0" rIns="0" bIns="0">
            <a:spAutoFit/>
          </a:bodyPr>
          <a:lstStyle/>
          <a:p>
            <a:pPr>
              <a:spcBef>
                <a:spcPct val="50000"/>
              </a:spcBef>
            </a:pPr>
            <a:r>
              <a:rPr lang="en-US" sz="800"/>
              <a:t>Worth</a:t>
            </a:r>
          </a:p>
        </p:txBody>
      </p:sp>
      <p:grpSp>
        <p:nvGrpSpPr>
          <p:cNvPr id="21" name="Group 23">
            <a:extLst>
              <a:ext uri="{FF2B5EF4-FFF2-40B4-BE49-F238E27FC236}">
                <a16:creationId xmlns:a16="http://schemas.microsoft.com/office/drawing/2014/main" id="{6EC7B8C0-B2A9-145B-F975-F99275E6AADA}"/>
              </a:ext>
            </a:extLst>
          </p:cNvPr>
          <p:cNvGrpSpPr>
            <a:grpSpLocks/>
          </p:cNvGrpSpPr>
          <p:nvPr/>
        </p:nvGrpSpPr>
        <p:grpSpPr bwMode="auto">
          <a:xfrm>
            <a:off x="6477168" y="1068807"/>
            <a:ext cx="428625" cy="493713"/>
            <a:chOff x="1574" y="552"/>
            <a:chExt cx="270" cy="311"/>
          </a:xfrm>
          <a:solidFill>
            <a:schemeClr val="accent1">
              <a:lumMod val="75000"/>
            </a:schemeClr>
          </a:solidFill>
        </p:grpSpPr>
        <p:sp>
          <p:nvSpPr>
            <p:cNvPr id="6524" name="Freeform 24">
              <a:extLst>
                <a:ext uri="{FF2B5EF4-FFF2-40B4-BE49-F238E27FC236}">
                  <a16:creationId xmlns:a16="http://schemas.microsoft.com/office/drawing/2014/main" id="{0173789D-6EEB-78CA-4671-1CC194094B48}"/>
                </a:ext>
              </a:extLst>
            </p:cNvPr>
            <p:cNvSpPr>
              <a:spLocks/>
            </p:cNvSpPr>
            <p:nvPr/>
          </p:nvSpPr>
          <p:spPr bwMode="auto">
            <a:xfrm>
              <a:off x="1574" y="552"/>
              <a:ext cx="267" cy="311"/>
            </a:xfrm>
            <a:custGeom>
              <a:avLst/>
              <a:gdLst>
                <a:gd name="T0" fmla="*/ 0 w 267"/>
                <a:gd name="T1" fmla="*/ 0 h 311"/>
                <a:gd name="T2" fmla="*/ 255 w 267"/>
                <a:gd name="T3" fmla="*/ 0 h 311"/>
                <a:gd name="T4" fmla="*/ 253 w 267"/>
                <a:gd name="T5" fmla="*/ 113 h 311"/>
                <a:gd name="T6" fmla="*/ 267 w 267"/>
                <a:gd name="T7" fmla="*/ 113 h 311"/>
                <a:gd name="T8" fmla="*/ 262 w 267"/>
                <a:gd name="T9" fmla="*/ 309 h 311"/>
                <a:gd name="T10" fmla="*/ 9 w 267"/>
                <a:gd name="T11" fmla="*/ 311 h 311"/>
                <a:gd name="T12" fmla="*/ 9 w 267"/>
                <a:gd name="T13" fmla="*/ 68 h 311"/>
                <a:gd name="T14" fmla="*/ 1 w 267"/>
                <a:gd name="T15" fmla="*/ 69 h 311"/>
                <a:gd name="T16" fmla="*/ 0 w 267"/>
                <a:gd name="T17" fmla="*/ 0 h 3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7"/>
                <a:gd name="T28" fmla="*/ 0 h 311"/>
                <a:gd name="T29" fmla="*/ 267 w 267"/>
                <a:gd name="T30" fmla="*/ 311 h 3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7" h="311">
                  <a:moveTo>
                    <a:pt x="0" y="0"/>
                  </a:moveTo>
                  <a:lnTo>
                    <a:pt x="255" y="0"/>
                  </a:lnTo>
                  <a:lnTo>
                    <a:pt x="253" y="113"/>
                  </a:lnTo>
                  <a:lnTo>
                    <a:pt x="267" y="113"/>
                  </a:lnTo>
                  <a:lnTo>
                    <a:pt x="262" y="309"/>
                  </a:lnTo>
                  <a:lnTo>
                    <a:pt x="9" y="311"/>
                  </a:lnTo>
                  <a:lnTo>
                    <a:pt x="9" y="68"/>
                  </a:lnTo>
                  <a:lnTo>
                    <a:pt x="1" y="69"/>
                  </a:lnTo>
                  <a:lnTo>
                    <a:pt x="0" y="0"/>
                  </a:lnTo>
                  <a:close/>
                </a:path>
              </a:pathLst>
            </a:custGeom>
            <a:grpFill/>
            <a:ln w="9525">
              <a:solidFill>
                <a:schemeClr val="tx1"/>
              </a:solidFill>
              <a:round/>
              <a:headEnd/>
              <a:tailEnd/>
            </a:ln>
          </p:spPr>
          <p:txBody>
            <a:bodyPr/>
            <a:lstStyle/>
            <a:p>
              <a:endParaRPr lang="en-US"/>
            </a:p>
          </p:txBody>
        </p:sp>
        <p:sp>
          <p:nvSpPr>
            <p:cNvPr id="6525" name="Text Box 25">
              <a:extLst>
                <a:ext uri="{FF2B5EF4-FFF2-40B4-BE49-F238E27FC236}">
                  <a16:creationId xmlns:a16="http://schemas.microsoft.com/office/drawing/2014/main" id="{AE0BA6AC-B20A-2484-74AD-0559F17F08CC}"/>
                </a:ext>
              </a:extLst>
            </p:cNvPr>
            <p:cNvSpPr txBox="1">
              <a:spLocks noChangeArrowheads="1"/>
            </p:cNvSpPr>
            <p:nvPr/>
          </p:nvSpPr>
          <p:spPr bwMode="auto">
            <a:xfrm>
              <a:off x="1576" y="640"/>
              <a:ext cx="268" cy="77"/>
            </a:xfrm>
            <a:prstGeom prst="rect">
              <a:avLst/>
            </a:prstGeom>
            <a:grpFill/>
            <a:ln w="9525">
              <a:noFill/>
              <a:miter lim="800000"/>
              <a:headEnd/>
              <a:tailEnd/>
            </a:ln>
          </p:spPr>
          <p:txBody>
            <a:bodyPr lIns="0" tIns="0" rIns="0" bIns="0">
              <a:spAutoFit/>
            </a:bodyPr>
            <a:lstStyle/>
            <a:p>
              <a:pPr>
                <a:spcBef>
                  <a:spcPct val="50000"/>
                </a:spcBef>
              </a:pPr>
              <a:r>
                <a:rPr lang="en-US" sz="800"/>
                <a:t>Harrison</a:t>
              </a:r>
            </a:p>
          </p:txBody>
        </p:sp>
      </p:grpSp>
      <p:sp>
        <p:nvSpPr>
          <p:cNvPr id="22" name="Text Box 26">
            <a:extLst>
              <a:ext uri="{FF2B5EF4-FFF2-40B4-BE49-F238E27FC236}">
                <a16:creationId xmlns:a16="http://schemas.microsoft.com/office/drawing/2014/main" id="{977BF39A-CDFC-2297-454A-DF1534DC78E9}"/>
              </a:ext>
            </a:extLst>
          </p:cNvPr>
          <p:cNvSpPr txBox="1">
            <a:spLocks noChangeArrowheads="1"/>
          </p:cNvSpPr>
          <p:nvPr/>
        </p:nvSpPr>
        <p:spPr bwMode="auto">
          <a:xfrm>
            <a:off x="6166017" y="1394246"/>
            <a:ext cx="331788" cy="123111"/>
          </a:xfrm>
          <a:prstGeom prst="rect">
            <a:avLst/>
          </a:prstGeom>
          <a:noFill/>
          <a:ln w="9525">
            <a:noFill/>
            <a:miter lim="800000"/>
            <a:headEnd/>
            <a:tailEnd/>
          </a:ln>
        </p:spPr>
        <p:txBody>
          <a:bodyPr wrap="square" lIns="0" tIns="0" rIns="0" bIns="0">
            <a:spAutoFit/>
          </a:bodyPr>
          <a:lstStyle/>
          <a:p>
            <a:pPr>
              <a:spcBef>
                <a:spcPct val="50000"/>
              </a:spcBef>
            </a:pPr>
            <a:r>
              <a:rPr lang="en-US" sz="800"/>
              <a:t>Gentry</a:t>
            </a:r>
          </a:p>
        </p:txBody>
      </p:sp>
      <p:grpSp>
        <p:nvGrpSpPr>
          <p:cNvPr id="23" name="Group 27">
            <a:extLst>
              <a:ext uri="{FF2B5EF4-FFF2-40B4-BE49-F238E27FC236}">
                <a16:creationId xmlns:a16="http://schemas.microsoft.com/office/drawing/2014/main" id="{83CE2001-AEF5-46DD-6F72-77DCF45FBC08}"/>
              </a:ext>
            </a:extLst>
          </p:cNvPr>
          <p:cNvGrpSpPr>
            <a:grpSpLocks/>
          </p:cNvGrpSpPr>
          <p:nvPr/>
        </p:nvGrpSpPr>
        <p:grpSpPr bwMode="auto">
          <a:xfrm>
            <a:off x="5291306" y="1429169"/>
            <a:ext cx="504825" cy="449262"/>
            <a:chOff x="827" y="779"/>
            <a:chExt cx="318" cy="283"/>
          </a:xfrm>
          <a:solidFill>
            <a:schemeClr val="accent1">
              <a:lumMod val="75000"/>
            </a:schemeClr>
          </a:solidFill>
        </p:grpSpPr>
        <p:sp>
          <p:nvSpPr>
            <p:cNvPr id="6522" name="Freeform 28">
              <a:extLst>
                <a:ext uri="{FF2B5EF4-FFF2-40B4-BE49-F238E27FC236}">
                  <a16:creationId xmlns:a16="http://schemas.microsoft.com/office/drawing/2014/main" id="{70A61FE3-6FEE-F4DD-38F4-D71471F9E7EE}"/>
                </a:ext>
              </a:extLst>
            </p:cNvPr>
            <p:cNvSpPr>
              <a:spLocks/>
            </p:cNvSpPr>
            <p:nvPr/>
          </p:nvSpPr>
          <p:spPr bwMode="auto">
            <a:xfrm>
              <a:off x="827" y="779"/>
              <a:ext cx="318" cy="283"/>
            </a:xfrm>
            <a:custGeom>
              <a:avLst/>
              <a:gdLst>
                <a:gd name="T0" fmla="*/ 0 w 318"/>
                <a:gd name="T1" fmla="*/ 0 h 283"/>
                <a:gd name="T2" fmla="*/ 264 w 318"/>
                <a:gd name="T3" fmla="*/ 0 h 283"/>
                <a:gd name="T4" fmla="*/ 268 w 318"/>
                <a:gd name="T5" fmla="*/ 9 h 283"/>
                <a:gd name="T6" fmla="*/ 268 w 318"/>
                <a:gd name="T7" fmla="*/ 15 h 283"/>
                <a:gd name="T8" fmla="*/ 274 w 318"/>
                <a:gd name="T9" fmla="*/ 33 h 283"/>
                <a:gd name="T10" fmla="*/ 261 w 318"/>
                <a:gd name="T11" fmla="*/ 42 h 283"/>
                <a:gd name="T12" fmla="*/ 264 w 318"/>
                <a:gd name="T13" fmla="*/ 60 h 283"/>
                <a:gd name="T14" fmla="*/ 270 w 318"/>
                <a:gd name="T15" fmla="*/ 73 h 283"/>
                <a:gd name="T16" fmla="*/ 274 w 318"/>
                <a:gd name="T17" fmla="*/ 84 h 283"/>
                <a:gd name="T18" fmla="*/ 277 w 318"/>
                <a:gd name="T19" fmla="*/ 100 h 283"/>
                <a:gd name="T20" fmla="*/ 277 w 318"/>
                <a:gd name="T21" fmla="*/ 117 h 283"/>
                <a:gd name="T22" fmla="*/ 271 w 318"/>
                <a:gd name="T23" fmla="*/ 129 h 283"/>
                <a:gd name="T24" fmla="*/ 274 w 318"/>
                <a:gd name="T25" fmla="*/ 142 h 283"/>
                <a:gd name="T26" fmla="*/ 286 w 318"/>
                <a:gd name="T27" fmla="*/ 153 h 283"/>
                <a:gd name="T28" fmla="*/ 295 w 318"/>
                <a:gd name="T29" fmla="*/ 165 h 283"/>
                <a:gd name="T30" fmla="*/ 304 w 318"/>
                <a:gd name="T31" fmla="*/ 171 h 283"/>
                <a:gd name="T32" fmla="*/ 306 w 318"/>
                <a:gd name="T33" fmla="*/ 184 h 283"/>
                <a:gd name="T34" fmla="*/ 304 w 318"/>
                <a:gd name="T35" fmla="*/ 198 h 283"/>
                <a:gd name="T36" fmla="*/ 309 w 318"/>
                <a:gd name="T37" fmla="*/ 214 h 283"/>
                <a:gd name="T38" fmla="*/ 318 w 318"/>
                <a:gd name="T39" fmla="*/ 217 h 283"/>
                <a:gd name="T40" fmla="*/ 316 w 318"/>
                <a:gd name="T41" fmla="*/ 229 h 283"/>
                <a:gd name="T42" fmla="*/ 312 w 318"/>
                <a:gd name="T43" fmla="*/ 247 h 283"/>
                <a:gd name="T44" fmla="*/ 310 w 318"/>
                <a:gd name="T45" fmla="*/ 264 h 283"/>
                <a:gd name="T46" fmla="*/ 295 w 318"/>
                <a:gd name="T47" fmla="*/ 277 h 283"/>
                <a:gd name="T48" fmla="*/ 265 w 318"/>
                <a:gd name="T49" fmla="*/ 283 h 283"/>
                <a:gd name="T50" fmla="*/ 237 w 318"/>
                <a:gd name="T51" fmla="*/ 280 h 283"/>
                <a:gd name="T52" fmla="*/ 229 w 318"/>
                <a:gd name="T53" fmla="*/ 265 h 283"/>
                <a:gd name="T54" fmla="*/ 225 w 318"/>
                <a:gd name="T55" fmla="*/ 255 h 283"/>
                <a:gd name="T56" fmla="*/ 193 w 318"/>
                <a:gd name="T57" fmla="*/ 261 h 283"/>
                <a:gd name="T58" fmla="*/ 190 w 318"/>
                <a:gd name="T59" fmla="*/ 234 h 283"/>
                <a:gd name="T60" fmla="*/ 171 w 318"/>
                <a:gd name="T61" fmla="*/ 222 h 283"/>
                <a:gd name="T62" fmla="*/ 141 w 318"/>
                <a:gd name="T63" fmla="*/ 193 h 283"/>
                <a:gd name="T64" fmla="*/ 124 w 318"/>
                <a:gd name="T65" fmla="*/ 172 h 283"/>
                <a:gd name="T66" fmla="*/ 75 w 318"/>
                <a:gd name="T67" fmla="*/ 168 h 283"/>
                <a:gd name="T68" fmla="*/ 67 w 318"/>
                <a:gd name="T69" fmla="*/ 151 h 283"/>
                <a:gd name="T70" fmla="*/ 69 w 318"/>
                <a:gd name="T71" fmla="*/ 135 h 283"/>
                <a:gd name="T72" fmla="*/ 79 w 318"/>
                <a:gd name="T73" fmla="*/ 124 h 283"/>
                <a:gd name="T74" fmla="*/ 84 w 318"/>
                <a:gd name="T75" fmla="*/ 105 h 283"/>
                <a:gd name="T76" fmla="*/ 79 w 318"/>
                <a:gd name="T77" fmla="*/ 87 h 283"/>
                <a:gd name="T78" fmla="*/ 60 w 318"/>
                <a:gd name="T79" fmla="*/ 73 h 283"/>
                <a:gd name="T80" fmla="*/ 42 w 318"/>
                <a:gd name="T81" fmla="*/ 63 h 283"/>
                <a:gd name="T82" fmla="*/ 30 w 318"/>
                <a:gd name="T83" fmla="*/ 46 h 283"/>
                <a:gd name="T84" fmla="*/ 39 w 318"/>
                <a:gd name="T85" fmla="*/ 33 h 283"/>
                <a:gd name="T86" fmla="*/ 37 w 318"/>
                <a:gd name="T87" fmla="*/ 16 h 283"/>
                <a:gd name="T88" fmla="*/ 0 w 318"/>
                <a:gd name="T89" fmla="*/ 0 h 2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8"/>
                <a:gd name="T136" fmla="*/ 0 h 283"/>
                <a:gd name="T137" fmla="*/ 318 w 318"/>
                <a:gd name="T138" fmla="*/ 283 h 2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8" h="283">
                  <a:moveTo>
                    <a:pt x="0" y="0"/>
                  </a:moveTo>
                  <a:lnTo>
                    <a:pt x="264" y="0"/>
                  </a:lnTo>
                  <a:lnTo>
                    <a:pt x="268" y="9"/>
                  </a:lnTo>
                  <a:lnTo>
                    <a:pt x="268" y="15"/>
                  </a:lnTo>
                  <a:lnTo>
                    <a:pt x="274" y="33"/>
                  </a:lnTo>
                  <a:lnTo>
                    <a:pt x="261" y="42"/>
                  </a:lnTo>
                  <a:lnTo>
                    <a:pt x="264" y="60"/>
                  </a:lnTo>
                  <a:lnTo>
                    <a:pt x="270" y="73"/>
                  </a:lnTo>
                  <a:lnTo>
                    <a:pt x="274" y="84"/>
                  </a:lnTo>
                  <a:lnTo>
                    <a:pt x="277" y="100"/>
                  </a:lnTo>
                  <a:lnTo>
                    <a:pt x="277" y="117"/>
                  </a:lnTo>
                  <a:lnTo>
                    <a:pt x="271" y="129"/>
                  </a:lnTo>
                  <a:lnTo>
                    <a:pt x="274" y="142"/>
                  </a:lnTo>
                  <a:lnTo>
                    <a:pt x="286" y="153"/>
                  </a:lnTo>
                  <a:lnTo>
                    <a:pt x="295" y="165"/>
                  </a:lnTo>
                  <a:lnTo>
                    <a:pt x="304" y="171"/>
                  </a:lnTo>
                  <a:lnTo>
                    <a:pt x="306" y="184"/>
                  </a:lnTo>
                  <a:lnTo>
                    <a:pt x="304" y="198"/>
                  </a:lnTo>
                  <a:lnTo>
                    <a:pt x="309" y="214"/>
                  </a:lnTo>
                  <a:lnTo>
                    <a:pt x="318" y="217"/>
                  </a:lnTo>
                  <a:lnTo>
                    <a:pt x="316" y="229"/>
                  </a:lnTo>
                  <a:lnTo>
                    <a:pt x="312" y="247"/>
                  </a:lnTo>
                  <a:lnTo>
                    <a:pt x="310" y="264"/>
                  </a:lnTo>
                  <a:lnTo>
                    <a:pt x="295" y="277"/>
                  </a:lnTo>
                  <a:lnTo>
                    <a:pt x="265" y="283"/>
                  </a:lnTo>
                  <a:lnTo>
                    <a:pt x="237" y="280"/>
                  </a:lnTo>
                  <a:lnTo>
                    <a:pt x="229" y="265"/>
                  </a:lnTo>
                  <a:lnTo>
                    <a:pt x="225" y="255"/>
                  </a:lnTo>
                  <a:lnTo>
                    <a:pt x="193" y="261"/>
                  </a:lnTo>
                  <a:lnTo>
                    <a:pt x="190" y="234"/>
                  </a:lnTo>
                  <a:lnTo>
                    <a:pt x="171" y="222"/>
                  </a:lnTo>
                  <a:lnTo>
                    <a:pt x="141" y="193"/>
                  </a:lnTo>
                  <a:lnTo>
                    <a:pt x="124" y="172"/>
                  </a:lnTo>
                  <a:lnTo>
                    <a:pt x="75" y="168"/>
                  </a:lnTo>
                  <a:lnTo>
                    <a:pt x="67" y="151"/>
                  </a:lnTo>
                  <a:lnTo>
                    <a:pt x="69" y="135"/>
                  </a:lnTo>
                  <a:lnTo>
                    <a:pt x="79" y="124"/>
                  </a:lnTo>
                  <a:lnTo>
                    <a:pt x="84" y="105"/>
                  </a:lnTo>
                  <a:lnTo>
                    <a:pt x="79" y="87"/>
                  </a:lnTo>
                  <a:lnTo>
                    <a:pt x="60" y="73"/>
                  </a:lnTo>
                  <a:lnTo>
                    <a:pt x="42" y="63"/>
                  </a:lnTo>
                  <a:lnTo>
                    <a:pt x="30" y="46"/>
                  </a:lnTo>
                  <a:lnTo>
                    <a:pt x="39" y="33"/>
                  </a:lnTo>
                  <a:lnTo>
                    <a:pt x="37" y="16"/>
                  </a:lnTo>
                  <a:lnTo>
                    <a:pt x="0" y="0"/>
                  </a:lnTo>
                  <a:close/>
                </a:path>
              </a:pathLst>
            </a:custGeom>
            <a:grpFill/>
            <a:ln w="9525">
              <a:solidFill>
                <a:schemeClr val="tx1"/>
              </a:solidFill>
              <a:round/>
              <a:headEnd/>
              <a:tailEnd/>
            </a:ln>
          </p:spPr>
          <p:txBody>
            <a:bodyPr/>
            <a:lstStyle/>
            <a:p>
              <a:endParaRPr lang="en-US"/>
            </a:p>
          </p:txBody>
        </p:sp>
        <p:sp>
          <p:nvSpPr>
            <p:cNvPr id="6523" name="Text Box 29">
              <a:extLst>
                <a:ext uri="{FF2B5EF4-FFF2-40B4-BE49-F238E27FC236}">
                  <a16:creationId xmlns:a16="http://schemas.microsoft.com/office/drawing/2014/main" id="{815B180A-022D-107F-0248-5EC0B971B8E6}"/>
                </a:ext>
              </a:extLst>
            </p:cNvPr>
            <p:cNvSpPr txBox="1">
              <a:spLocks noChangeArrowheads="1"/>
            </p:cNvSpPr>
            <p:nvPr/>
          </p:nvSpPr>
          <p:spPr bwMode="auto">
            <a:xfrm>
              <a:off x="918" y="852"/>
              <a:ext cx="170" cy="77"/>
            </a:xfrm>
            <a:prstGeom prst="rect">
              <a:avLst/>
            </a:prstGeom>
            <a:grpFill/>
            <a:ln w="9525">
              <a:noFill/>
              <a:miter lim="800000"/>
              <a:headEnd/>
              <a:tailEnd/>
            </a:ln>
          </p:spPr>
          <p:txBody>
            <a:bodyPr lIns="0" tIns="0" rIns="0" bIns="0">
              <a:spAutoFit/>
            </a:bodyPr>
            <a:lstStyle/>
            <a:p>
              <a:pPr>
                <a:spcBef>
                  <a:spcPct val="50000"/>
                </a:spcBef>
              </a:pPr>
              <a:r>
                <a:rPr lang="en-US" sz="800">
                  <a:solidFill>
                    <a:schemeClr val="bg1"/>
                  </a:solidFill>
                </a:rPr>
                <a:t>Holt</a:t>
              </a:r>
            </a:p>
          </p:txBody>
        </p:sp>
      </p:grpSp>
      <p:grpSp>
        <p:nvGrpSpPr>
          <p:cNvPr id="24" name="Group 30">
            <a:extLst>
              <a:ext uri="{FF2B5EF4-FFF2-40B4-BE49-F238E27FC236}">
                <a16:creationId xmlns:a16="http://schemas.microsoft.com/office/drawing/2014/main" id="{DDA5E703-C89F-C2BC-C8D6-5BB2032967B9}"/>
              </a:ext>
            </a:extLst>
          </p:cNvPr>
          <p:cNvGrpSpPr>
            <a:grpSpLocks/>
          </p:cNvGrpSpPr>
          <p:nvPr/>
        </p:nvGrpSpPr>
        <p:grpSpPr bwMode="auto">
          <a:xfrm>
            <a:off x="5726281" y="1576806"/>
            <a:ext cx="414337" cy="357188"/>
            <a:chOff x="1101" y="872"/>
            <a:chExt cx="261" cy="225"/>
          </a:xfrm>
          <a:solidFill>
            <a:schemeClr val="accent1">
              <a:lumMod val="75000"/>
            </a:schemeClr>
          </a:solidFill>
        </p:grpSpPr>
        <p:sp>
          <p:nvSpPr>
            <p:cNvPr id="6520" name="Freeform 31">
              <a:extLst>
                <a:ext uri="{FF2B5EF4-FFF2-40B4-BE49-F238E27FC236}">
                  <a16:creationId xmlns:a16="http://schemas.microsoft.com/office/drawing/2014/main" id="{ABCB5125-47DD-A639-16C4-A0AFB1DD4FA7}"/>
                </a:ext>
              </a:extLst>
            </p:cNvPr>
            <p:cNvSpPr>
              <a:spLocks/>
            </p:cNvSpPr>
            <p:nvPr/>
          </p:nvSpPr>
          <p:spPr bwMode="auto">
            <a:xfrm>
              <a:off x="1101" y="872"/>
              <a:ext cx="261" cy="225"/>
            </a:xfrm>
            <a:custGeom>
              <a:avLst/>
              <a:gdLst>
                <a:gd name="T0" fmla="*/ 252 w 261"/>
                <a:gd name="T1" fmla="*/ 0 h 225"/>
                <a:gd name="T2" fmla="*/ 14 w 261"/>
                <a:gd name="T3" fmla="*/ 0 h 225"/>
                <a:gd name="T4" fmla="*/ 5 w 261"/>
                <a:gd name="T5" fmla="*/ 19 h 225"/>
                <a:gd name="T6" fmla="*/ 0 w 261"/>
                <a:gd name="T7" fmla="*/ 33 h 225"/>
                <a:gd name="T8" fmla="*/ 5 w 261"/>
                <a:gd name="T9" fmla="*/ 48 h 225"/>
                <a:gd name="T10" fmla="*/ 18 w 261"/>
                <a:gd name="T11" fmla="*/ 58 h 225"/>
                <a:gd name="T12" fmla="*/ 32 w 261"/>
                <a:gd name="T13" fmla="*/ 75 h 225"/>
                <a:gd name="T14" fmla="*/ 33 w 261"/>
                <a:gd name="T15" fmla="*/ 91 h 225"/>
                <a:gd name="T16" fmla="*/ 35 w 261"/>
                <a:gd name="T17" fmla="*/ 108 h 225"/>
                <a:gd name="T18" fmla="*/ 35 w 261"/>
                <a:gd name="T19" fmla="*/ 121 h 225"/>
                <a:gd name="T20" fmla="*/ 42 w 261"/>
                <a:gd name="T21" fmla="*/ 129 h 225"/>
                <a:gd name="T22" fmla="*/ 41 w 261"/>
                <a:gd name="T23" fmla="*/ 145 h 225"/>
                <a:gd name="T24" fmla="*/ 39 w 261"/>
                <a:gd name="T25" fmla="*/ 157 h 225"/>
                <a:gd name="T26" fmla="*/ 41 w 261"/>
                <a:gd name="T27" fmla="*/ 169 h 225"/>
                <a:gd name="T28" fmla="*/ 71 w 261"/>
                <a:gd name="T29" fmla="*/ 172 h 225"/>
                <a:gd name="T30" fmla="*/ 69 w 261"/>
                <a:gd name="T31" fmla="*/ 205 h 225"/>
                <a:gd name="T32" fmla="*/ 83 w 261"/>
                <a:gd name="T33" fmla="*/ 208 h 225"/>
                <a:gd name="T34" fmla="*/ 96 w 261"/>
                <a:gd name="T35" fmla="*/ 216 h 225"/>
                <a:gd name="T36" fmla="*/ 105 w 261"/>
                <a:gd name="T37" fmla="*/ 225 h 225"/>
                <a:gd name="T38" fmla="*/ 260 w 261"/>
                <a:gd name="T39" fmla="*/ 225 h 225"/>
                <a:gd name="T40" fmla="*/ 261 w 261"/>
                <a:gd name="T41" fmla="*/ 148 h 225"/>
                <a:gd name="T42" fmla="*/ 251 w 261"/>
                <a:gd name="T43" fmla="*/ 148 h 225"/>
                <a:gd name="T44" fmla="*/ 252 w 261"/>
                <a:gd name="T45" fmla="*/ 0 h 2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1"/>
                <a:gd name="T70" fmla="*/ 0 h 225"/>
                <a:gd name="T71" fmla="*/ 261 w 261"/>
                <a:gd name="T72" fmla="*/ 225 h 2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1" h="225">
                  <a:moveTo>
                    <a:pt x="252" y="0"/>
                  </a:moveTo>
                  <a:lnTo>
                    <a:pt x="14" y="0"/>
                  </a:lnTo>
                  <a:lnTo>
                    <a:pt x="5" y="19"/>
                  </a:lnTo>
                  <a:lnTo>
                    <a:pt x="0" y="33"/>
                  </a:lnTo>
                  <a:lnTo>
                    <a:pt x="5" y="48"/>
                  </a:lnTo>
                  <a:lnTo>
                    <a:pt x="18" y="58"/>
                  </a:lnTo>
                  <a:lnTo>
                    <a:pt x="32" y="75"/>
                  </a:lnTo>
                  <a:lnTo>
                    <a:pt x="33" y="91"/>
                  </a:lnTo>
                  <a:lnTo>
                    <a:pt x="35" y="108"/>
                  </a:lnTo>
                  <a:lnTo>
                    <a:pt x="35" y="121"/>
                  </a:lnTo>
                  <a:lnTo>
                    <a:pt x="42" y="129"/>
                  </a:lnTo>
                  <a:lnTo>
                    <a:pt x="41" y="145"/>
                  </a:lnTo>
                  <a:lnTo>
                    <a:pt x="39" y="157"/>
                  </a:lnTo>
                  <a:lnTo>
                    <a:pt x="41" y="169"/>
                  </a:lnTo>
                  <a:lnTo>
                    <a:pt x="71" y="172"/>
                  </a:lnTo>
                  <a:lnTo>
                    <a:pt x="69" y="205"/>
                  </a:lnTo>
                  <a:lnTo>
                    <a:pt x="83" y="208"/>
                  </a:lnTo>
                  <a:lnTo>
                    <a:pt x="96" y="216"/>
                  </a:lnTo>
                  <a:lnTo>
                    <a:pt x="105" y="225"/>
                  </a:lnTo>
                  <a:lnTo>
                    <a:pt x="260" y="225"/>
                  </a:lnTo>
                  <a:lnTo>
                    <a:pt x="261" y="148"/>
                  </a:lnTo>
                  <a:lnTo>
                    <a:pt x="251" y="148"/>
                  </a:lnTo>
                  <a:lnTo>
                    <a:pt x="252" y="0"/>
                  </a:lnTo>
                  <a:close/>
                </a:path>
              </a:pathLst>
            </a:custGeom>
            <a:grpFill/>
            <a:ln w="9525">
              <a:solidFill>
                <a:schemeClr val="tx1"/>
              </a:solidFill>
              <a:round/>
              <a:headEnd/>
              <a:tailEnd/>
            </a:ln>
          </p:spPr>
          <p:txBody>
            <a:bodyPr/>
            <a:lstStyle/>
            <a:p>
              <a:endParaRPr lang="en-US"/>
            </a:p>
          </p:txBody>
        </p:sp>
        <p:sp>
          <p:nvSpPr>
            <p:cNvPr id="6521" name="Text Box 32">
              <a:extLst>
                <a:ext uri="{FF2B5EF4-FFF2-40B4-BE49-F238E27FC236}">
                  <a16:creationId xmlns:a16="http://schemas.microsoft.com/office/drawing/2014/main" id="{7CD19CD5-ACE6-8C4E-ABE9-386922F7877B}"/>
                </a:ext>
              </a:extLst>
            </p:cNvPr>
            <p:cNvSpPr txBox="1">
              <a:spLocks noChangeArrowheads="1"/>
            </p:cNvSpPr>
            <p:nvPr/>
          </p:nvSpPr>
          <p:spPr bwMode="auto">
            <a:xfrm>
              <a:off x="1122" y="904"/>
              <a:ext cx="240" cy="77"/>
            </a:xfrm>
            <a:prstGeom prst="rect">
              <a:avLst/>
            </a:prstGeom>
            <a:grpFill/>
            <a:ln w="9525">
              <a:noFill/>
              <a:miter lim="800000"/>
              <a:headEnd/>
              <a:tailEnd/>
            </a:ln>
          </p:spPr>
          <p:txBody>
            <a:bodyPr lIns="0" tIns="0" rIns="0" bIns="0">
              <a:spAutoFit/>
            </a:bodyPr>
            <a:lstStyle/>
            <a:p>
              <a:pPr>
                <a:spcBef>
                  <a:spcPct val="50000"/>
                </a:spcBef>
              </a:pPr>
              <a:r>
                <a:rPr lang="en-US" sz="800"/>
                <a:t>Andrew</a:t>
              </a:r>
            </a:p>
          </p:txBody>
        </p:sp>
      </p:grpSp>
      <p:grpSp>
        <p:nvGrpSpPr>
          <p:cNvPr id="25" name="Group 33">
            <a:extLst>
              <a:ext uri="{FF2B5EF4-FFF2-40B4-BE49-F238E27FC236}">
                <a16:creationId xmlns:a16="http://schemas.microsoft.com/office/drawing/2014/main" id="{570C0CF5-1821-F8E7-6E44-061E49638A2D}"/>
              </a:ext>
            </a:extLst>
          </p:cNvPr>
          <p:cNvGrpSpPr>
            <a:grpSpLocks/>
          </p:cNvGrpSpPr>
          <p:nvPr/>
        </p:nvGrpSpPr>
        <p:grpSpPr bwMode="auto">
          <a:xfrm>
            <a:off x="6115217" y="1681582"/>
            <a:ext cx="400050" cy="333375"/>
            <a:chOff x="1346" y="938"/>
            <a:chExt cx="252" cy="210"/>
          </a:xfrm>
          <a:solidFill>
            <a:schemeClr val="accent1">
              <a:lumMod val="75000"/>
            </a:schemeClr>
          </a:solidFill>
        </p:grpSpPr>
        <p:sp>
          <p:nvSpPr>
            <p:cNvPr id="6518" name="Freeform 34">
              <a:extLst>
                <a:ext uri="{FF2B5EF4-FFF2-40B4-BE49-F238E27FC236}">
                  <a16:creationId xmlns:a16="http://schemas.microsoft.com/office/drawing/2014/main" id="{ABCE2DF0-AE4D-B8C8-868D-C3B8CD3CFB4F}"/>
                </a:ext>
              </a:extLst>
            </p:cNvPr>
            <p:cNvSpPr>
              <a:spLocks/>
            </p:cNvSpPr>
            <p:nvPr/>
          </p:nvSpPr>
          <p:spPr bwMode="auto">
            <a:xfrm>
              <a:off x="1353" y="938"/>
              <a:ext cx="231" cy="210"/>
            </a:xfrm>
            <a:custGeom>
              <a:avLst/>
              <a:gdLst>
                <a:gd name="T0" fmla="*/ 11 w 231"/>
                <a:gd name="T1" fmla="*/ 210 h 210"/>
                <a:gd name="T2" fmla="*/ 11 w 231"/>
                <a:gd name="T3" fmla="*/ 82 h 210"/>
                <a:gd name="T4" fmla="*/ 0 w 231"/>
                <a:gd name="T5" fmla="*/ 82 h 210"/>
                <a:gd name="T6" fmla="*/ 2 w 231"/>
                <a:gd name="T7" fmla="*/ 0 h 210"/>
                <a:gd name="T8" fmla="*/ 231 w 231"/>
                <a:gd name="T9" fmla="*/ 1 h 210"/>
                <a:gd name="T10" fmla="*/ 231 w 231"/>
                <a:gd name="T11" fmla="*/ 210 h 210"/>
                <a:gd name="T12" fmla="*/ 11 w 231"/>
                <a:gd name="T13" fmla="*/ 210 h 210"/>
                <a:gd name="T14" fmla="*/ 0 60000 65536"/>
                <a:gd name="T15" fmla="*/ 0 60000 65536"/>
                <a:gd name="T16" fmla="*/ 0 60000 65536"/>
                <a:gd name="T17" fmla="*/ 0 60000 65536"/>
                <a:gd name="T18" fmla="*/ 0 60000 65536"/>
                <a:gd name="T19" fmla="*/ 0 60000 65536"/>
                <a:gd name="T20" fmla="*/ 0 60000 65536"/>
                <a:gd name="T21" fmla="*/ 0 w 231"/>
                <a:gd name="T22" fmla="*/ 0 h 210"/>
                <a:gd name="T23" fmla="*/ 231 w 231"/>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 h="210">
                  <a:moveTo>
                    <a:pt x="11" y="210"/>
                  </a:moveTo>
                  <a:lnTo>
                    <a:pt x="11" y="82"/>
                  </a:lnTo>
                  <a:lnTo>
                    <a:pt x="0" y="82"/>
                  </a:lnTo>
                  <a:lnTo>
                    <a:pt x="2" y="0"/>
                  </a:lnTo>
                  <a:lnTo>
                    <a:pt x="231" y="1"/>
                  </a:lnTo>
                  <a:lnTo>
                    <a:pt x="231" y="210"/>
                  </a:lnTo>
                  <a:lnTo>
                    <a:pt x="11" y="210"/>
                  </a:lnTo>
                  <a:close/>
                </a:path>
              </a:pathLst>
            </a:custGeom>
            <a:grpFill/>
            <a:ln w="9525">
              <a:solidFill>
                <a:schemeClr val="tx1"/>
              </a:solidFill>
              <a:round/>
              <a:headEnd/>
              <a:tailEnd/>
            </a:ln>
          </p:spPr>
          <p:txBody>
            <a:bodyPr/>
            <a:lstStyle/>
            <a:p>
              <a:endParaRPr lang="en-US"/>
            </a:p>
          </p:txBody>
        </p:sp>
        <p:sp>
          <p:nvSpPr>
            <p:cNvPr id="6519" name="Text Box 35">
              <a:extLst>
                <a:ext uri="{FF2B5EF4-FFF2-40B4-BE49-F238E27FC236}">
                  <a16:creationId xmlns:a16="http://schemas.microsoft.com/office/drawing/2014/main" id="{CDD6C551-6BF7-830C-D4D6-BD2FD48F5294}"/>
                </a:ext>
              </a:extLst>
            </p:cNvPr>
            <p:cNvSpPr txBox="1">
              <a:spLocks noChangeArrowheads="1"/>
            </p:cNvSpPr>
            <p:nvPr/>
          </p:nvSpPr>
          <p:spPr bwMode="auto">
            <a:xfrm>
              <a:off x="1346" y="960"/>
              <a:ext cx="252" cy="77"/>
            </a:xfrm>
            <a:prstGeom prst="rect">
              <a:avLst/>
            </a:prstGeom>
            <a:grpFill/>
            <a:ln w="9525">
              <a:noFill/>
              <a:miter lim="800000"/>
              <a:headEnd/>
              <a:tailEnd/>
            </a:ln>
          </p:spPr>
          <p:txBody>
            <a:bodyPr lIns="0" tIns="0" rIns="0" bIns="0">
              <a:spAutoFit/>
            </a:bodyPr>
            <a:lstStyle/>
            <a:p>
              <a:pPr>
                <a:spcBef>
                  <a:spcPct val="50000"/>
                </a:spcBef>
              </a:pPr>
              <a:r>
                <a:rPr lang="en-US" sz="800"/>
                <a:t>DeKalb</a:t>
              </a:r>
            </a:p>
          </p:txBody>
        </p:sp>
      </p:grpSp>
      <p:sp>
        <p:nvSpPr>
          <p:cNvPr id="26" name="Text Box 36">
            <a:extLst>
              <a:ext uri="{FF2B5EF4-FFF2-40B4-BE49-F238E27FC236}">
                <a16:creationId xmlns:a16="http://schemas.microsoft.com/office/drawing/2014/main" id="{C85050D4-FFC2-1C4F-FF90-4E4F5157409C}"/>
              </a:ext>
            </a:extLst>
          </p:cNvPr>
          <p:cNvSpPr txBox="1">
            <a:spLocks noChangeArrowheads="1"/>
          </p:cNvSpPr>
          <p:nvPr/>
        </p:nvSpPr>
        <p:spPr bwMode="auto">
          <a:xfrm>
            <a:off x="6515267" y="1640307"/>
            <a:ext cx="381000" cy="123111"/>
          </a:xfrm>
          <a:prstGeom prst="rect">
            <a:avLst/>
          </a:prstGeom>
          <a:noFill/>
          <a:ln w="9525">
            <a:noFill/>
            <a:miter lim="800000"/>
            <a:headEnd/>
            <a:tailEnd/>
          </a:ln>
        </p:spPr>
        <p:txBody>
          <a:bodyPr lIns="0" tIns="0" rIns="0" bIns="0">
            <a:spAutoFit/>
          </a:bodyPr>
          <a:lstStyle/>
          <a:p>
            <a:pPr>
              <a:spcBef>
                <a:spcPct val="50000"/>
              </a:spcBef>
            </a:pPr>
            <a:r>
              <a:rPr lang="en-US" sz="800"/>
              <a:t>Daviess</a:t>
            </a:r>
          </a:p>
        </p:txBody>
      </p:sp>
      <p:grpSp>
        <p:nvGrpSpPr>
          <p:cNvPr id="27" name="Group 37">
            <a:extLst>
              <a:ext uri="{FF2B5EF4-FFF2-40B4-BE49-F238E27FC236}">
                <a16:creationId xmlns:a16="http://schemas.microsoft.com/office/drawing/2014/main" id="{F5BEF60F-1C59-2EC6-E489-2065DFD61A85}"/>
              </a:ext>
            </a:extLst>
          </p:cNvPr>
          <p:cNvGrpSpPr>
            <a:grpSpLocks/>
          </p:cNvGrpSpPr>
          <p:nvPr/>
        </p:nvGrpSpPr>
        <p:grpSpPr bwMode="auto">
          <a:xfrm>
            <a:off x="6874042" y="1411706"/>
            <a:ext cx="381000" cy="381000"/>
            <a:chOff x="1832" y="774"/>
            <a:chExt cx="240" cy="221"/>
          </a:xfrm>
          <a:solidFill>
            <a:schemeClr val="accent1">
              <a:lumMod val="75000"/>
            </a:schemeClr>
          </a:solidFill>
        </p:grpSpPr>
        <p:sp>
          <p:nvSpPr>
            <p:cNvPr id="6516" name="Freeform 38">
              <a:extLst>
                <a:ext uri="{FF2B5EF4-FFF2-40B4-BE49-F238E27FC236}">
                  <a16:creationId xmlns:a16="http://schemas.microsoft.com/office/drawing/2014/main" id="{B9E05B63-6AC2-FD44-9088-FE324908B465}"/>
                </a:ext>
              </a:extLst>
            </p:cNvPr>
            <p:cNvSpPr>
              <a:spLocks/>
            </p:cNvSpPr>
            <p:nvPr/>
          </p:nvSpPr>
          <p:spPr bwMode="auto">
            <a:xfrm>
              <a:off x="1839" y="774"/>
              <a:ext cx="225" cy="221"/>
            </a:xfrm>
            <a:custGeom>
              <a:avLst/>
              <a:gdLst>
                <a:gd name="T0" fmla="*/ 0 w 225"/>
                <a:gd name="T1" fmla="*/ 2 h 221"/>
                <a:gd name="T2" fmla="*/ 225 w 225"/>
                <a:gd name="T3" fmla="*/ 0 h 221"/>
                <a:gd name="T4" fmla="*/ 225 w 225"/>
                <a:gd name="T5" fmla="*/ 186 h 221"/>
                <a:gd name="T6" fmla="*/ 225 w 225"/>
                <a:gd name="T7" fmla="*/ 221 h 221"/>
                <a:gd name="T8" fmla="*/ 0 w 225"/>
                <a:gd name="T9" fmla="*/ 221 h 221"/>
                <a:gd name="T10" fmla="*/ 0 w 225"/>
                <a:gd name="T11" fmla="*/ 2 h 221"/>
                <a:gd name="T12" fmla="*/ 0 60000 65536"/>
                <a:gd name="T13" fmla="*/ 0 60000 65536"/>
                <a:gd name="T14" fmla="*/ 0 60000 65536"/>
                <a:gd name="T15" fmla="*/ 0 60000 65536"/>
                <a:gd name="T16" fmla="*/ 0 60000 65536"/>
                <a:gd name="T17" fmla="*/ 0 60000 65536"/>
                <a:gd name="T18" fmla="*/ 0 w 225"/>
                <a:gd name="T19" fmla="*/ 0 h 221"/>
                <a:gd name="T20" fmla="*/ 225 w 225"/>
                <a:gd name="T21" fmla="*/ 221 h 221"/>
              </a:gdLst>
              <a:ahLst/>
              <a:cxnLst>
                <a:cxn ang="T12">
                  <a:pos x="T0" y="T1"/>
                </a:cxn>
                <a:cxn ang="T13">
                  <a:pos x="T2" y="T3"/>
                </a:cxn>
                <a:cxn ang="T14">
                  <a:pos x="T4" y="T5"/>
                </a:cxn>
                <a:cxn ang="T15">
                  <a:pos x="T6" y="T7"/>
                </a:cxn>
                <a:cxn ang="T16">
                  <a:pos x="T8" y="T9"/>
                </a:cxn>
                <a:cxn ang="T17">
                  <a:pos x="T10" y="T11"/>
                </a:cxn>
              </a:cxnLst>
              <a:rect l="T18" t="T19" r="T20" b="T21"/>
              <a:pathLst>
                <a:path w="225" h="221">
                  <a:moveTo>
                    <a:pt x="0" y="2"/>
                  </a:moveTo>
                  <a:lnTo>
                    <a:pt x="225" y="0"/>
                  </a:lnTo>
                  <a:lnTo>
                    <a:pt x="225" y="186"/>
                  </a:lnTo>
                  <a:lnTo>
                    <a:pt x="225" y="221"/>
                  </a:lnTo>
                  <a:lnTo>
                    <a:pt x="0" y="221"/>
                  </a:lnTo>
                  <a:lnTo>
                    <a:pt x="0" y="2"/>
                  </a:lnTo>
                  <a:close/>
                </a:path>
              </a:pathLst>
            </a:custGeom>
            <a:grpFill/>
            <a:ln w="9525">
              <a:solidFill>
                <a:schemeClr val="tx1"/>
              </a:solidFill>
              <a:round/>
              <a:headEnd/>
              <a:tailEnd/>
            </a:ln>
          </p:spPr>
          <p:txBody>
            <a:bodyPr/>
            <a:lstStyle/>
            <a:p>
              <a:endParaRPr lang="en-US"/>
            </a:p>
          </p:txBody>
        </p:sp>
        <p:sp>
          <p:nvSpPr>
            <p:cNvPr id="6517" name="Text Box 39">
              <a:extLst>
                <a:ext uri="{FF2B5EF4-FFF2-40B4-BE49-F238E27FC236}">
                  <a16:creationId xmlns:a16="http://schemas.microsoft.com/office/drawing/2014/main" id="{F4DAF182-1746-3C90-0230-38A385B38E14}"/>
                </a:ext>
              </a:extLst>
            </p:cNvPr>
            <p:cNvSpPr txBox="1">
              <a:spLocks noChangeArrowheads="1"/>
            </p:cNvSpPr>
            <p:nvPr/>
          </p:nvSpPr>
          <p:spPr bwMode="auto">
            <a:xfrm>
              <a:off x="1832" y="818"/>
              <a:ext cx="240" cy="71"/>
            </a:xfrm>
            <a:prstGeom prst="rect">
              <a:avLst/>
            </a:prstGeom>
            <a:grpFill/>
            <a:ln w="9525">
              <a:noFill/>
              <a:miter lim="800000"/>
              <a:headEnd/>
              <a:tailEnd/>
            </a:ln>
          </p:spPr>
          <p:txBody>
            <a:bodyPr lIns="0" tIns="0" rIns="0" bIns="0">
              <a:spAutoFit/>
            </a:bodyPr>
            <a:lstStyle/>
            <a:p>
              <a:pPr>
                <a:spcBef>
                  <a:spcPct val="50000"/>
                </a:spcBef>
              </a:pPr>
              <a:r>
                <a:rPr lang="en-US" sz="800"/>
                <a:t>Grundy</a:t>
              </a:r>
            </a:p>
          </p:txBody>
        </p:sp>
      </p:grpSp>
      <p:grpSp>
        <p:nvGrpSpPr>
          <p:cNvPr id="28" name="Group 40">
            <a:extLst>
              <a:ext uri="{FF2B5EF4-FFF2-40B4-BE49-F238E27FC236}">
                <a16:creationId xmlns:a16="http://schemas.microsoft.com/office/drawing/2014/main" id="{D6AD0812-7CE6-9D21-22F2-C5E0BD47A6FD}"/>
              </a:ext>
            </a:extLst>
          </p:cNvPr>
          <p:cNvGrpSpPr>
            <a:grpSpLocks/>
          </p:cNvGrpSpPr>
          <p:nvPr/>
        </p:nvGrpSpPr>
        <p:grpSpPr bwMode="auto">
          <a:xfrm>
            <a:off x="6877218" y="1059281"/>
            <a:ext cx="390525" cy="355600"/>
            <a:chOff x="1826" y="546"/>
            <a:chExt cx="246" cy="224"/>
          </a:xfrm>
          <a:solidFill>
            <a:schemeClr val="accent1">
              <a:lumMod val="75000"/>
            </a:schemeClr>
          </a:solidFill>
        </p:grpSpPr>
        <p:sp>
          <p:nvSpPr>
            <p:cNvPr id="6514" name="Freeform 41">
              <a:extLst>
                <a:ext uri="{FF2B5EF4-FFF2-40B4-BE49-F238E27FC236}">
                  <a16:creationId xmlns:a16="http://schemas.microsoft.com/office/drawing/2014/main" id="{9222ED71-03EE-4234-8E98-CB1367B7FBE2}"/>
                </a:ext>
              </a:extLst>
            </p:cNvPr>
            <p:cNvSpPr>
              <a:spLocks/>
            </p:cNvSpPr>
            <p:nvPr/>
          </p:nvSpPr>
          <p:spPr bwMode="auto">
            <a:xfrm>
              <a:off x="1826" y="546"/>
              <a:ext cx="243" cy="224"/>
            </a:xfrm>
            <a:custGeom>
              <a:avLst/>
              <a:gdLst/>
              <a:ahLst/>
              <a:cxnLst>
                <a:cxn ang="0">
                  <a:pos x="0" y="6"/>
                </a:cxn>
                <a:cxn ang="0">
                  <a:pos x="133" y="6"/>
                </a:cxn>
                <a:cxn ang="0">
                  <a:pos x="133" y="0"/>
                </a:cxn>
                <a:cxn ang="0">
                  <a:pos x="231" y="0"/>
                </a:cxn>
                <a:cxn ang="0">
                  <a:pos x="234" y="75"/>
                </a:cxn>
                <a:cxn ang="0">
                  <a:pos x="243" y="74"/>
                </a:cxn>
                <a:cxn ang="0">
                  <a:pos x="240" y="222"/>
                </a:cxn>
                <a:cxn ang="0">
                  <a:pos x="13" y="224"/>
                </a:cxn>
                <a:cxn ang="0">
                  <a:pos x="12" y="117"/>
                </a:cxn>
                <a:cxn ang="0">
                  <a:pos x="0" y="119"/>
                </a:cxn>
                <a:cxn ang="0">
                  <a:pos x="0" y="6"/>
                </a:cxn>
              </a:cxnLst>
              <a:rect l="0" t="0" r="r" b="b"/>
              <a:pathLst>
                <a:path w="243" h="224">
                  <a:moveTo>
                    <a:pt x="0" y="6"/>
                  </a:moveTo>
                  <a:lnTo>
                    <a:pt x="133" y="6"/>
                  </a:lnTo>
                  <a:lnTo>
                    <a:pt x="133" y="0"/>
                  </a:lnTo>
                  <a:lnTo>
                    <a:pt x="231" y="0"/>
                  </a:lnTo>
                  <a:lnTo>
                    <a:pt x="234" y="75"/>
                  </a:lnTo>
                  <a:lnTo>
                    <a:pt x="243" y="74"/>
                  </a:lnTo>
                  <a:lnTo>
                    <a:pt x="240" y="222"/>
                  </a:lnTo>
                  <a:lnTo>
                    <a:pt x="13" y="224"/>
                  </a:lnTo>
                  <a:lnTo>
                    <a:pt x="12" y="117"/>
                  </a:lnTo>
                  <a:lnTo>
                    <a:pt x="0" y="119"/>
                  </a:lnTo>
                  <a:lnTo>
                    <a:pt x="0" y="6"/>
                  </a:lnTo>
                  <a:close/>
                </a:path>
              </a:pathLst>
            </a:custGeom>
            <a:grpFill/>
            <a:ln w="9525" cap="flat" cmpd="sng">
              <a:solidFill>
                <a:schemeClr val="tx1"/>
              </a:solidFill>
              <a:prstDash val="solid"/>
              <a:round/>
              <a:headEnd type="none" w="med" len="med"/>
              <a:tailEnd type="none" w="med" len="med"/>
            </a:ln>
            <a:effectLst/>
          </p:spPr>
          <p:txBody>
            <a:bodyPr/>
            <a:lstStyle/>
            <a:p>
              <a:pPr>
                <a:defRPr/>
              </a:pPr>
              <a:endParaRPr lang="en-US">
                <a:latin typeface="Times New Roman" charset="0"/>
              </a:endParaRPr>
            </a:p>
          </p:txBody>
        </p:sp>
        <p:sp>
          <p:nvSpPr>
            <p:cNvPr id="6515" name="Text Box 42">
              <a:extLst>
                <a:ext uri="{FF2B5EF4-FFF2-40B4-BE49-F238E27FC236}">
                  <a16:creationId xmlns:a16="http://schemas.microsoft.com/office/drawing/2014/main" id="{A5EF6814-9382-30CA-F6EA-AA2502F38304}"/>
                </a:ext>
              </a:extLst>
            </p:cNvPr>
            <p:cNvSpPr txBox="1">
              <a:spLocks noChangeArrowheads="1"/>
            </p:cNvSpPr>
            <p:nvPr/>
          </p:nvSpPr>
          <p:spPr bwMode="auto">
            <a:xfrm>
              <a:off x="1832" y="599"/>
              <a:ext cx="240" cy="77"/>
            </a:xfrm>
            <a:prstGeom prst="rect">
              <a:avLst/>
            </a:prstGeom>
            <a:grpFill/>
            <a:ln w="9525">
              <a:noFill/>
              <a:miter lim="800000"/>
              <a:headEnd/>
              <a:tailEnd/>
            </a:ln>
            <a:effectLst/>
          </p:spPr>
          <p:txBody>
            <a:bodyPr lIns="0" tIns="0" rIns="0" bIns="0">
              <a:spAutoFit/>
            </a:bodyPr>
            <a:lstStyle/>
            <a:p>
              <a:pPr>
                <a:spcBef>
                  <a:spcPct val="50000"/>
                </a:spcBef>
                <a:defRPr/>
              </a:pPr>
              <a:r>
                <a:rPr lang="en-US" sz="800">
                  <a:latin typeface="Times New Roman" charset="0"/>
                </a:rPr>
                <a:t>Mercer</a:t>
              </a:r>
            </a:p>
          </p:txBody>
        </p:sp>
      </p:grpSp>
      <p:grpSp>
        <p:nvGrpSpPr>
          <p:cNvPr id="29" name="Group 43">
            <a:extLst>
              <a:ext uri="{FF2B5EF4-FFF2-40B4-BE49-F238E27FC236}">
                <a16:creationId xmlns:a16="http://schemas.microsoft.com/office/drawing/2014/main" id="{62B5731E-A7B9-AFB3-EF19-EE683312069B}"/>
              </a:ext>
            </a:extLst>
          </p:cNvPr>
          <p:cNvGrpSpPr>
            <a:grpSpLocks/>
          </p:cNvGrpSpPr>
          <p:nvPr/>
        </p:nvGrpSpPr>
        <p:grpSpPr bwMode="auto">
          <a:xfrm>
            <a:off x="6875369" y="1716507"/>
            <a:ext cx="520995" cy="457201"/>
            <a:chOff x="1821" y="1002"/>
            <a:chExt cx="336" cy="250"/>
          </a:xfrm>
          <a:solidFill>
            <a:schemeClr val="accent1">
              <a:lumMod val="75000"/>
            </a:schemeClr>
          </a:solidFill>
        </p:grpSpPr>
        <p:sp>
          <p:nvSpPr>
            <p:cNvPr id="6512" name="Freeform 44">
              <a:extLst>
                <a:ext uri="{FF2B5EF4-FFF2-40B4-BE49-F238E27FC236}">
                  <a16:creationId xmlns:a16="http://schemas.microsoft.com/office/drawing/2014/main" id="{1DC4340A-1B30-5A45-E4EE-B8E6D85084E4}"/>
                </a:ext>
              </a:extLst>
            </p:cNvPr>
            <p:cNvSpPr>
              <a:spLocks/>
            </p:cNvSpPr>
            <p:nvPr/>
          </p:nvSpPr>
          <p:spPr bwMode="auto">
            <a:xfrm>
              <a:off x="1824" y="1002"/>
              <a:ext cx="291" cy="250"/>
            </a:xfrm>
            <a:custGeom>
              <a:avLst/>
              <a:gdLst>
                <a:gd name="T0" fmla="*/ 289 w 291"/>
                <a:gd name="T1" fmla="*/ 250 h 250"/>
                <a:gd name="T2" fmla="*/ 0 w 291"/>
                <a:gd name="T3" fmla="*/ 250 h 250"/>
                <a:gd name="T4" fmla="*/ 1 w 291"/>
                <a:gd name="T5" fmla="*/ 0 h 250"/>
                <a:gd name="T6" fmla="*/ 228 w 291"/>
                <a:gd name="T7" fmla="*/ 1 h 250"/>
                <a:gd name="T8" fmla="*/ 226 w 291"/>
                <a:gd name="T9" fmla="*/ 186 h 250"/>
                <a:gd name="T10" fmla="*/ 276 w 291"/>
                <a:gd name="T11" fmla="*/ 186 h 250"/>
                <a:gd name="T12" fmla="*/ 270 w 291"/>
                <a:gd name="T13" fmla="*/ 204 h 250"/>
                <a:gd name="T14" fmla="*/ 280 w 291"/>
                <a:gd name="T15" fmla="*/ 219 h 250"/>
                <a:gd name="T16" fmla="*/ 291 w 291"/>
                <a:gd name="T17" fmla="*/ 237 h 250"/>
                <a:gd name="T18" fmla="*/ 289 w 291"/>
                <a:gd name="T19" fmla="*/ 250 h 2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250"/>
                <a:gd name="T32" fmla="*/ 291 w 291"/>
                <a:gd name="T33" fmla="*/ 250 h 2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250">
                  <a:moveTo>
                    <a:pt x="289" y="250"/>
                  </a:moveTo>
                  <a:lnTo>
                    <a:pt x="0" y="250"/>
                  </a:lnTo>
                  <a:lnTo>
                    <a:pt x="1" y="0"/>
                  </a:lnTo>
                  <a:lnTo>
                    <a:pt x="228" y="1"/>
                  </a:lnTo>
                  <a:lnTo>
                    <a:pt x="226" y="186"/>
                  </a:lnTo>
                  <a:lnTo>
                    <a:pt x="276" y="186"/>
                  </a:lnTo>
                  <a:lnTo>
                    <a:pt x="270" y="204"/>
                  </a:lnTo>
                  <a:lnTo>
                    <a:pt x="280" y="219"/>
                  </a:lnTo>
                  <a:lnTo>
                    <a:pt x="291" y="237"/>
                  </a:lnTo>
                  <a:lnTo>
                    <a:pt x="289" y="250"/>
                  </a:lnTo>
                  <a:close/>
                </a:path>
              </a:pathLst>
            </a:custGeom>
            <a:grpFill/>
            <a:ln w="9525">
              <a:solidFill>
                <a:schemeClr val="tx1"/>
              </a:solidFill>
              <a:round/>
              <a:headEnd/>
              <a:tailEnd/>
            </a:ln>
          </p:spPr>
          <p:txBody>
            <a:bodyPr/>
            <a:lstStyle/>
            <a:p>
              <a:endParaRPr lang="en-US"/>
            </a:p>
          </p:txBody>
        </p:sp>
        <p:sp>
          <p:nvSpPr>
            <p:cNvPr id="6513" name="Text Box 45">
              <a:extLst>
                <a:ext uri="{FF2B5EF4-FFF2-40B4-BE49-F238E27FC236}">
                  <a16:creationId xmlns:a16="http://schemas.microsoft.com/office/drawing/2014/main" id="{80FFD44E-B0E1-878C-E268-B07A00736560}"/>
                </a:ext>
              </a:extLst>
            </p:cNvPr>
            <p:cNvSpPr txBox="1">
              <a:spLocks noChangeArrowheads="1"/>
            </p:cNvSpPr>
            <p:nvPr/>
          </p:nvSpPr>
          <p:spPr bwMode="auto">
            <a:xfrm rot="19543347">
              <a:off x="1821" y="1082"/>
              <a:ext cx="336" cy="50"/>
            </a:xfrm>
            <a:prstGeom prst="rect">
              <a:avLst/>
            </a:prstGeom>
            <a:grpFill/>
            <a:ln w="9525">
              <a:noFill/>
              <a:miter lim="800000"/>
              <a:headEnd/>
              <a:tailEnd/>
            </a:ln>
          </p:spPr>
          <p:txBody>
            <a:bodyPr lIns="0" tIns="0" rIns="0" bIns="0">
              <a:spAutoFit/>
            </a:bodyPr>
            <a:lstStyle/>
            <a:p>
              <a:pPr>
                <a:spcBef>
                  <a:spcPct val="50000"/>
                </a:spcBef>
              </a:pPr>
              <a:r>
                <a:rPr lang="en-US" sz="600"/>
                <a:t>Livingston</a:t>
              </a:r>
            </a:p>
          </p:txBody>
        </p:sp>
      </p:grpSp>
      <p:grpSp>
        <p:nvGrpSpPr>
          <p:cNvPr id="30" name="Group 46">
            <a:extLst>
              <a:ext uri="{FF2B5EF4-FFF2-40B4-BE49-F238E27FC236}">
                <a16:creationId xmlns:a16="http://schemas.microsoft.com/office/drawing/2014/main" id="{67191ECE-9684-71D1-716A-D321C01D2E74}"/>
              </a:ext>
            </a:extLst>
          </p:cNvPr>
          <p:cNvGrpSpPr>
            <a:grpSpLocks/>
          </p:cNvGrpSpPr>
          <p:nvPr/>
        </p:nvGrpSpPr>
        <p:grpSpPr bwMode="auto">
          <a:xfrm>
            <a:off x="6497805" y="1968920"/>
            <a:ext cx="398462" cy="300037"/>
            <a:chOff x="1587" y="1119"/>
            <a:chExt cx="251" cy="189"/>
          </a:xfrm>
          <a:solidFill>
            <a:schemeClr val="accent1">
              <a:lumMod val="75000"/>
            </a:schemeClr>
          </a:solidFill>
        </p:grpSpPr>
        <p:sp>
          <p:nvSpPr>
            <p:cNvPr id="6510" name="Freeform 47">
              <a:extLst>
                <a:ext uri="{FF2B5EF4-FFF2-40B4-BE49-F238E27FC236}">
                  <a16:creationId xmlns:a16="http://schemas.microsoft.com/office/drawing/2014/main" id="{D3A1A612-9670-63D1-B6D6-FED7649EE234}"/>
                </a:ext>
              </a:extLst>
            </p:cNvPr>
            <p:cNvSpPr>
              <a:spLocks/>
            </p:cNvSpPr>
            <p:nvPr/>
          </p:nvSpPr>
          <p:spPr bwMode="auto">
            <a:xfrm>
              <a:off x="1587" y="1119"/>
              <a:ext cx="251" cy="189"/>
            </a:xfrm>
            <a:custGeom>
              <a:avLst/>
              <a:gdLst>
                <a:gd name="T0" fmla="*/ 249 w 251"/>
                <a:gd name="T1" fmla="*/ 189 h 189"/>
                <a:gd name="T2" fmla="*/ 0 w 251"/>
                <a:gd name="T3" fmla="*/ 188 h 189"/>
                <a:gd name="T4" fmla="*/ 2 w 251"/>
                <a:gd name="T5" fmla="*/ 0 h 189"/>
                <a:gd name="T6" fmla="*/ 251 w 251"/>
                <a:gd name="T7" fmla="*/ 2 h 189"/>
                <a:gd name="T8" fmla="*/ 249 w 251"/>
                <a:gd name="T9" fmla="*/ 189 h 189"/>
                <a:gd name="T10" fmla="*/ 0 60000 65536"/>
                <a:gd name="T11" fmla="*/ 0 60000 65536"/>
                <a:gd name="T12" fmla="*/ 0 60000 65536"/>
                <a:gd name="T13" fmla="*/ 0 60000 65536"/>
                <a:gd name="T14" fmla="*/ 0 60000 65536"/>
                <a:gd name="T15" fmla="*/ 0 w 251"/>
                <a:gd name="T16" fmla="*/ 0 h 189"/>
                <a:gd name="T17" fmla="*/ 251 w 251"/>
                <a:gd name="T18" fmla="*/ 189 h 189"/>
              </a:gdLst>
              <a:ahLst/>
              <a:cxnLst>
                <a:cxn ang="T10">
                  <a:pos x="T0" y="T1"/>
                </a:cxn>
                <a:cxn ang="T11">
                  <a:pos x="T2" y="T3"/>
                </a:cxn>
                <a:cxn ang="T12">
                  <a:pos x="T4" y="T5"/>
                </a:cxn>
                <a:cxn ang="T13">
                  <a:pos x="T6" y="T7"/>
                </a:cxn>
                <a:cxn ang="T14">
                  <a:pos x="T8" y="T9"/>
                </a:cxn>
              </a:cxnLst>
              <a:rect l="T15" t="T16" r="T17" b="T18"/>
              <a:pathLst>
                <a:path w="251" h="189">
                  <a:moveTo>
                    <a:pt x="249" y="189"/>
                  </a:moveTo>
                  <a:lnTo>
                    <a:pt x="0" y="188"/>
                  </a:lnTo>
                  <a:lnTo>
                    <a:pt x="2" y="0"/>
                  </a:lnTo>
                  <a:lnTo>
                    <a:pt x="251" y="2"/>
                  </a:lnTo>
                  <a:lnTo>
                    <a:pt x="249" y="189"/>
                  </a:lnTo>
                  <a:close/>
                </a:path>
              </a:pathLst>
            </a:custGeom>
            <a:grpFill/>
            <a:ln w="9525">
              <a:solidFill>
                <a:schemeClr val="tx1"/>
              </a:solidFill>
              <a:round/>
              <a:headEnd/>
              <a:tailEnd/>
            </a:ln>
          </p:spPr>
          <p:txBody>
            <a:bodyPr/>
            <a:lstStyle/>
            <a:p>
              <a:endParaRPr lang="en-US"/>
            </a:p>
          </p:txBody>
        </p:sp>
        <p:sp>
          <p:nvSpPr>
            <p:cNvPr id="6511" name="Text Box 48">
              <a:extLst>
                <a:ext uri="{FF2B5EF4-FFF2-40B4-BE49-F238E27FC236}">
                  <a16:creationId xmlns:a16="http://schemas.microsoft.com/office/drawing/2014/main" id="{18E4A34D-21AD-3786-B21D-67032DCC2769}"/>
                </a:ext>
              </a:extLst>
            </p:cNvPr>
            <p:cNvSpPr txBox="1">
              <a:spLocks noChangeArrowheads="1"/>
            </p:cNvSpPr>
            <p:nvPr/>
          </p:nvSpPr>
          <p:spPr bwMode="auto">
            <a:xfrm>
              <a:off x="1588" y="1152"/>
              <a:ext cx="240" cy="155"/>
            </a:xfrm>
            <a:prstGeom prst="rect">
              <a:avLst/>
            </a:prstGeom>
            <a:grpFill/>
            <a:ln w="9525">
              <a:noFill/>
              <a:miter lim="800000"/>
              <a:headEnd/>
              <a:tailEnd/>
            </a:ln>
          </p:spPr>
          <p:txBody>
            <a:bodyPr lIns="0" tIns="0" rIns="0" bIns="0">
              <a:spAutoFit/>
            </a:bodyPr>
            <a:lstStyle/>
            <a:p>
              <a:pPr>
                <a:spcBef>
                  <a:spcPct val="50000"/>
                </a:spcBef>
              </a:pPr>
              <a:r>
                <a:rPr lang="en-US" sz="800"/>
                <a:t>Caldwell</a:t>
              </a:r>
            </a:p>
          </p:txBody>
        </p:sp>
      </p:grpSp>
      <p:grpSp>
        <p:nvGrpSpPr>
          <p:cNvPr id="31" name="Group 49">
            <a:extLst>
              <a:ext uri="{FF2B5EF4-FFF2-40B4-BE49-F238E27FC236}">
                <a16:creationId xmlns:a16="http://schemas.microsoft.com/office/drawing/2014/main" id="{E69B71F4-3D44-6386-D4E5-65636ADEB591}"/>
              </a:ext>
            </a:extLst>
          </p:cNvPr>
          <p:cNvGrpSpPr>
            <a:grpSpLocks/>
          </p:cNvGrpSpPr>
          <p:nvPr/>
        </p:nvGrpSpPr>
        <p:grpSpPr bwMode="auto">
          <a:xfrm>
            <a:off x="6140620" y="2021306"/>
            <a:ext cx="404813" cy="331788"/>
            <a:chOff x="1362" y="1152"/>
            <a:chExt cx="255" cy="209"/>
          </a:xfrm>
        </p:grpSpPr>
        <p:sp>
          <p:nvSpPr>
            <p:cNvPr id="6508" name="Freeform 50">
              <a:extLst>
                <a:ext uri="{FF2B5EF4-FFF2-40B4-BE49-F238E27FC236}">
                  <a16:creationId xmlns:a16="http://schemas.microsoft.com/office/drawing/2014/main" id="{9D1400B9-CB89-B01D-902D-6FE19723F3C4}"/>
                </a:ext>
              </a:extLst>
            </p:cNvPr>
            <p:cNvSpPr>
              <a:spLocks/>
            </p:cNvSpPr>
            <p:nvPr/>
          </p:nvSpPr>
          <p:spPr bwMode="auto">
            <a:xfrm>
              <a:off x="1362" y="1152"/>
              <a:ext cx="222" cy="209"/>
            </a:xfrm>
            <a:custGeom>
              <a:avLst/>
              <a:gdLst>
                <a:gd name="T0" fmla="*/ 0 w 222"/>
                <a:gd name="T1" fmla="*/ 0 h 209"/>
                <a:gd name="T2" fmla="*/ 222 w 222"/>
                <a:gd name="T3" fmla="*/ 0 h 209"/>
                <a:gd name="T4" fmla="*/ 222 w 222"/>
                <a:gd name="T5" fmla="*/ 209 h 209"/>
                <a:gd name="T6" fmla="*/ 0 w 222"/>
                <a:gd name="T7" fmla="*/ 209 h 209"/>
                <a:gd name="T8" fmla="*/ 0 w 222"/>
                <a:gd name="T9" fmla="*/ 0 h 209"/>
                <a:gd name="T10" fmla="*/ 0 60000 65536"/>
                <a:gd name="T11" fmla="*/ 0 60000 65536"/>
                <a:gd name="T12" fmla="*/ 0 60000 65536"/>
                <a:gd name="T13" fmla="*/ 0 60000 65536"/>
                <a:gd name="T14" fmla="*/ 0 60000 65536"/>
                <a:gd name="T15" fmla="*/ 0 w 222"/>
                <a:gd name="T16" fmla="*/ 0 h 209"/>
                <a:gd name="T17" fmla="*/ 222 w 222"/>
                <a:gd name="T18" fmla="*/ 209 h 209"/>
              </a:gdLst>
              <a:ahLst/>
              <a:cxnLst>
                <a:cxn ang="T10">
                  <a:pos x="T0" y="T1"/>
                </a:cxn>
                <a:cxn ang="T11">
                  <a:pos x="T2" y="T3"/>
                </a:cxn>
                <a:cxn ang="T12">
                  <a:pos x="T4" y="T5"/>
                </a:cxn>
                <a:cxn ang="T13">
                  <a:pos x="T6" y="T7"/>
                </a:cxn>
                <a:cxn ang="T14">
                  <a:pos x="T8" y="T9"/>
                </a:cxn>
              </a:cxnLst>
              <a:rect l="T15" t="T16" r="T17" b="T18"/>
              <a:pathLst>
                <a:path w="222" h="209">
                  <a:moveTo>
                    <a:pt x="0" y="0"/>
                  </a:moveTo>
                  <a:lnTo>
                    <a:pt x="222" y="0"/>
                  </a:lnTo>
                  <a:lnTo>
                    <a:pt x="222" y="209"/>
                  </a:lnTo>
                  <a:lnTo>
                    <a:pt x="0" y="209"/>
                  </a:lnTo>
                  <a:lnTo>
                    <a:pt x="0" y="0"/>
                  </a:lnTo>
                  <a:close/>
                </a:path>
              </a:pathLst>
            </a:custGeom>
            <a:solidFill>
              <a:schemeClr val="bg1"/>
            </a:solidFill>
            <a:ln w="9525">
              <a:solidFill>
                <a:schemeClr val="tx1"/>
              </a:solidFill>
              <a:round/>
              <a:headEnd/>
              <a:tailEnd/>
            </a:ln>
          </p:spPr>
          <p:txBody>
            <a:bodyPr/>
            <a:lstStyle/>
            <a:p>
              <a:endParaRPr lang="en-US"/>
            </a:p>
          </p:txBody>
        </p:sp>
        <p:sp>
          <p:nvSpPr>
            <p:cNvPr id="6509" name="Text Box 51">
              <a:extLst>
                <a:ext uri="{FF2B5EF4-FFF2-40B4-BE49-F238E27FC236}">
                  <a16:creationId xmlns:a16="http://schemas.microsoft.com/office/drawing/2014/main" id="{B5C8EADE-A9A2-0870-DABF-50BC46321948}"/>
                </a:ext>
              </a:extLst>
            </p:cNvPr>
            <p:cNvSpPr txBox="1">
              <a:spLocks noChangeArrowheads="1"/>
            </p:cNvSpPr>
            <p:nvPr/>
          </p:nvSpPr>
          <p:spPr bwMode="auto">
            <a:xfrm>
              <a:off x="1377" y="1209"/>
              <a:ext cx="240" cy="78"/>
            </a:xfrm>
            <a:prstGeom prst="rect">
              <a:avLst/>
            </a:prstGeom>
            <a:noFill/>
            <a:ln w="9525">
              <a:noFill/>
              <a:miter lim="800000"/>
              <a:headEnd/>
              <a:tailEnd/>
            </a:ln>
          </p:spPr>
          <p:txBody>
            <a:bodyPr lIns="0" tIns="0" rIns="0" bIns="0">
              <a:spAutoFit/>
            </a:bodyPr>
            <a:lstStyle/>
            <a:p>
              <a:pPr>
                <a:spcBef>
                  <a:spcPct val="50000"/>
                </a:spcBef>
              </a:pPr>
              <a:r>
                <a:rPr lang="en-US" sz="800"/>
                <a:t>Clinton</a:t>
              </a:r>
            </a:p>
          </p:txBody>
        </p:sp>
      </p:grpSp>
      <p:grpSp>
        <p:nvGrpSpPr>
          <p:cNvPr id="2048" name="Group 52">
            <a:extLst>
              <a:ext uri="{FF2B5EF4-FFF2-40B4-BE49-F238E27FC236}">
                <a16:creationId xmlns:a16="http://schemas.microsoft.com/office/drawing/2014/main" id="{7485D275-DF61-400C-A748-3A5305CBDCF3}"/>
              </a:ext>
            </a:extLst>
          </p:cNvPr>
          <p:cNvGrpSpPr>
            <a:grpSpLocks/>
          </p:cNvGrpSpPr>
          <p:nvPr/>
        </p:nvGrpSpPr>
        <p:grpSpPr bwMode="auto">
          <a:xfrm>
            <a:off x="5648494" y="1945106"/>
            <a:ext cx="536576" cy="320675"/>
            <a:chOff x="1021" y="1103"/>
            <a:chExt cx="338" cy="202"/>
          </a:xfrm>
        </p:grpSpPr>
        <p:sp>
          <p:nvSpPr>
            <p:cNvPr id="6506" name="Freeform 53">
              <a:extLst>
                <a:ext uri="{FF2B5EF4-FFF2-40B4-BE49-F238E27FC236}">
                  <a16:creationId xmlns:a16="http://schemas.microsoft.com/office/drawing/2014/main" id="{3D13FF17-71D9-5674-491F-358CEBEAB32F}"/>
                </a:ext>
              </a:extLst>
            </p:cNvPr>
            <p:cNvSpPr>
              <a:spLocks/>
            </p:cNvSpPr>
            <p:nvPr/>
          </p:nvSpPr>
          <p:spPr bwMode="auto">
            <a:xfrm>
              <a:off x="1073" y="1103"/>
              <a:ext cx="286" cy="202"/>
            </a:xfrm>
            <a:custGeom>
              <a:avLst/>
              <a:gdLst>
                <a:gd name="T0" fmla="*/ 129 w 286"/>
                <a:gd name="T1" fmla="*/ 0 h 202"/>
                <a:gd name="T2" fmla="*/ 285 w 286"/>
                <a:gd name="T3" fmla="*/ 0 h 202"/>
                <a:gd name="T4" fmla="*/ 286 w 286"/>
                <a:gd name="T5" fmla="*/ 202 h 202"/>
                <a:gd name="T6" fmla="*/ 0 w 286"/>
                <a:gd name="T7" fmla="*/ 201 h 202"/>
                <a:gd name="T8" fmla="*/ 0 w 286"/>
                <a:gd name="T9" fmla="*/ 165 h 202"/>
                <a:gd name="T10" fmla="*/ 30 w 286"/>
                <a:gd name="T11" fmla="*/ 166 h 202"/>
                <a:gd name="T12" fmla="*/ 33 w 286"/>
                <a:gd name="T13" fmla="*/ 136 h 202"/>
                <a:gd name="T14" fmla="*/ 39 w 286"/>
                <a:gd name="T15" fmla="*/ 124 h 202"/>
                <a:gd name="T16" fmla="*/ 46 w 286"/>
                <a:gd name="T17" fmla="*/ 114 h 202"/>
                <a:gd name="T18" fmla="*/ 52 w 286"/>
                <a:gd name="T19" fmla="*/ 102 h 202"/>
                <a:gd name="T20" fmla="*/ 64 w 286"/>
                <a:gd name="T21" fmla="*/ 100 h 202"/>
                <a:gd name="T22" fmla="*/ 82 w 286"/>
                <a:gd name="T23" fmla="*/ 97 h 202"/>
                <a:gd name="T24" fmla="*/ 79 w 286"/>
                <a:gd name="T25" fmla="*/ 72 h 202"/>
                <a:gd name="T26" fmla="*/ 84 w 286"/>
                <a:gd name="T27" fmla="*/ 46 h 202"/>
                <a:gd name="T28" fmla="*/ 93 w 286"/>
                <a:gd name="T29" fmla="*/ 54 h 202"/>
                <a:gd name="T30" fmla="*/ 103 w 286"/>
                <a:gd name="T31" fmla="*/ 63 h 202"/>
                <a:gd name="T32" fmla="*/ 141 w 286"/>
                <a:gd name="T33" fmla="*/ 61 h 202"/>
                <a:gd name="T34" fmla="*/ 139 w 286"/>
                <a:gd name="T35" fmla="*/ 30 h 202"/>
                <a:gd name="T36" fmla="*/ 99 w 286"/>
                <a:gd name="T37" fmla="*/ 31 h 202"/>
                <a:gd name="T38" fmla="*/ 123 w 286"/>
                <a:gd name="T39" fmla="*/ 19 h 202"/>
                <a:gd name="T40" fmla="*/ 135 w 286"/>
                <a:gd name="T41" fmla="*/ 15 h 202"/>
                <a:gd name="T42" fmla="*/ 129 w 286"/>
                <a:gd name="T43" fmla="*/ 0 h 2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6"/>
                <a:gd name="T67" fmla="*/ 0 h 202"/>
                <a:gd name="T68" fmla="*/ 286 w 286"/>
                <a:gd name="T69" fmla="*/ 202 h 2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6" h="202">
                  <a:moveTo>
                    <a:pt x="129" y="0"/>
                  </a:moveTo>
                  <a:lnTo>
                    <a:pt x="285" y="0"/>
                  </a:lnTo>
                  <a:lnTo>
                    <a:pt x="286" y="202"/>
                  </a:lnTo>
                  <a:lnTo>
                    <a:pt x="0" y="201"/>
                  </a:lnTo>
                  <a:lnTo>
                    <a:pt x="0" y="165"/>
                  </a:lnTo>
                  <a:lnTo>
                    <a:pt x="30" y="166"/>
                  </a:lnTo>
                  <a:lnTo>
                    <a:pt x="33" y="136"/>
                  </a:lnTo>
                  <a:lnTo>
                    <a:pt x="39" y="124"/>
                  </a:lnTo>
                  <a:lnTo>
                    <a:pt x="46" y="114"/>
                  </a:lnTo>
                  <a:lnTo>
                    <a:pt x="52" y="102"/>
                  </a:lnTo>
                  <a:lnTo>
                    <a:pt x="64" y="100"/>
                  </a:lnTo>
                  <a:lnTo>
                    <a:pt x="82" y="97"/>
                  </a:lnTo>
                  <a:lnTo>
                    <a:pt x="79" y="72"/>
                  </a:lnTo>
                  <a:lnTo>
                    <a:pt x="84" y="46"/>
                  </a:lnTo>
                  <a:lnTo>
                    <a:pt x="93" y="54"/>
                  </a:lnTo>
                  <a:lnTo>
                    <a:pt x="103" y="63"/>
                  </a:lnTo>
                  <a:lnTo>
                    <a:pt x="141" y="61"/>
                  </a:lnTo>
                  <a:lnTo>
                    <a:pt x="139" y="30"/>
                  </a:lnTo>
                  <a:lnTo>
                    <a:pt x="99" y="31"/>
                  </a:lnTo>
                  <a:lnTo>
                    <a:pt x="123" y="19"/>
                  </a:lnTo>
                  <a:lnTo>
                    <a:pt x="135" y="15"/>
                  </a:lnTo>
                  <a:lnTo>
                    <a:pt x="129" y="0"/>
                  </a:lnTo>
                  <a:close/>
                </a:path>
              </a:pathLst>
            </a:custGeom>
            <a:solidFill>
              <a:schemeClr val="bg1"/>
            </a:solidFill>
            <a:ln w="9525">
              <a:solidFill>
                <a:schemeClr val="tx1"/>
              </a:solidFill>
              <a:round/>
              <a:headEnd/>
              <a:tailEnd/>
            </a:ln>
          </p:spPr>
          <p:txBody>
            <a:bodyPr/>
            <a:lstStyle/>
            <a:p>
              <a:endParaRPr lang="en-US"/>
            </a:p>
          </p:txBody>
        </p:sp>
        <p:sp>
          <p:nvSpPr>
            <p:cNvPr id="6507" name="Text Box 54">
              <a:extLst>
                <a:ext uri="{FF2B5EF4-FFF2-40B4-BE49-F238E27FC236}">
                  <a16:creationId xmlns:a16="http://schemas.microsoft.com/office/drawing/2014/main" id="{63346AB3-2F6A-690C-A248-2D8E1EE2A48B}"/>
                </a:ext>
              </a:extLst>
            </p:cNvPr>
            <p:cNvSpPr txBox="1">
              <a:spLocks noChangeArrowheads="1"/>
            </p:cNvSpPr>
            <p:nvPr/>
          </p:nvSpPr>
          <p:spPr bwMode="auto">
            <a:xfrm>
              <a:off x="1021" y="1182"/>
              <a:ext cx="318" cy="78"/>
            </a:xfrm>
            <a:prstGeom prst="rect">
              <a:avLst/>
            </a:prstGeom>
            <a:solidFill>
              <a:schemeClr val="bg1">
                <a:alpha val="50195"/>
              </a:schemeClr>
            </a:solidFill>
            <a:ln w="9525">
              <a:noFill/>
              <a:miter lim="800000"/>
              <a:headEnd/>
              <a:tailEnd/>
            </a:ln>
          </p:spPr>
          <p:txBody>
            <a:bodyPr wrap="square" lIns="0" tIns="0" rIns="0" bIns="0">
              <a:spAutoFit/>
            </a:bodyPr>
            <a:lstStyle/>
            <a:p>
              <a:pPr>
                <a:spcBef>
                  <a:spcPct val="50000"/>
                </a:spcBef>
              </a:pPr>
              <a:r>
                <a:rPr lang="en-US" sz="800"/>
                <a:t>Buchanan</a:t>
              </a:r>
            </a:p>
          </p:txBody>
        </p:sp>
      </p:grpSp>
      <p:grpSp>
        <p:nvGrpSpPr>
          <p:cNvPr id="2049" name="Group 55">
            <a:extLst>
              <a:ext uri="{FF2B5EF4-FFF2-40B4-BE49-F238E27FC236}">
                <a16:creationId xmlns:a16="http://schemas.microsoft.com/office/drawing/2014/main" id="{FCC92B42-431D-2DDC-41FF-387C13060ECE}"/>
              </a:ext>
            </a:extLst>
          </p:cNvPr>
          <p:cNvGrpSpPr>
            <a:grpSpLocks/>
          </p:cNvGrpSpPr>
          <p:nvPr/>
        </p:nvGrpSpPr>
        <p:grpSpPr bwMode="auto">
          <a:xfrm>
            <a:off x="7250281" y="1057694"/>
            <a:ext cx="636587" cy="277812"/>
            <a:chOff x="2061" y="545"/>
            <a:chExt cx="401" cy="175"/>
          </a:xfrm>
          <a:solidFill>
            <a:schemeClr val="accent1">
              <a:lumMod val="75000"/>
            </a:schemeClr>
          </a:solidFill>
        </p:grpSpPr>
        <p:sp>
          <p:nvSpPr>
            <p:cNvPr id="6504" name="Freeform 56">
              <a:extLst>
                <a:ext uri="{FF2B5EF4-FFF2-40B4-BE49-F238E27FC236}">
                  <a16:creationId xmlns:a16="http://schemas.microsoft.com/office/drawing/2014/main" id="{2285C8AF-A736-C397-9C02-38C1D5E04DDF}"/>
                </a:ext>
              </a:extLst>
            </p:cNvPr>
            <p:cNvSpPr>
              <a:spLocks/>
            </p:cNvSpPr>
            <p:nvPr/>
          </p:nvSpPr>
          <p:spPr bwMode="auto">
            <a:xfrm>
              <a:off x="2061" y="545"/>
              <a:ext cx="401" cy="175"/>
            </a:xfrm>
            <a:custGeom>
              <a:avLst/>
              <a:gdLst>
                <a:gd name="T0" fmla="*/ 0 w 401"/>
                <a:gd name="T1" fmla="*/ 7 h 175"/>
                <a:gd name="T2" fmla="*/ 3 w 401"/>
                <a:gd name="T3" fmla="*/ 0 h 175"/>
                <a:gd name="T4" fmla="*/ 380 w 401"/>
                <a:gd name="T5" fmla="*/ 0 h 175"/>
                <a:gd name="T6" fmla="*/ 366 w 401"/>
                <a:gd name="T7" fmla="*/ 15 h 175"/>
                <a:gd name="T8" fmla="*/ 372 w 401"/>
                <a:gd name="T9" fmla="*/ 15 h 175"/>
                <a:gd name="T10" fmla="*/ 383 w 401"/>
                <a:gd name="T11" fmla="*/ 27 h 175"/>
                <a:gd name="T12" fmla="*/ 377 w 401"/>
                <a:gd name="T13" fmla="*/ 42 h 175"/>
                <a:gd name="T14" fmla="*/ 390 w 401"/>
                <a:gd name="T15" fmla="*/ 45 h 175"/>
                <a:gd name="T16" fmla="*/ 387 w 401"/>
                <a:gd name="T17" fmla="*/ 61 h 175"/>
                <a:gd name="T18" fmla="*/ 377 w 401"/>
                <a:gd name="T19" fmla="*/ 72 h 175"/>
                <a:gd name="T20" fmla="*/ 371 w 401"/>
                <a:gd name="T21" fmla="*/ 93 h 175"/>
                <a:gd name="T22" fmla="*/ 387 w 401"/>
                <a:gd name="T23" fmla="*/ 109 h 175"/>
                <a:gd name="T24" fmla="*/ 396 w 401"/>
                <a:gd name="T25" fmla="*/ 123 h 175"/>
                <a:gd name="T26" fmla="*/ 401 w 401"/>
                <a:gd name="T27" fmla="*/ 136 h 175"/>
                <a:gd name="T28" fmla="*/ 392 w 401"/>
                <a:gd name="T29" fmla="*/ 153 h 175"/>
                <a:gd name="T30" fmla="*/ 387 w 401"/>
                <a:gd name="T31" fmla="*/ 175 h 175"/>
                <a:gd name="T32" fmla="*/ 291 w 401"/>
                <a:gd name="T33" fmla="*/ 175 h 175"/>
                <a:gd name="T34" fmla="*/ 290 w 401"/>
                <a:gd name="T35" fmla="*/ 147 h 175"/>
                <a:gd name="T36" fmla="*/ 11 w 401"/>
                <a:gd name="T37" fmla="*/ 144 h 175"/>
                <a:gd name="T38" fmla="*/ 9 w 401"/>
                <a:gd name="T39" fmla="*/ 70 h 175"/>
                <a:gd name="T40" fmla="*/ 0 w 401"/>
                <a:gd name="T41" fmla="*/ 72 h 175"/>
                <a:gd name="T42" fmla="*/ 0 w 401"/>
                <a:gd name="T43" fmla="*/ 7 h 1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1"/>
                <a:gd name="T67" fmla="*/ 0 h 175"/>
                <a:gd name="T68" fmla="*/ 401 w 401"/>
                <a:gd name="T69" fmla="*/ 175 h 17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1" h="175">
                  <a:moveTo>
                    <a:pt x="0" y="7"/>
                  </a:moveTo>
                  <a:lnTo>
                    <a:pt x="3" y="0"/>
                  </a:lnTo>
                  <a:lnTo>
                    <a:pt x="380" y="0"/>
                  </a:lnTo>
                  <a:lnTo>
                    <a:pt x="366" y="15"/>
                  </a:lnTo>
                  <a:lnTo>
                    <a:pt x="372" y="15"/>
                  </a:lnTo>
                  <a:lnTo>
                    <a:pt x="383" y="27"/>
                  </a:lnTo>
                  <a:lnTo>
                    <a:pt x="377" y="42"/>
                  </a:lnTo>
                  <a:lnTo>
                    <a:pt x="390" y="45"/>
                  </a:lnTo>
                  <a:lnTo>
                    <a:pt x="387" y="61"/>
                  </a:lnTo>
                  <a:lnTo>
                    <a:pt x="377" y="72"/>
                  </a:lnTo>
                  <a:lnTo>
                    <a:pt x="371" y="93"/>
                  </a:lnTo>
                  <a:lnTo>
                    <a:pt x="387" y="109"/>
                  </a:lnTo>
                  <a:lnTo>
                    <a:pt x="396" y="123"/>
                  </a:lnTo>
                  <a:lnTo>
                    <a:pt x="401" y="136"/>
                  </a:lnTo>
                  <a:lnTo>
                    <a:pt x="392" y="153"/>
                  </a:lnTo>
                  <a:lnTo>
                    <a:pt x="387" y="175"/>
                  </a:lnTo>
                  <a:lnTo>
                    <a:pt x="291" y="175"/>
                  </a:lnTo>
                  <a:lnTo>
                    <a:pt x="290" y="147"/>
                  </a:lnTo>
                  <a:lnTo>
                    <a:pt x="11" y="144"/>
                  </a:lnTo>
                  <a:lnTo>
                    <a:pt x="9" y="70"/>
                  </a:lnTo>
                  <a:lnTo>
                    <a:pt x="0" y="72"/>
                  </a:lnTo>
                  <a:lnTo>
                    <a:pt x="0" y="7"/>
                  </a:lnTo>
                  <a:close/>
                </a:path>
              </a:pathLst>
            </a:custGeom>
            <a:grpFill/>
            <a:ln w="9525">
              <a:solidFill>
                <a:schemeClr val="tx1"/>
              </a:solidFill>
              <a:round/>
              <a:headEnd/>
              <a:tailEnd/>
            </a:ln>
          </p:spPr>
          <p:txBody>
            <a:bodyPr/>
            <a:lstStyle/>
            <a:p>
              <a:endParaRPr lang="en-US"/>
            </a:p>
          </p:txBody>
        </p:sp>
        <p:sp>
          <p:nvSpPr>
            <p:cNvPr id="6505" name="Text Box 57">
              <a:extLst>
                <a:ext uri="{FF2B5EF4-FFF2-40B4-BE49-F238E27FC236}">
                  <a16:creationId xmlns:a16="http://schemas.microsoft.com/office/drawing/2014/main" id="{F52D8FFD-4910-D139-D957-BD44F58D3BDF}"/>
                </a:ext>
              </a:extLst>
            </p:cNvPr>
            <p:cNvSpPr txBox="1">
              <a:spLocks noChangeArrowheads="1"/>
            </p:cNvSpPr>
            <p:nvPr/>
          </p:nvSpPr>
          <p:spPr bwMode="auto">
            <a:xfrm>
              <a:off x="2112" y="576"/>
              <a:ext cx="240" cy="77"/>
            </a:xfrm>
            <a:prstGeom prst="rect">
              <a:avLst/>
            </a:prstGeom>
            <a:grpFill/>
            <a:ln w="9525">
              <a:noFill/>
              <a:miter lim="800000"/>
              <a:headEnd/>
              <a:tailEnd/>
            </a:ln>
          </p:spPr>
          <p:txBody>
            <a:bodyPr lIns="0" tIns="0" rIns="0" bIns="0">
              <a:spAutoFit/>
            </a:bodyPr>
            <a:lstStyle/>
            <a:p>
              <a:pPr>
                <a:spcBef>
                  <a:spcPct val="50000"/>
                </a:spcBef>
              </a:pPr>
              <a:r>
                <a:rPr lang="en-US" sz="800"/>
                <a:t>Putnam</a:t>
              </a:r>
            </a:p>
          </p:txBody>
        </p:sp>
      </p:grpSp>
      <p:grpSp>
        <p:nvGrpSpPr>
          <p:cNvPr id="2054" name="Group 58">
            <a:extLst>
              <a:ext uri="{FF2B5EF4-FFF2-40B4-BE49-F238E27FC236}">
                <a16:creationId xmlns:a16="http://schemas.microsoft.com/office/drawing/2014/main" id="{1A349B86-BC09-1073-E9B8-32F3E8815F56}"/>
              </a:ext>
            </a:extLst>
          </p:cNvPr>
          <p:cNvGrpSpPr>
            <a:grpSpLocks/>
          </p:cNvGrpSpPr>
          <p:nvPr/>
        </p:nvGrpSpPr>
        <p:grpSpPr bwMode="auto">
          <a:xfrm>
            <a:off x="7255042" y="1287881"/>
            <a:ext cx="457200" cy="503238"/>
            <a:chOff x="2064" y="690"/>
            <a:chExt cx="288" cy="270"/>
          </a:xfrm>
          <a:solidFill>
            <a:schemeClr val="accent1">
              <a:lumMod val="75000"/>
            </a:schemeClr>
          </a:solidFill>
        </p:grpSpPr>
        <p:sp>
          <p:nvSpPr>
            <p:cNvPr id="6502" name="Freeform 59">
              <a:extLst>
                <a:ext uri="{FF2B5EF4-FFF2-40B4-BE49-F238E27FC236}">
                  <a16:creationId xmlns:a16="http://schemas.microsoft.com/office/drawing/2014/main" id="{3A4CD516-6BAA-F4BD-9FED-1E464A726687}"/>
                </a:ext>
              </a:extLst>
            </p:cNvPr>
            <p:cNvSpPr>
              <a:spLocks/>
            </p:cNvSpPr>
            <p:nvPr/>
          </p:nvSpPr>
          <p:spPr bwMode="auto">
            <a:xfrm>
              <a:off x="2064" y="690"/>
              <a:ext cx="288" cy="270"/>
            </a:xfrm>
            <a:custGeom>
              <a:avLst/>
              <a:gdLst>
                <a:gd name="T0" fmla="*/ 3 w 288"/>
                <a:gd name="T1" fmla="*/ 0 h 270"/>
                <a:gd name="T2" fmla="*/ 288 w 288"/>
                <a:gd name="T3" fmla="*/ 0 h 270"/>
                <a:gd name="T4" fmla="*/ 288 w 288"/>
                <a:gd name="T5" fmla="*/ 255 h 270"/>
                <a:gd name="T6" fmla="*/ 6 w 288"/>
                <a:gd name="T7" fmla="*/ 252 h 270"/>
                <a:gd name="T8" fmla="*/ 0 w 288"/>
                <a:gd name="T9" fmla="*/ 270 h 270"/>
                <a:gd name="T10" fmla="*/ 3 w 288"/>
                <a:gd name="T11" fmla="*/ 0 h 270"/>
                <a:gd name="T12" fmla="*/ 0 60000 65536"/>
                <a:gd name="T13" fmla="*/ 0 60000 65536"/>
                <a:gd name="T14" fmla="*/ 0 60000 65536"/>
                <a:gd name="T15" fmla="*/ 0 60000 65536"/>
                <a:gd name="T16" fmla="*/ 0 60000 65536"/>
                <a:gd name="T17" fmla="*/ 0 60000 65536"/>
                <a:gd name="T18" fmla="*/ 0 w 288"/>
                <a:gd name="T19" fmla="*/ 0 h 270"/>
                <a:gd name="T20" fmla="*/ 288 w 288"/>
                <a:gd name="T21" fmla="*/ 270 h 270"/>
              </a:gdLst>
              <a:ahLst/>
              <a:cxnLst>
                <a:cxn ang="T12">
                  <a:pos x="T0" y="T1"/>
                </a:cxn>
                <a:cxn ang="T13">
                  <a:pos x="T2" y="T3"/>
                </a:cxn>
                <a:cxn ang="T14">
                  <a:pos x="T4" y="T5"/>
                </a:cxn>
                <a:cxn ang="T15">
                  <a:pos x="T6" y="T7"/>
                </a:cxn>
                <a:cxn ang="T16">
                  <a:pos x="T8" y="T9"/>
                </a:cxn>
                <a:cxn ang="T17">
                  <a:pos x="T10" y="T11"/>
                </a:cxn>
              </a:cxnLst>
              <a:rect l="T18" t="T19" r="T20" b="T21"/>
              <a:pathLst>
                <a:path w="288" h="270">
                  <a:moveTo>
                    <a:pt x="3" y="0"/>
                  </a:moveTo>
                  <a:lnTo>
                    <a:pt x="288" y="0"/>
                  </a:lnTo>
                  <a:lnTo>
                    <a:pt x="288" y="255"/>
                  </a:lnTo>
                  <a:lnTo>
                    <a:pt x="6" y="252"/>
                  </a:lnTo>
                  <a:lnTo>
                    <a:pt x="0" y="270"/>
                  </a:lnTo>
                  <a:lnTo>
                    <a:pt x="3" y="0"/>
                  </a:lnTo>
                  <a:close/>
                </a:path>
              </a:pathLst>
            </a:custGeom>
            <a:grpFill/>
            <a:ln w="9525">
              <a:solidFill>
                <a:schemeClr val="tx1"/>
              </a:solidFill>
              <a:round/>
              <a:headEnd/>
              <a:tailEnd/>
            </a:ln>
          </p:spPr>
          <p:txBody>
            <a:bodyPr/>
            <a:lstStyle/>
            <a:p>
              <a:endParaRPr lang="en-US"/>
            </a:p>
          </p:txBody>
        </p:sp>
        <p:sp>
          <p:nvSpPr>
            <p:cNvPr id="6503" name="Text Box 60">
              <a:extLst>
                <a:ext uri="{FF2B5EF4-FFF2-40B4-BE49-F238E27FC236}">
                  <a16:creationId xmlns:a16="http://schemas.microsoft.com/office/drawing/2014/main" id="{0586D0BF-3DD4-51DD-52AF-8F4CB399ABF9}"/>
                </a:ext>
              </a:extLst>
            </p:cNvPr>
            <p:cNvSpPr txBox="1">
              <a:spLocks noChangeArrowheads="1"/>
            </p:cNvSpPr>
            <p:nvPr/>
          </p:nvSpPr>
          <p:spPr bwMode="auto">
            <a:xfrm>
              <a:off x="2088" y="768"/>
              <a:ext cx="240" cy="66"/>
            </a:xfrm>
            <a:prstGeom prst="rect">
              <a:avLst/>
            </a:prstGeom>
            <a:grpFill/>
            <a:ln w="9525">
              <a:noFill/>
              <a:miter lim="800000"/>
              <a:headEnd/>
              <a:tailEnd/>
            </a:ln>
          </p:spPr>
          <p:txBody>
            <a:bodyPr lIns="0" tIns="0" rIns="0" bIns="0">
              <a:spAutoFit/>
            </a:bodyPr>
            <a:lstStyle/>
            <a:p>
              <a:pPr>
                <a:spcBef>
                  <a:spcPct val="50000"/>
                </a:spcBef>
              </a:pPr>
              <a:r>
                <a:rPr lang="en-US" sz="800"/>
                <a:t>Sullivan</a:t>
              </a:r>
            </a:p>
          </p:txBody>
        </p:sp>
      </p:grpSp>
      <p:grpSp>
        <p:nvGrpSpPr>
          <p:cNvPr id="2068" name="Group 61">
            <a:extLst>
              <a:ext uri="{FF2B5EF4-FFF2-40B4-BE49-F238E27FC236}">
                <a16:creationId xmlns:a16="http://schemas.microsoft.com/office/drawing/2014/main" id="{DDDD47AA-01BD-1347-6887-8C4022593EE7}"/>
              </a:ext>
            </a:extLst>
          </p:cNvPr>
          <p:cNvGrpSpPr>
            <a:grpSpLocks/>
          </p:cNvGrpSpPr>
          <p:nvPr/>
        </p:nvGrpSpPr>
        <p:grpSpPr bwMode="auto">
          <a:xfrm>
            <a:off x="7712242" y="1335507"/>
            <a:ext cx="457200" cy="352425"/>
            <a:chOff x="2352" y="720"/>
            <a:chExt cx="288" cy="222"/>
          </a:xfrm>
        </p:grpSpPr>
        <p:sp>
          <p:nvSpPr>
            <p:cNvPr id="6500" name="Freeform 62">
              <a:extLst>
                <a:ext uri="{FF2B5EF4-FFF2-40B4-BE49-F238E27FC236}">
                  <a16:creationId xmlns:a16="http://schemas.microsoft.com/office/drawing/2014/main" id="{43A4ED53-7CB3-70D6-4E68-8B3380174F16}"/>
                </a:ext>
              </a:extLst>
            </p:cNvPr>
            <p:cNvSpPr>
              <a:spLocks/>
            </p:cNvSpPr>
            <p:nvPr/>
          </p:nvSpPr>
          <p:spPr bwMode="auto">
            <a:xfrm>
              <a:off x="2352" y="720"/>
              <a:ext cx="288" cy="222"/>
            </a:xfrm>
            <a:custGeom>
              <a:avLst/>
              <a:gdLst>
                <a:gd name="T0" fmla="*/ 0 w 288"/>
                <a:gd name="T1" fmla="*/ 0 h 222"/>
                <a:gd name="T2" fmla="*/ 288 w 288"/>
                <a:gd name="T3" fmla="*/ 0 h 222"/>
                <a:gd name="T4" fmla="*/ 288 w 288"/>
                <a:gd name="T5" fmla="*/ 221 h 222"/>
                <a:gd name="T6" fmla="*/ 5 w 288"/>
                <a:gd name="T7" fmla="*/ 222 h 222"/>
                <a:gd name="T8" fmla="*/ 0 w 288"/>
                <a:gd name="T9" fmla="*/ 0 h 222"/>
                <a:gd name="T10" fmla="*/ 0 60000 65536"/>
                <a:gd name="T11" fmla="*/ 0 60000 65536"/>
                <a:gd name="T12" fmla="*/ 0 60000 65536"/>
                <a:gd name="T13" fmla="*/ 0 60000 65536"/>
                <a:gd name="T14" fmla="*/ 0 60000 65536"/>
                <a:gd name="T15" fmla="*/ 0 w 288"/>
                <a:gd name="T16" fmla="*/ 0 h 222"/>
                <a:gd name="T17" fmla="*/ 288 w 288"/>
                <a:gd name="T18" fmla="*/ 222 h 222"/>
              </a:gdLst>
              <a:ahLst/>
              <a:cxnLst>
                <a:cxn ang="T10">
                  <a:pos x="T0" y="T1"/>
                </a:cxn>
                <a:cxn ang="T11">
                  <a:pos x="T2" y="T3"/>
                </a:cxn>
                <a:cxn ang="T12">
                  <a:pos x="T4" y="T5"/>
                </a:cxn>
                <a:cxn ang="T13">
                  <a:pos x="T6" y="T7"/>
                </a:cxn>
                <a:cxn ang="T14">
                  <a:pos x="T8" y="T9"/>
                </a:cxn>
              </a:cxnLst>
              <a:rect l="T15" t="T16" r="T17" b="T18"/>
              <a:pathLst>
                <a:path w="288" h="222">
                  <a:moveTo>
                    <a:pt x="0" y="0"/>
                  </a:moveTo>
                  <a:lnTo>
                    <a:pt x="288" y="0"/>
                  </a:lnTo>
                  <a:lnTo>
                    <a:pt x="288" y="221"/>
                  </a:lnTo>
                  <a:lnTo>
                    <a:pt x="5" y="222"/>
                  </a:lnTo>
                  <a:lnTo>
                    <a:pt x="0" y="0"/>
                  </a:lnTo>
                  <a:close/>
                </a:path>
              </a:pathLst>
            </a:custGeom>
            <a:solidFill>
              <a:schemeClr val="bg1"/>
            </a:solidFill>
            <a:ln w="9525">
              <a:solidFill>
                <a:schemeClr val="tx1"/>
              </a:solidFill>
              <a:round/>
              <a:headEnd/>
              <a:tailEnd/>
            </a:ln>
          </p:spPr>
          <p:txBody>
            <a:bodyPr/>
            <a:lstStyle/>
            <a:p>
              <a:endParaRPr lang="en-US"/>
            </a:p>
          </p:txBody>
        </p:sp>
        <p:sp>
          <p:nvSpPr>
            <p:cNvPr id="6501" name="Text Box 63">
              <a:extLst>
                <a:ext uri="{FF2B5EF4-FFF2-40B4-BE49-F238E27FC236}">
                  <a16:creationId xmlns:a16="http://schemas.microsoft.com/office/drawing/2014/main" id="{6BED021E-5388-F519-30A2-3BC97D6BAE2E}"/>
                </a:ext>
              </a:extLst>
            </p:cNvPr>
            <p:cNvSpPr txBox="1">
              <a:spLocks noChangeArrowheads="1"/>
            </p:cNvSpPr>
            <p:nvPr/>
          </p:nvSpPr>
          <p:spPr bwMode="auto">
            <a:xfrm>
              <a:off x="2408" y="768"/>
              <a:ext cx="172" cy="77"/>
            </a:xfrm>
            <a:prstGeom prst="rect">
              <a:avLst/>
            </a:prstGeom>
            <a:noFill/>
            <a:ln w="9525">
              <a:noFill/>
              <a:miter lim="800000"/>
              <a:headEnd/>
              <a:tailEnd/>
            </a:ln>
          </p:spPr>
          <p:txBody>
            <a:bodyPr lIns="0" tIns="0" rIns="0" bIns="0">
              <a:spAutoFit/>
            </a:bodyPr>
            <a:lstStyle/>
            <a:p>
              <a:pPr>
                <a:spcBef>
                  <a:spcPct val="50000"/>
                </a:spcBef>
              </a:pPr>
              <a:r>
                <a:rPr lang="en-US" sz="800"/>
                <a:t>Adair</a:t>
              </a:r>
            </a:p>
          </p:txBody>
        </p:sp>
      </p:grpSp>
      <p:grpSp>
        <p:nvGrpSpPr>
          <p:cNvPr id="2116" name="Group 64">
            <a:extLst>
              <a:ext uri="{FF2B5EF4-FFF2-40B4-BE49-F238E27FC236}">
                <a16:creationId xmlns:a16="http://schemas.microsoft.com/office/drawing/2014/main" id="{611E7A99-9C0A-B952-2E90-7885C889CDB2}"/>
              </a:ext>
            </a:extLst>
          </p:cNvPr>
          <p:cNvGrpSpPr>
            <a:grpSpLocks/>
          </p:cNvGrpSpPr>
          <p:nvPr/>
        </p:nvGrpSpPr>
        <p:grpSpPr bwMode="auto">
          <a:xfrm>
            <a:off x="7820191" y="1044994"/>
            <a:ext cx="524023" cy="284162"/>
            <a:chOff x="2420" y="537"/>
            <a:chExt cx="240" cy="179"/>
          </a:xfrm>
          <a:solidFill>
            <a:schemeClr val="accent1">
              <a:lumMod val="75000"/>
            </a:schemeClr>
          </a:solidFill>
        </p:grpSpPr>
        <p:sp>
          <p:nvSpPr>
            <p:cNvPr id="6498" name="Freeform 65">
              <a:extLst>
                <a:ext uri="{FF2B5EF4-FFF2-40B4-BE49-F238E27FC236}">
                  <a16:creationId xmlns:a16="http://schemas.microsoft.com/office/drawing/2014/main" id="{A37EDFAF-30FE-A3C8-0A9A-F1D1E6E3EFB2}"/>
                </a:ext>
              </a:extLst>
            </p:cNvPr>
            <p:cNvSpPr>
              <a:spLocks/>
            </p:cNvSpPr>
            <p:nvPr/>
          </p:nvSpPr>
          <p:spPr bwMode="auto">
            <a:xfrm>
              <a:off x="2432" y="537"/>
              <a:ext cx="205" cy="179"/>
            </a:xfrm>
            <a:custGeom>
              <a:avLst/>
              <a:gdLst>
                <a:gd name="T0" fmla="*/ 13 w 205"/>
                <a:gd name="T1" fmla="*/ 0 h 179"/>
                <a:gd name="T2" fmla="*/ 1 w 205"/>
                <a:gd name="T3" fmla="*/ 16 h 179"/>
                <a:gd name="T4" fmla="*/ 15 w 205"/>
                <a:gd name="T5" fmla="*/ 26 h 179"/>
                <a:gd name="T6" fmla="*/ 1 w 205"/>
                <a:gd name="T7" fmla="*/ 35 h 179"/>
                <a:gd name="T8" fmla="*/ 1 w 205"/>
                <a:gd name="T9" fmla="*/ 47 h 179"/>
                <a:gd name="T10" fmla="*/ 21 w 205"/>
                <a:gd name="T11" fmla="*/ 47 h 179"/>
                <a:gd name="T12" fmla="*/ 13 w 205"/>
                <a:gd name="T13" fmla="*/ 62 h 179"/>
                <a:gd name="T14" fmla="*/ 12 w 205"/>
                <a:gd name="T15" fmla="*/ 74 h 179"/>
                <a:gd name="T16" fmla="*/ 0 w 205"/>
                <a:gd name="T17" fmla="*/ 88 h 179"/>
                <a:gd name="T18" fmla="*/ 7 w 205"/>
                <a:gd name="T19" fmla="*/ 101 h 179"/>
                <a:gd name="T20" fmla="*/ 19 w 205"/>
                <a:gd name="T21" fmla="*/ 113 h 179"/>
                <a:gd name="T22" fmla="*/ 28 w 205"/>
                <a:gd name="T23" fmla="*/ 125 h 179"/>
                <a:gd name="T24" fmla="*/ 30 w 205"/>
                <a:gd name="T25" fmla="*/ 133 h 179"/>
                <a:gd name="T26" fmla="*/ 30 w 205"/>
                <a:gd name="T27" fmla="*/ 140 h 179"/>
                <a:gd name="T28" fmla="*/ 21 w 205"/>
                <a:gd name="T29" fmla="*/ 151 h 179"/>
                <a:gd name="T30" fmla="*/ 15 w 205"/>
                <a:gd name="T31" fmla="*/ 163 h 179"/>
                <a:gd name="T32" fmla="*/ 13 w 205"/>
                <a:gd name="T33" fmla="*/ 179 h 179"/>
                <a:gd name="T34" fmla="*/ 205 w 205"/>
                <a:gd name="T35" fmla="*/ 179 h 179"/>
                <a:gd name="T36" fmla="*/ 205 w 205"/>
                <a:gd name="T37" fmla="*/ 0 h 179"/>
                <a:gd name="T38" fmla="*/ 13 w 205"/>
                <a:gd name="T39" fmla="*/ 0 h 1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5"/>
                <a:gd name="T61" fmla="*/ 0 h 179"/>
                <a:gd name="T62" fmla="*/ 205 w 205"/>
                <a:gd name="T63" fmla="*/ 179 h 1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5" h="179">
                  <a:moveTo>
                    <a:pt x="13" y="0"/>
                  </a:moveTo>
                  <a:lnTo>
                    <a:pt x="1" y="16"/>
                  </a:lnTo>
                  <a:lnTo>
                    <a:pt x="15" y="26"/>
                  </a:lnTo>
                  <a:lnTo>
                    <a:pt x="1" y="35"/>
                  </a:lnTo>
                  <a:lnTo>
                    <a:pt x="1" y="47"/>
                  </a:lnTo>
                  <a:lnTo>
                    <a:pt x="21" y="47"/>
                  </a:lnTo>
                  <a:lnTo>
                    <a:pt x="13" y="62"/>
                  </a:lnTo>
                  <a:lnTo>
                    <a:pt x="12" y="74"/>
                  </a:lnTo>
                  <a:lnTo>
                    <a:pt x="0" y="88"/>
                  </a:lnTo>
                  <a:lnTo>
                    <a:pt x="7" y="101"/>
                  </a:lnTo>
                  <a:lnTo>
                    <a:pt x="19" y="113"/>
                  </a:lnTo>
                  <a:lnTo>
                    <a:pt x="28" y="125"/>
                  </a:lnTo>
                  <a:lnTo>
                    <a:pt x="30" y="133"/>
                  </a:lnTo>
                  <a:lnTo>
                    <a:pt x="30" y="140"/>
                  </a:lnTo>
                  <a:lnTo>
                    <a:pt x="21" y="151"/>
                  </a:lnTo>
                  <a:lnTo>
                    <a:pt x="15" y="163"/>
                  </a:lnTo>
                  <a:lnTo>
                    <a:pt x="13" y="179"/>
                  </a:lnTo>
                  <a:lnTo>
                    <a:pt x="205" y="179"/>
                  </a:lnTo>
                  <a:lnTo>
                    <a:pt x="205" y="0"/>
                  </a:lnTo>
                  <a:lnTo>
                    <a:pt x="13" y="0"/>
                  </a:lnTo>
                  <a:close/>
                </a:path>
              </a:pathLst>
            </a:custGeom>
            <a:grpFill/>
            <a:ln w="9525">
              <a:solidFill>
                <a:schemeClr val="tx1"/>
              </a:solidFill>
              <a:round/>
              <a:headEnd/>
              <a:tailEnd/>
            </a:ln>
          </p:spPr>
          <p:txBody>
            <a:bodyPr/>
            <a:lstStyle/>
            <a:p>
              <a:endParaRPr lang="en-US"/>
            </a:p>
          </p:txBody>
        </p:sp>
        <p:sp>
          <p:nvSpPr>
            <p:cNvPr id="6499" name="Text Box 66">
              <a:extLst>
                <a:ext uri="{FF2B5EF4-FFF2-40B4-BE49-F238E27FC236}">
                  <a16:creationId xmlns:a16="http://schemas.microsoft.com/office/drawing/2014/main" id="{BB67137D-54A5-9ECE-FF41-87CFE01CD1D1}"/>
                </a:ext>
              </a:extLst>
            </p:cNvPr>
            <p:cNvSpPr txBox="1">
              <a:spLocks noChangeArrowheads="1"/>
            </p:cNvSpPr>
            <p:nvPr/>
          </p:nvSpPr>
          <p:spPr bwMode="auto">
            <a:xfrm rot="19269427">
              <a:off x="2420" y="549"/>
              <a:ext cx="240" cy="155"/>
            </a:xfrm>
            <a:prstGeom prst="rect">
              <a:avLst/>
            </a:prstGeom>
            <a:noFill/>
            <a:ln w="9525">
              <a:noFill/>
              <a:miter lim="800000"/>
              <a:headEnd/>
              <a:tailEnd/>
            </a:ln>
          </p:spPr>
          <p:txBody>
            <a:bodyPr lIns="0" tIns="0" rIns="0" bIns="0">
              <a:spAutoFit/>
            </a:bodyPr>
            <a:lstStyle/>
            <a:p>
              <a:pPr>
                <a:spcBef>
                  <a:spcPct val="50000"/>
                </a:spcBef>
              </a:pPr>
              <a:r>
                <a:rPr lang="en-US" sz="800"/>
                <a:t>Schuyler</a:t>
              </a:r>
            </a:p>
          </p:txBody>
        </p:sp>
      </p:grpSp>
      <p:grpSp>
        <p:nvGrpSpPr>
          <p:cNvPr id="2140" name="Group 67">
            <a:extLst>
              <a:ext uri="{FF2B5EF4-FFF2-40B4-BE49-F238E27FC236}">
                <a16:creationId xmlns:a16="http://schemas.microsoft.com/office/drawing/2014/main" id="{FA5DA07F-9C88-E578-1397-25E76FFB6D99}"/>
              </a:ext>
            </a:extLst>
          </p:cNvPr>
          <p:cNvGrpSpPr>
            <a:grpSpLocks/>
          </p:cNvGrpSpPr>
          <p:nvPr/>
        </p:nvGrpSpPr>
        <p:grpSpPr bwMode="auto">
          <a:xfrm>
            <a:off x="8172618" y="1381545"/>
            <a:ext cx="358775" cy="401637"/>
            <a:chOff x="2642" y="749"/>
            <a:chExt cx="226" cy="253"/>
          </a:xfrm>
        </p:grpSpPr>
        <p:sp>
          <p:nvSpPr>
            <p:cNvPr id="6496" name="Freeform 68">
              <a:extLst>
                <a:ext uri="{FF2B5EF4-FFF2-40B4-BE49-F238E27FC236}">
                  <a16:creationId xmlns:a16="http://schemas.microsoft.com/office/drawing/2014/main" id="{D93F99D0-F0CF-C80D-AB17-FE7594531496}"/>
                </a:ext>
              </a:extLst>
            </p:cNvPr>
            <p:cNvSpPr>
              <a:spLocks/>
            </p:cNvSpPr>
            <p:nvPr/>
          </p:nvSpPr>
          <p:spPr bwMode="auto">
            <a:xfrm>
              <a:off x="2642" y="749"/>
              <a:ext cx="226" cy="253"/>
            </a:xfrm>
            <a:custGeom>
              <a:avLst/>
              <a:gdLst>
                <a:gd name="T0" fmla="*/ 0 w 226"/>
                <a:gd name="T1" fmla="*/ 250 h 253"/>
                <a:gd name="T2" fmla="*/ 0 w 226"/>
                <a:gd name="T3" fmla="*/ 1 h 253"/>
                <a:gd name="T4" fmla="*/ 226 w 226"/>
                <a:gd name="T5" fmla="*/ 0 h 253"/>
                <a:gd name="T6" fmla="*/ 226 w 226"/>
                <a:gd name="T7" fmla="*/ 142 h 253"/>
                <a:gd name="T8" fmla="*/ 217 w 226"/>
                <a:gd name="T9" fmla="*/ 142 h 253"/>
                <a:gd name="T10" fmla="*/ 217 w 226"/>
                <a:gd name="T11" fmla="*/ 253 h 253"/>
                <a:gd name="T12" fmla="*/ 0 w 226"/>
                <a:gd name="T13" fmla="*/ 250 h 253"/>
                <a:gd name="T14" fmla="*/ 0 60000 65536"/>
                <a:gd name="T15" fmla="*/ 0 60000 65536"/>
                <a:gd name="T16" fmla="*/ 0 60000 65536"/>
                <a:gd name="T17" fmla="*/ 0 60000 65536"/>
                <a:gd name="T18" fmla="*/ 0 60000 65536"/>
                <a:gd name="T19" fmla="*/ 0 60000 65536"/>
                <a:gd name="T20" fmla="*/ 0 60000 65536"/>
                <a:gd name="T21" fmla="*/ 0 w 226"/>
                <a:gd name="T22" fmla="*/ 0 h 253"/>
                <a:gd name="T23" fmla="*/ 226 w 226"/>
                <a:gd name="T24" fmla="*/ 253 h 2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253">
                  <a:moveTo>
                    <a:pt x="0" y="250"/>
                  </a:moveTo>
                  <a:lnTo>
                    <a:pt x="0" y="1"/>
                  </a:lnTo>
                  <a:lnTo>
                    <a:pt x="226" y="0"/>
                  </a:lnTo>
                  <a:lnTo>
                    <a:pt x="226" y="142"/>
                  </a:lnTo>
                  <a:lnTo>
                    <a:pt x="217" y="142"/>
                  </a:lnTo>
                  <a:lnTo>
                    <a:pt x="217" y="253"/>
                  </a:lnTo>
                  <a:lnTo>
                    <a:pt x="0" y="250"/>
                  </a:lnTo>
                  <a:close/>
                </a:path>
              </a:pathLst>
            </a:custGeom>
            <a:solidFill>
              <a:schemeClr val="bg1"/>
            </a:solidFill>
            <a:ln w="9525">
              <a:solidFill>
                <a:schemeClr val="tx1"/>
              </a:solidFill>
              <a:round/>
              <a:headEnd/>
              <a:tailEnd/>
            </a:ln>
          </p:spPr>
          <p:txBody>
            <a:bodyPr/>
            <a:lstStyle/>
            <a:p>
              <a:endParaRPr lang="en-US"/>
            </a:p>
          </p:txBody>
        </p:sp>
        <p:sp>
          <p:nvSpPr>
            <p:cNvPr id="6497" name="Text Box 69">
              <a:extLst>
                <a:ext uri="{FF2B5EF4-FFF2-40B4-BE49-F238E27FC236}">
                  <a16:creationId xmlns:a16="http://schemas.microsoft.com/office/drawing/2014/main" id="{F759D132-1B35-5BFC-B0DB-7394B8FD7C3D}"/>
                </a:ext>
              </a:extLst>
            </p:cNvPr>
            <p:cNvSpPr txBox="1">
              <a:spLocks noChangeArrowheads="1"/>
            </p:cNvSpPr>
            <p:nvPr/>
          </p:nvSpPr>
          <p:spPr bwMode="auto">
            <a:xfrm>
              <a:off x="2656" y="816"/>
              <a:ext cx="192" cy="77"/>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Knox</a:t>
              </a:r>
            </a:p>
          </p:txBody>
        </p:sp>
      </p:grpSp>
      <p:grpSp>
        <p:nvGrpSpPr>
          <p:cNvPr id="352" name="Group 70">
            <a:extLst>
              <a:ext uri="{FF2B5EF4-FFF2-40B4-BE49-F238E27FC236}">
                <a16:creationId xmlns:a16="http://schemas.microsoft.com/office/drawing/2014/main" id="{CC1D0309-A668-FC0F-355D-D9403133C8E1}"/>
              </a:ext>
            </a:extLst>
          </p:cNvPr>
          <p:cNvGrpSpPr>
            <a:grpSpLocks/>
          </p:cNvGrpSpPr>
          <p:nvPr/>
        </p:nvGrpSpPr>
        <p:grpSpPr bwMode="auto">
          <a:xfrm>
            <a:off x="8123405" y="1035470"/>
            <a:ext cx="454025" cy="346075"/>
            <a:chOff x="2611" y="531"/>
            <a:chExt cx="286" cy="218"/>
          </a:xfrm>
        </p:grpSpPr>
        <p:sp>
          <p:nvSpPr>
            <p:cNvPr id="6494" name="Freeform 71">
              <a:extLst>
                <a:ext uri="{FF2B5EF4-FFF2-40B4-BE49-F238E27FC236}">
                  <a16:creationId xmlns:a16="http://schemas.microsoft.com/office/drawing/2014/main" id="{9F7FCB0C-1EB1-4A9E-F62F-82BB63B3B587}"/>
                </a:ext>
              </a:extLst>
            </p:cNvPr>
            <p:cNvSpPr>
              <a:spLocks/>
            </p:cNvSpPr>
            <p:nvPr/>
          </p:nvSpPr>
          <p:spPr bwMode="auto">
            <a:xfrm>
              <a:off x="2643" y="531"/>
              <a:ext cx="221" cy="218"/>
            </a:xfrm>
            <a:custGeom>
              <a:avLst/>
              <a:gdLst>
                <a:gd name="T0" fmla="*/ 2 w 221"/>
                <a:gd name="T1" fmla="*/ 2 h 218"/>
                <a:gd name="T2" fmla="*/ 0 w 221"/>
                <a:gd name="T3" fmla="*/ 218 h 218"/>
                <a:gd name="T4" fmla="*/ 219 w 221"/>
                <a:gd name="T5" fmla="*/ 218 h 218"/>
                <a:gd name="T6" fmla="*/ 221 w 221"/>
                <a:gd name="T7" fmla="*/ 0 h 218"/>
                <a:gd name="T8" fmla="*/ 2 w 221"/>
                <a:gd name="T9" fmla="*/ 2 h 218"/>
                <a:gd name="T10" fmla="*/ 0 60000 65536"/>
                <a:gd name="T11" fmla="*/ 0 60000 65536"/>
                <a:gd name="T12" fmla="*/ 0 60000 65536"/>
                <a:gd name="T13" fmla="*/ 0 60000 65536"/>
                <a:gd name="T14" fmla="*/ 0 60000 65536"/>
                <a:gd name="T15" fmla="*/ 0 w 221"/>
                <a:gd name="T16" fmla="*/ 0 h 218"/>
                <a:gd name="T17" fmla="*/ 221 w 221"/>
                <a:gd name="T18" fmla="*/ 218 h 218"/>
              </a:gdLst>
              <a:ahLst/>
              <a:cxnLst>
                <a:cxn ang="T10">
                  <a:pos x="T0" y="T1"/>
                </a:cxn>
                <a:cxn ang="T11">
                  <a:pos x="T2" y="T3"/>
                </a:cxn>
                <a:cxn ang="T12">
                  <a:pos x="T4" y="T5"/>
                </a:cxn>
                <a:cxn ang="T13">
                  <a:pos x="T6" y="T7"/>
                </a:cxn>
                <a:cxn ang="T14">
                  <a:pos x="T8" y="T9"/>
                </a:cxn>
              </a:cxnLst>
              <a:rect l="T15" t="T16" r="T17" b="T18"/>
              <a:pathLst>
                <a:path w="221" h="218">
                  <a:moveTo>
                    <a:pt x="2" y="2"/>
                  </a:moveTo>
                  <a:lnTo>
                    <a:pt x="0" y="218"/>
                  </a:lnTo>
                  <a:lnTo>
                    <a:pt x="219" y="218"/>
                  </a:lnTo>
                  <a:lnTo>
                    <a:pt x="221" y="0"/>
                  </a:lnTo>
                  <a:lnTo>
                    <a:pt x="2" y="2"/>
                  </a:lnTo>
                  <a:close/>
                </a:path>
              </a:pathLst>
            </a:custGeom>
            <a:solidFill>
              <a:schemeClr val="bg1"/>
            </a:solidFill>
            <a:ln w="9525">
              <a:solidFill>
                <a:schemeClr val="tx1"/>
              </a:solidFill>
              <a:round/>
              <a:headEnd/>
              <a:tailEnd/>
            </a:ln>
          </p:spPr>
          <p:txBody>
            <a:bodyPr/>
            <a:lstStyle/>
            <a:p>
              <a:endParaRPr lang="en-US"/>
            </a:p>
          </p:txBody>
        </p:sp>
        <p:sp>
          <p:nvSpPr>
            <p:cNvPr id="6495" name="Text Box 72">
              <a:extLst>
                <a:ext uri="{FF2B5EF4-FFF2-40B4-BE49-F238E27FC236}">
                  <a16:creationId xmlns:a16="http://schemas.microsoft.com/office/drawing/2014/main" id="{EDB3CC7A-CA24-9A95-C735-B56AEC372DAB}"/>
                </a:ext>
              </a:extLst>
            </p:cNvPr>
            <p:cNvSpPr txBox="1">
              <a:spLocks noChangeArrowheads="1"/>
            </p:cNvSpPr>
            <p:nvPr/>
          </p:nvSpPr>
          <p:spPr bwMode="auto">
            <a:xfrm rot="19301654">
              <a:off x="2611" y="566"/>
              <a:ext cx="286" cy="78"/>
            </a:xfrm>
            <a:prstGeom prst="rect">
              <a:avLst/>
            </a:prstGeom>
            <a:noFill/>
            <a:ln w="9525">
              <a:noFill/>
              <a:miter lim="800000"/>
              <a:headEnd/>
              <a:tailEnd/>
            </a:ln>
          </p:spPr>
          <p:txBody>
            <a:bodyPr wrap="square" lIns="0" tIns="0" rIns="0" bIns="0">
              <a:spAutoFit/>
            </a:bodyPr>
            <a:lstStyle/>
            <a:p>
              <a:pPr>
                <a:spcBef>
                  <a:spcPct val="50000"/>
                </a:spcBef>
              </a:pPr>
              <a:r>
                <a:rPr lang="en-US" sz="800"/>
                <a:t>Scotland</a:t>
              </a:r>
            </a:p>
          </p:txBody>
        </p:sp>
      </p:grpSp>
      <p:grpSp>
        <p:nvGrpSpPr>
          <p:cNvPr id="353" name="Group 73">
            <a:extLst>
              <a:ext uri="{FF2B5EF4-FFF2-40B4-BE49-F238E27FC236}">
                <a16:creationId xmlns:a16="http://schemas.microsoft.com/office/drawing/2014/main" id="{13A234DA-B0A6-1AB8-BB5D-56B3D7924932}"/>
              </a:ext>
            </a:extLst>
          </p:cNvPr>
          <p:cNvGrpSpPr>
            <a:grpSpLocks/>
          </p:cNvGrpSpPr>
          <p:nvPr/>
        </p:nvGrpSpPr>
        <p:grpSpPr bwMode="auto">
          <a:xfrm>
            <a:off x="8534568" y="1033882"/>
            <a:ext cx="468313" cy="396875"/>
            <a:chOff x="2870" y="530"/>
            <a:chExt cx="295" cy="250"/>
          </a:xfrm>
          <a:solidFill>
            <a:schemeClr val="accent1">
              <a:lumMod val="75000"/>
            </a:schemeClr>
          </a:solidFill>
        </p:grpSpPr>
        <p:sp>
          <p:nvSpPr>
            <p:cNvPr id="6492" name="Freeform 74">
              <a:extLst>
                <a:ext uri="{FF2B5EF4-FFF2-40B4-BE49-F238E27FC236}">
                  <a16:creationId xmlns:a16="http://schemas.microsoft.com/office/drawing/2014/main" id="{FC093D48-8359-1A74-0A28-35944766AA73}"/>
                </a:ext>
              </a:extLst>
            </p:cNvPr>
            <p:cNvSpPr>
              <a:spLocks/>
            </p:cNvSpPr>
            <p:nvPr/>
          </p:nvSpPr>
          <p:spPr bwMode="auto">
            <a:xfrm>
              <a:off x="2870" y="530"/>
              <a:ext cx="295" cy="250"/>
            </a:xfrm>
            <a:custGeom>
              <a:avLst/>
              <a:gdLst>
                <a:gd name="T0" fmla="*/ 123 w 295"/>
                <a:gd name="T1" fmla="*/ 0 h 250"/>
                <a:gd name="T2" fmla="*/ 130 w 295"/>
                <a:gd name="T3" fmla="*/ 7 h 250"/>
                <a:gd name="T4" fmla="*/ 148 w 295"/>
                <a:gd name="T5" fmla="*/ 36 h 250"/>
                <a:gd name="T6" fmla="*/ 184 w 295"/>
                <a:gd name="T7" fmla="*/ 46 h 250"/>
                <a:gd name="T8" fmla="*/ 189 w 295"/>
                <a:gd name="T9" fmla="*/ 76 h 250"/>
                <a:gd name="T10" fmla="*/ 211 w 295"/>
                <a:gd name="T11" fmla="*/ 106 h 250"/>
                <a:gd name="T12" fmla="*/ 237 w 295"/>
                <a:gd name="T13" fmla="*/ 108 h 250"/>
                <a:gd name="T14" fmla="*/ 235 w 295"/>
                <a:gd name="T15" fmla="*/ 148 h 250"/>
                <a:gd name="T16" fmla="*/ 261 w 295"/>
                <a:gd name="T17" fmla="*/ 147 h 250"/>
                <a:gd name="T18" fmla="*/ 265 w 295"/>
                <a:gd name="T19" fmla="*/ 160 h 250"/>
                <a:gd name="T20" fmla="*/ 295 w 295"/>
                <a:gd name="T21" fmla="*/ 159 h 250"/>
                <a:gd name="T22" fmla="*/ 295 w 295"/>
                <a:gd name="T23" fmla="*/ 166 h 250"/>
                <a:gd name="T24" fmla="*/ 280 w 295"/>
                <a:gd name="T25" fmla="*/ 187 h 250"/>
                <a:gd name="T26" fmla="*/ 268 w 295"/>
                <a:gd name="T27" fmla="*/ 208 h 250"/>
                <a:gd name="T28" fmla="*/ 256 w 295"/>
                <a:gd name="T29" fmla="*/ 228 h 250"/>
                <a:gd name="T30" fmla="*/ 258 w 295"/>
                <a:gd name="T31" fmla="*/ 249 h 250"/>
                <a:gd name="T32" fmla="*/ 0 w 295"/>
                <a:gd name="T33" fmla="*/ 250 h 250"/>
                <a:gd name="T34" fmla="*/ 0 w 295"/>
                <a:gd name="T35" fmla="*/ 0 h 250"/>
                <a:gd name="T36" fmla="*/ 123 w 295"/>
                <a:gd name="T37" fmla="*/ 0 h 2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5"/>
                <a:gd name="T58" fmla="*/ 0 h 250"/>
                <a:gd name="T59" fmla="*/ 295 w 295"/>
                <a:gd name="T60" fmla="*/ 250 h 2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5" h="250">
                  <a:moveTo>
                    <a:pt x="123" y="0"/>
                  </a:moveTo>
                  <a:lnTo>
                    <a:pt x="130" y="7"/>
                  </a:lnTo>
                  <a:lnTo>
                    <a:pt x="148" y="36"/>
                  </a:lnTo>
                  <a:lnTo>
                    <a:pt x="184" y="46"/>
                  </a:lnTo>
                  <a:lnTo>
                    <a:pt x="189" y="76"/>
                  </a:lnTo>
                  <a:lnTo>
                    <a:pt x="211" y="106"/>
                  </a:lnTo>
                  <a:lnTo>
                    <a:pt x="237" y="108"/>
                  </a:lnTo>
                  <a:lnTo>
                    <a:pt x="235" y="148"/>
                  </a:lnTo>
                  <a:lnTo>
                    <a:pt x="261" y="147"/>
                  </a:lnTo>
                  <a:lnTo>
                    <a:pt x="265" y="160"/>
                  </a:lnTo>
                  <a:lnTo>
                    <a:pt x="295" y="159"/>
                  </a:lnTo>
                  <a:lnTo>
                    <a:pt x="295" y="166"/>
                  </a:lnTo>
                  <a:lnTo>
                    <a:pt x="280" y="187"/>
                  </a:lnTo>
                  <a:lnTo>
                    <a:pt x="268" y="208"/>
                  </a:lnTo>
                  <a:lnTo>
                    <a:pt x="256" y="228"/>
                  </a:lnTo>
                  <a:lnTo>
                    <a:pt x="258" y="249"/>
                  </a:lnTo>
                  <a:lnTo>
                    <a:pt x="0" y="250"/>
                  </a:lnTo>
                  <a:lnTo>
                    <a:pt x="0" y="0"/>
                  </a:lnTo>
                  <a:lnTo>
                    <a:pt x="123" y="0"/>
                  </a:lnTo>
                  <a:close/>
                </a:path>
              </a:pathLst>
            </a:custGeom>
            <a:grpFill/>
            <a:ln w="9525">
              <a:solidFill>
                <a:schemeClr val="tx1"/>
              </a:solidFill>
              <a:round/>
              <a:headEnd/>
              <a:tailEnd/>
            </a:ln>
          </p:spPr>
          <p:txBody>
            <a:bodyPr/>
            <a:lstStyle/>
            <a:p>
              <a:endParaRPr lang="en-US"/>
            </a:p>
          </p:txBody>
        </p:sp>
        <p:sp>
          <p:nvSpPr>
            <p:cNvPr id="6493" name="Text Box 75">
              <a:extLst>
                <a:ext uri="{FF2B5EF4-FFF2-40B4-BE49-F238E27FC236}">
                  <a16:creationId xmlns:a16="http://schemas.microsoft.com/office/drawing/2014/main" id="{4F60ADCA-FA70-279F-8E48-400ECCB89CEB}"/>
                </a:ext>
              </a:extLst>
            </p:cNvPr>
            <p:cNvSpPr txBox="1">
              <a:spLocks noChangeArrowheads="1"/>
            </p:cNvSpPr>
            <p:nvPr/>
          </p:nvSpPr>
          <p:spPr bwMode="auto">
            <a:xfrm>
              <a:off x="2880" y="624"/>
              <a:ext cx="192" cy="77"/>
            </a:xfrm>
            <a:prstGeom prst="rect">
              <a:avLst/>
            </a:prstGeom>
            <a:grpFill/>
            <a:ln w="9525">
              <a:noFill/>
              <a:miter lim="800000"/>
              <a:headEnd/>
              <a:tailEnd/>
            </a:ln>
          </p:spPr>
          <p:txBody>
            <a:bodyPr lIns="0" tIns="0" rIns="0" bIns="0">
              <a:spAutoFit/>
            </a:bodyPr>
            <a:lstStyle/>
            <a:p>
              <a:pPr>
                <a:spcBef>
                  <a:spcPct val="50000"/>
                </a:spcBef>
              </a:pPr>
              <a:r>
                <a:rPr lang="en-US" sz="800"/>
                <a:t>Clark</a:t>
              </a:r>
            </a:p>
          </p:txBody>
        </p:sp>
      </p:grpSp>
      <p:grpSp>
        <p:nvGrpSpPr>
          <p:cNvPr id="354" name="Group 76">
            <a:extLst>
              <a:ext uri="{FF2B5EF4-FFF2-40B4-BE49-F238E27FC236}">
                <a16:creationId xmlns:a16="http://schemas.microsoft.com/office/drawing/2014/main" id="{9657BC61-8016-598C-D8FD-6B2268CA8F45}"/>
              </a:ext>
            </a:extLst>
          </p:cNvPr>
          <p:cNvGrpSpPr>
            <a:grpSpLocks/>
          </p:cNvGrpSpPr>
          <p:nvPr/>
        </p:nvGrpSpPr>
        <p:grpSpPr bwMode="auto">
          <a:xfrm>
            <a:off x="8520280" y="1433931"/>
            <a:ext cx="461962" cy="357188"/>
            <a:chOff x="2861" y="782"/>
            <a:chExt cx="291" cy="225"/>
          </a:xfrm>
        </p:grpSpPr>
        <p:sp>
          <p:nvSpPr>
            <p:cNvPr id="6490" name="Freeform 77">
              <a:extLst>
                <a:ext uri="{FF2B5EF4-FFF2-40B4-BE49-F238E27FC236}">
                  <a16:creationId xmlns:a16="http://schemas.microsoft.com/office/drawing/2014/main" id="{DBC203CD-2FA6-D521-54F6-FCB1B52AA47E}"/>
                </a:ext>
              </a:extLst>
            </p:cNvPr>
            <p:cNvSpPr>
              <a:spLocks/>
            </p:cNvSpPr>
            <p:nvPr/>
          </p:nvSpPr>
          <p:spPr bwMode="auto">
            <a:xfrm>
              <a:off x="2861" y="782"/>
              <a:ext cx="291" cy="225"/>
            </a:xfrm>
            <a:custGeom>
              <a:avLst/>
              <a:gdLst>
                <a:gd name="T0" fmla="*/ 291 w 291"/>
                <a:gd name="T1" fmla="*/ 225 h 225"/>
                <a:gd name="T2" fmla="*/ 72 w 291"/>
                <a:gd name="T3" fmla="*/ 225 h 225"/>
                <a:gd name="T4" fmla="*/ 72 w 291"/>
                <a:gd name="T5" fmla="*/ 216 h 225"/>
                <a:gd name="T6" fmla="*/ 1 w 291"/>
                <a:gd name="T7" fmla="*/ 216 h 225"/>
                <a:gd name="T8" fmla="*/ 0 w 291"/>
                <a:gd name="T9" fmla="*/ 106 h 225"/>
                <a:gd name="T10" fmla="*/ 10 w 291"/>
                <a:gd name="T11" fmla="*/ 106 h 225"/>
                <a:gd name="T12" fmla="*/ 12 w 291"/>
                <a:gd name="T13" fmla="*/ 1 h 225"/>
                <a:gd name="T14" fmla="*/ 256 w 291"/>
                <a:gd name="T15" fmla="*/ 0 h 225"/>
                <a:gd name="T16" fmla="*/ 256 w 291"/>
                <a:gd name="T17" fmla="*/ 102 h 225"/>
                <a:gd name="T18" fmla="*/ 267 w 291"/>
                <a:gd name="T19" fmla="*/ 102 h 225"/>
                <a:gd name="T20" fmla="*/ 267 w 291"/>
                <a:gd name="T21" fmla="*/ 141 h 225"/>
                <a:gd name="T22" fmla="*/ 264 w 291"/>
                <a:gd name="T23" fmla="*/ 162 h 225"/>
                <a:gd name="T24" fmla="*/ 271 w 291"/>
                <a:gd name="T25" fmla="*/ 178 h 225"/>
                <a:gd name="T26" fmla="*/ 277 w 291"/>
                <a:gd name="T27" fmla="*/ 190 h 225"/>
                <a:gd name="T28" fmla="*/ 285 w 291"/>
                <a:gd name="T29" fmla="*/ 202 h 225"/>
                <a:gd name="T30" fmla="*/ 291 w 291"/>
                <a:gd name="T31" fmla="*/ 225 h 2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1"/>
                <a:gd name="T49" fmla="*/ 0 h 225"/>
                <a:gd name="T50" fmla="*/ 291 w 291"/>
                <a:gd name="T51" fmla="*/ 225 h 2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1" h="225">
                  <a:moveTo>
                    <a:pt x="291" y="225"/>
                  </a:moveTo>
                  <a:lnTo>
                    <a:pt x="72" y="225"/>
                  </a:lnTo>
                  <a:lnTo>
                    <a:pt x="72" y="216"/>
                  </a:lnTo>
                  <a:lnTo>
                    <a:pt x="1" y="216"/>
                  </a:lnTo>
                  <a:lnTo>
                    <a:pt x="0" y="106"/>
                  </a:lnTo>
                  <a:lnTo>
                    <a:pt x="10" y="106"/>
                  </a:lnTo>
                  <a:lnTo>
                    <a:pt x="12" y="1"/>
                  </a:lnTo>
                  <a:lnTo>
                    <a:pt x="256" y="0"/>
                  </a:lnTo>
                  <a:lnTo>
                    <a:pt x="256" y="102"/>
                  </a:lnTo>
                  <a:lnTo>
                    <a:pt x="267" y="102"/>
                  </a:lnTo>
                  <a:lnTo>
                    <a:pt x="267" y="141"/>
                  </a:lnTo>
                  <a:lnTo>
                    <a:pt x="264" y="162"/>
                  </a:lnTo>
                  <a:lnTo>
                    <a:pt x="271" y="178"/>
                  </a:lnTo>
                  <a:lnTo>
                    <a:pt x="277" y="190"/>
                  </a:lnTo>
                  <a:lnTo>
                    <a:pt x="285" y="202"/>
                  </a:lnTo>
                  <a:lnTo>
                    <a:pt x="291" y="225"/>
                  </a:lnTo>
                  <a:close/>
                </a:path>
              </a:pathLst>
            </a:custGeom>
            <a:solidFill>
              <a:schemeClr val="bg1"/>
            </a:solidFill>
            <a:ln w="9525">
              <a:solidFill>
                <a:schemeClr val="tx1"/>
              </a:solidFill>
              <a:round/>
              <a:headEnd/>
              <a:tailEnd/>
            </a:ln>
          </p:spPr>
          <p:txBody>
            <a:bodyPr/>
            <a:lstStyle/>
            <a:p>
              <a:endParaRPr lang="en-US"/>
            </a:p>
          </p:txBody>
        </p:sp>
        <p:sp>
          <p:nvSpPr>
            <p:cNvPr id="6491" name="Text Box 78">
              <a:extLst>
                <a:ext uri="{FF2B5EF4-FFF2-40B4-BE49-F238E27FC236}">
                  <a16:creationId xmlns:a16="http://schemas.microsoft.com/office/drawing/2014/main" id="{ADBE7B2A-487B-82E8-FDF3-4C15612EEB2B}"/>
                </a:ext>
              </a:extLst>
            </p:cNvPr>
            <p:cNvSpPr txBox="1">
              <a:spLocks noChangeArrowheads="1"/>
            </p:cNvSpPr>
            <p:nvPr/>
          </p:nvSpPr>
          <p:spPr bwMode="auto">
            <a:xfrm>
              <a:off x="2904" y="862"/>
              <a:ext cx="192" cy="77"/>
            </a:xfrm>
            <a:prstGeom prst="rect">
              <a:avLst/>
            </a:prstGeom>
            <a:noFill/>
            <a:ln w="9525">
              <a:noFill/>
              <a:miter lim="800000"/>
              <a:headEnd/>
              <a:tailEnd/>
            </a:ln>
          </p:spPr>
          <p:txBody>
            <a:bodyPr lIns="0" tIns="0" rIns="0" bIns="0">
              <a:spAutoFit/>
            </a:bodyPr>
            <a:lstStyle/>
            <a:p>
              <a:pPr>
                <a:spcBef>
                  <a:spcPct val="50000"/>
                </a:spcBef>
              </a:pPr>
              <a:r>
                <a:rPr lang="en-US" sz="800"/>
                <a:t>Lewis</a:t>
              </a:r>
            </a:p>
          </p:txBody>
        </p:sp>
      </p:grpSp>
      <p:grpSp>
        <p:nvGrpSpPr>
          <p:cNvPr id="355" name="Group 79">
            <a:extLst>
              <a:ext uri="{FF2B5EF4-FFF2-40B4-BE49-F238E27FC236}">
                <a16:creationId xmlns:a16="http://schemas.microsoft.com/office/drawing/2014/main" id="{442750EC-BF14-8D6A-7508-417D07E15E3D}"/>
              </a:ext>
            </a:extLst>
          </p:cNvPr>
          <p:cNvGrpSpPr>
            <a:grpSpLocks/>
          </p:cNvGrpSpPr>
          <p:nvPr/>
        </p:nvGrpSpPr>
        <p:grpSpPr bwMode="auto">
          <a:xfrm>
            <a:off x="8205955" y="1781595"/>
            <a:ext cx="446087" cy="401637"/>
            <a:chOff x="2663" y="1001"/>
            <a:chExt cx="281" cy="253"/>
          </a:xfrm>
        </p:grpSpPr>
        <p:sp>
          <p:nvSpPr>
            <p:cNvPr id="6488" name="Freeform 80">
              <a:extLst>
                <a:ext uri="{FF2B5EF4-FFF2-40B4-BE49-F238E27FC236}">
                  <a16:creationId xmlns:a16="http://schemas.microsoft.com/office/drawing/2014/main" id="{5B7D4F33-3070-6F61-3502-B9B9AEA9B40B}"/>
                </a:ext>
              </a:extLst>
            </p:cNvPr>
            <p:cNvSpPr>
              <a:spLocks/>
            </p:cNvSpPr>
            <p:nvPr/>
          </p:nvSpPr>
          <p:spPr bwMode="auto">
            <a:xfrm>
              <a:off x="2663" y="1001"/>
              <a:ext cx="267" cy="253"/>
            </a:xfrm>
            <a:custGeom>
              <a:avLst/>
              <a:gdLst>
                <a:gd name="T0" fmla="*/ 256 w 267"/>
                <a:gd name="T1" fmla="*/ 210 h 253"/>
                <a:gd name="T2" fmla="*/ 67 w 267"/>
                <a:gd name="T3" fmla="*/ 210 h 253"/>
                <a:gd name="T4" fmla="*/ 67 w 267"/>
                <a:gd name="T5" fmla="*/ 250 h 253"/>
                <a:gd name="T6" fmla="*/ 0 w 267"/>
                <a:gd name="T7" fmla="*/ 253 h 253"/>
                <a:gd name="T8" fmla="*/ 0 w 267"/>
                <a:gd name="T9" fmla="*/ 184 h 253"/>
                <a:gd name="T10" fmla="*/ 6 w 267"/>
                <a:gd name="T11" fmla="*/ 186 h 253"/>
                <a:gd name="T12" fmla="*/ 6 w 267"/>
                <a:gd name="T13" fmla="*/ 64 h 253"/>
                <a:gd name="T14" fmla="*/ 13 w 267"/>
                <a:gd name="T15" fmla="*/ 64 h 253"/>
                <a:gd name="T16" fmla="*/ 13 w 267"/>
                <a:gd name="T17" fmla="*/ 4 h 253"/>
                <a:gd name="T18" fmla="*/ 265 w 267"/>
                <a:gd name="T19" fmla="*/ 0 h 253"/>
                <a:gd name="T20" fmla="*/ 267 w 267"/>
                <a:gd name="T21" fmla="*/ 102 h 253"/>
                <a:gd name="T22" fmla="*/ 256 w 267"/>
                <a:gd name="T23" fmla="*/ 102 h 253"/>
                <a:gd name="T24" fmla="*/ 256 w 267"/>
                <a:gd name="T25" fmla="*/ 210 h 2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7"/>
                <a:gd name="T40" fmla="*/ 0 h 253"/>
                <a:gd name="T41" fmla="*/ 267 w 267"/>
                <a:gd name="T42" fmla="*/ 253 h 2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7" h="253">
                  <a:moveTo>
                    <a:pt x="256" y="210"/>
                  </a:moveTo>
                  <a:lnTo>
                    <a:pt x="67" y="210"/>
                  </a:lnTo>
                  <a:lnTo>
                    <a:pt x="67" y="250"/>
                  </a:lnTo>
                  <a:lnTo>
                    <a:pt x="0" y="253"/>
                  </a:lnTo>
                  <a:lnTo>
                    <a:pt x="0" y="184"/>
                  </a:lnTo>
                  <a:lnTo>
                    <a:pt x="6" y="186"/>
                  </a:lnTo>
                  <a:lnTo>
                    <a:pt x="6" y="64"/>
                  </a:lnTo>
                  <a:lnTo>
                    <a:pt x="13" y="64"/>
                  </a:lnTo>
                  <a:lnTo>
                    <a:pt x="13" y="4"/>
                  </a:lnTo>
                  <a:lnTo>
                    <a:pt x="265" y="0"/>
                  </a:lnTo>
                  <a:lnTo>
                    <a:pt x="267" y="102"/>
                  </a:lnTo>
                  <a:lnTo>
                    <a:pt x="256" y="102"/>
                  </a:lnTo>
                  <a:lnTo>
                    <a:pt x="256" y="210"/>
                  </a:lnTo>
                  <a:close/>
                </a:path>
              </a:pathLst>
            </a:custGeom>
            <a:solidFill>
              <a:schemeClr val="bg1"/>
            </a:solidFill>
            <a:ln w="9525">
              <a:solidFill>
                <a:schemeClr val="tx1"/>
              </a:solidFill>
              <a:round/>
              <a:headEnd/>
              <a:tailEnd/>
            </a:ln>
          </p:spPr>
          <p:txBody>
            <a:bodyPr/>
            <a:lstStyle/>
            <a:p>
              <a:endParaRPr lang="en-US"/>
            </a:p>
          </p:txBody>
        </p:sp>
        <p:sp>
          <p:nvSpPr>
            <p:cNvPr id="6489" name="Text Box 81">
              <a:extLst>
                <a:ext uri="{FF2B5EF4-FFF2-40B4-BE49-F238E27FC236}">
                  <a16:creationId xmlns:a16="http://schemas.microsoft.com/office/drawing/2014/main" id="{DC37016E-19A6-7476-71AE-30F7EED0FDC7}"/>
                </a:ext>
              </a:extLst>
            </p:cNvPr>
            <p:cNvSpPr txBox="1">
              <a:spLocks noChangeArrowheads="1"/>
            </p:cNvSpPr>
            <p:nvPr/>
          </p:nvSpPr>
          <p:spPr bwMode="auto">
            <a:xfrm>
              <a:off x="2688" y="1056"/>
              <a:ext cx="256" cy="78"/>
            </a:xfrm>
            <a:prstGeom prst="rect">
              <a:avLst/>
            </a:prstGeom>
            <a:solidFill>
              <a:schemeClr val="bg1">
                <a:alpha val="50195"/>
              </a:schemeClr>
            </a:solidFill>
            <a:ln w="9525">
              <a:noFill/>
              <a:miter lim="800000"/>
              <a:headEnd/>
              <a:tailEnd/>
            </a:ln>
          </p:spPr>
          <p:txBody>
            <a:bodyPr wrap="square" lIns="0" tIns="0" rIns="0" bIns="0">
              <a:spAutoFit/>
            </a:bodyPr>
            <a:lstStyle/>
            <a:p>
              <a:pPr>
                <a:spcBef>
                  <a:spcPct val="50000"/>
                </a:spcBef>
              </a:pPr>
              <a:r>
                <a:rPr lang="en-US" sz="800"/>
                <a:t>Shelby</a:t>
              </a:r>
            </a:p>
          </p:txBody>
        </p:sp>
      </p:grpSp>
      <p:grpSp>
        <p:nvGrpSpPr>
          <p:cNvPr id="356" name="Group 82">
            <a:extLst>
              <a:ext uri="{FF2B5EF4-FFF2-40B4-BE49-F238E27FC236}">
                <a16:creationId xmlns:a16="http://schemas.microsoft.com/office/drawing/2014/main" id="{5AAEAF95-74A3-221E-8206-28D6CA8E2860}"/>
              </a:ext>
            </a:extLst>
          </p:cNvPr>
          <p:cNvGrpSpPr>
            <a:grpSpLocks/>
          </p:cNvGrpSpPr>
          <p:nvPr/>
        </p:nvGrpSpPr>
        <p:grpSpPr bwMode="auto">
          <a:xfrm>
            <a:off x="8612356" y="1792707"/>
            <a:ext cx="490537" cy="319088"/>
            <a:chOff x="2919" y="1008"/>
            <a:chExt cx="309" cy="201"/>
          </a:xfrm>
        </p:grpSpPr>
        <p:sp>
          <p:nvSpPr>
            <p:cNvPr id="6486" name="Freeform 83">
              <a:extLst>
                <a:ext uri="{FF2B5EF4-FFF2-40B4-BE49-F238E27FC236}">
                  <a16:creationId xmlns:a16="http://schemas.microsoft.com/office/drawing/2014/main" id="{969DD077-A763-D521-182F-38C38722A479}"/>
                </a:ext>
              </a:extLst>
            </p:cNvPr>
            <p:cNvSpPr>
              <a:spLocks/>
            </p:cNvSpPr>
            <p:nvPr/>
          </p:nvSpPr>
          <p:spPr bwMode="auto">
            <a:xfrm>
              <a:off x="2919" y="1008"/>
              <a:ext cx="309" cy="201"/>
            </a:xfrm>
            <a:custGeom>
              <a:avLst/>
              <a:gdLst>
                <a:gd name="T0" fmla="*/ 309 w 309"/>
                <a:gd name="T1" fmla="*/ 185 h 201"/>
                <a:gd name="T2" fmla="*/ 83 w 309"/>
                <a:gd name="T3" fmla="*/ 185 h 201"/>
                <a:gd name="T4" fmla="*/ 83 w 309"/>
                <a:gd name="T5" fmla="*/ 201 h 201"/>
                <a:gd name="T6" fmla="*/ 3 w 309"/>
                <a:gd name="T7" fmla="*/ 201 h 201"/>
                <a:gd name="T8" fmla="*/ 0 w 309"/>
                <a:gd name="T9" fmla="*/ 99 h 201"/>
                <a:gd name="T10" fmla="*/ 11 w 309"/>
                <a:gd name="T11" fmla="*/ 99 h 201"/>
                <a:gd name="T12" fmla="*/ 11 w 309"/>
                <a:gd name="T13" fmla="*/ 0 h 201"/>
                <a:gd name="T14" fmla="*/ 240 w 309"/>
                <a:gd name="T15" fmla="*/ 2 h 201"/>
                <a:gd name="T16" fmla="*/ 245 w 309"/>
                <a:gd name="T17" fmla="*/ 21 h 201"/>
                <a:gd name="T18" fmla="*/ 231 w 309"/>
                <a:gd name="T19" fmla="*/ 47 h 201"/>
                <a:gd name="T20" fmla="*/ 239 w 309"/>
                <a:gd name="T21" fmla="*/ 62 h 201"/>
                <a:gd name="T22" fmla="*/ 252 w 309"/>
                <a:gd name="T23" fmla="*/ 77 h 201"/>
                <a:gd name="T24" fmla="*/ 272 w 309"/>
                <a:gd name="T25" fmla="*/ 99 h 201"/>
                <a:gd name="T26" fmla="*/ 282 w 309"/>
                <a:gd name="T27" fmla="*/ 104 h 201"/>
                <a:gd name="T28" fmla="*/ 276 w 309"/>
                <a:gd name="T29" fmla="*/ 161 h 201"/>
                <a:gd name="T30" fmla="*/ 309 w 309"/>
                <a:gd name="T31" fmla="*/ 185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9"/>
                <a:gd name="T49" fmla="*/ 0 h 201"/>
                <a:gd name="T50" fmla="*/ 309 w 309"/>
                <a:gd name="T51" fmla="*/ 201 h 2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9" h="201">
                  <a:moveTo>
                    <a:pt x="309" y="185"/>
                  </a:moveTo>
                  <a:lnTo>
                    <a:pt x="83" y="185"/>
                  </a:lnTo>
                  <a:lnTo>
                    <a:pt x="83" y="201"/>
                  </a:lnTo>
                  <a:lnTo>
                    <a:pt x="3" y="201"/>
                  </a:lnTo>
                  <a:lnTo>
                    <a:pt x="0" y="99"/>
                  </a:lnTo>
                  <a:lnTo>
                    <a:pt x="11" y="99"/>
                  </a:lnTo>
                  <a:lnTo>
                    <a:pt x="11" y="0"/>
                  </a:lnTo>
                  <a:lnTo>
                    <a:pt x="240" y="2"/>
                  </a:lnTo>
                  <a:lnTo>
                    <a:pt x="245" y="21"/>
                  </a:lnTo>
                  <a:lnTo>
                    <a:pt x="231" y="47"/>
                  </a:lnTo>
                  <a:lnTo>
                    <a:pt x="239" y="62"/>
                  </a:lnTo>
                  <a:lnTo>
                    <a:pt x="252" y="77"/>
                  </a:lnTo>
                  <a:lnTo>
                    <a:pt x="272" y="99"/>
                  </a:lnTo>
                  <a:lnTo>
                    <a:pt x="282" y="104"/>
                  </a:lnTo>
                  <a:lnTo>
                    <a:pt x="276" y="161"/>
                  </a:lnTo>
                  <a:lnTo>
                    <a:pt x="309" y="185"/>
                  </a:lnTo>
                  <a:close/>
                </a:path>
              </a:pathLst>
            </a:custGeom>
            <a:solidFill>
              <a:schemeClr val="bg1"/>
            </a:solidFill>
            <a:ln w="9525">
              <a:solidFill>
                <a:schemeClr val="tx1"/>
              </a:solidFill>
              <a:round/>
              <a:headEnd/>
              <a:tailEnd/>
            </a:ln>
          </p:spPr>
          <p:txBody>
            <a:bodyPr/>
            <a:lstStyle/>
            <a:p>
              <a:endParaRPr lang="en-US"/>
            </a:p>
          </p:txBody>
        </p:sp>
        <p:sp>
          <p:nvSpPr>
            <p:cNvPr id="6487" name="Text Box 84">
              <a:extLst>
                <a:ext uri="{FF2B5EF4-FFF2-40B4-BE49-F238E27FC236}">
                  <a16:creationId xmlns:a16="http://schemas.microsoft.com/office/drawing/2014/main" id="{E9C7E3F8-4EA9-C21C-46E5-FDD0EC6D0E4A}"/>
                </a:ext>
              </a:extLst>
            </p:cNvPr>
            <p:cNvSpPr txBox="1">
              <a:spLocks noChangeArrowheads="1"/>
            </p:cNvSpPr>
            <p:nvPr/>
          </p:nvSpPr>
          <p:spPr bwMode="auto">
            <a:xfrm>
              <a:off x="2960" y="1056"/>
              <a:ext cx="211" cy="78"/>
            </a:xfrm>
            <a:prstGeom prst="rect">
              <a:avLst/>
            </a:prstGeom>
            <a:noFill/>
            <a:ln w="9525">
              <a:noFill/>
              <a:miter lim="800000"/>
              <a:headEnd/>
              <a:tailEnd/>
            </a:ln>
          </p:spPr>
          <p:txBody>
            <a:bodyPr wrap="square" lIns="0" tIns="0" rIns="0" bIns="0">
              <a:spAutoFit/>
            </a:bodyPr>
            <a:lstStyle/>
            <a:p>
              <a:pPr>
                <a:spcBef>
                  <a:spcPct val="50000"/>
                </a:spcBef>
              </a:pPr>
              <a:r>
                <a:rPr lang="en-US" sz="800"/>
                <a:t>Marion</a:t>
              </a:r>
            </a:p>
          </p:txBody>
        </p:sp>
      </p:grpSp>
      <p:grpSp>
        <p:nvGrpSpPr>
          <p:cNvPr id="357" name="Group 85">
            <a:extLst>
              <a:ext uri="{FF2B5EF4-FFF2-40B4-BE49-F238E27FC236}">
                <a16:creationId xmlns:a16="http://schemas.microsoft.com/office/drawing/2014/main" id="{75430CDD-288E-9F55-2E95-04A562A24EB8}"/>
              </a:ext>
            </a:extLst>
          </p:cNvPr>
          <p:cNvGrpSpPr>
            <a:grpSpLocks/>
          </p:cNvGrpSpPr>
          <p:nvPr/>
        </p:nvGrpSpPr>
        <p:grpSpPr bwMode="auto">
          <a:xfrm>
            <a:off x="7810667" y="2178469"/>
            <a:ext cx="457200" cy="400050"/>
            <a:chOff x="2414" y="1251"/>
            <a:chExt cx="288" cy="252"/>
          </a:xfrm>
        </p:grpSpPr>
        <p:sp>
          <p:nvSpPr>
            <p:cNvPr id="6484" name="Freeform 86">
              <a:extLst>
                <a:ext uri="{FF2B5EF4-FFF2-40B4-BE49-F238E27FC236}">
                  <a16:creationId xmlns:a16="http://schemas.microsoft.com/office/drawing/2014/main" id="{8410EE67-9985-2639-640F-082A25E81267}"/>
                </a:ext>
              </a:extLst>
            </p:cNvPr>
            <p:cNvSpPr>
              <a:spLocks/>
            </p:cNvSpPr>
            <p:nvPr/>
          </p:nvSpPr>
          <p:spPr bwMode="auto">
            <a:xfrm>
              <a:off x="2453" y="1251"/>
              <a:ext cx="216" cy="252"/>
            </a:xfrm>
            <a:custGeom>
              <a:avLst/>
              <a:gdLst>
                <a:gd name="T0" fmla="*/ 216 w 216"/>
                <a:gd name="T1" fmla="*/ 0 h 252"/>
                <a:gd name="T2" fmla="*/ 0 w 216"/>
                <a:gd name="T3" fmla="*/ 0 h 252"/>
                <a:gd name="T4" fmla="*/ 6 w 216"/>
                <a:gd name="T5" fmla="*/ 197 h 252"/>
                <a:gd name="T6" fmla="*/ 135 w 216"/>
                <a:gd name="T7" fmla="*/ 252 h 252"/>
                <a:gd name="T8" fmla="*/ 148 w 216"/>
                <a:gd name="T9" fmla="*/ 252 h 252"/>
                <a:gd name="T10" fmla="*/ 202 w 216"/>
                <a:gd name="T11" fmla="*/ 252 h 252"/>
                <a:gd name="T12" fmla="*/ 205 w 216"/>
                <a:gd name="T13" fmla="*/ 182 h 252"/>
                <a:gd name="T14" fmla="*/ 213 w 216"/>
                <a:gd name="T15" fmla="*/ 173 h 252"/>
                <a:gd name="T16" fmla="*/ 216 w 216"/>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252"/>
                <a:gd name="T29" fmla="*/ 216 w 216"/>
                <a:gd name="T30" fmla="*/ 252 h 2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252">
                  <a:moveTo>
                    <a:pt x="216" y="0"/>
                  </a:moveTo>
                  <a:lnTo>
                    <a:pt x="0" y="0"/>
                  </a:lnTo>
                  <a:lnTo>
                    <a:pt x="6" y="197"/>
                  </a:lnTo>
                  <a:lnTo>
                    <a:pt x="135" y="252"/>
                  </a:lnTo>
                  <a:lnTo>
                    <a:pt x="148" y="252"/>
                  </a:lnTo>
                  <a:lnTo>
                    <a:pt x="202" y="252"/>
                  </a:lnTo>
                  <a:lnTo>
                    <a:pt x="205" y="182"/>
                  </a:lnTo>
                  <a:lnTo>
                    <a:pt x="213" y="173"/>
                  </a:lnTo>
                  <a:lnTo>
                    <a:pt x="216" y="0"/>
                  </a:lnTo>
                  <a:close/>
                </a:path>
              </a:pathLst>
            </a:custGeom>
            <a:solidFill>
              <a:schemeClr val="bg1"/>
            </a:solidFill>
            <a:ln w="9525">
              <a:solidFill>
                <a:schemeClr val="tx1"/>
              </a:solidFill>
              <a:round/>
              <a:headEnd/>
              <a:tailEnd/>
            </a:ln>
          </p:spPr>
          <p:txBody>
            <a:bodyPr/>
            <a:lstStyle/>
            <a:p>
              <a:endParaRPr lang="en-US"/>
            </a:p>
          </p:txBody>
        </p:sp>
        <p:sp>
          <p:nvSpPr>
            <p:cNvPr id="6485" name="Text Box 87">
              <a:extLst>
                <a:ext uri="{FF2B5EF4-FFF2-40B4-BE49-F238E27FC236}">
                  <a16:creationId xmlns:a16="http://schemas.microsoft.com/office/drawing/2014/main" id="{721396DD-62E0-49ED-E53D-10BF1C511193}"/>
                </a:ext>
              </a:extLst>
            </p:cNvPr>
            <p:cNvSpPr txBox="1">
              <a:spLocks noChangeArrowheads="1"/>
            </p:cNvSpPr>
            <p:nvPr/>
          </p:nvSpPr>
          <p:spPr bwMode="auto">
            <a:xfrm rot="-2597328">
              <a:off x="2414" y="1312"/>
              <a:ext cx="288" cy="77"/>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Randolph</a:t>
              </a:r>
            </a:p>
          </p:txBody>
        </p:sp>
      </p:grpSp>
      <p:grpSp>
        <p:nvGrpSpPr>
          <p:cNvPr id="358" name="Group 88">
            <a:extLst>
              <a:ext uri="{FF2B5EF4-FFF2-40B4-BE49-F238E27FC236}">
                <a16:creationId xmlns:a16="http://schemas.microsoft.com/office/drawing/2014/main" id="{96221FFD-2F74-7132-50A2-C09C4F11B873}"/>
              </a:ext>
            </a:extLst>
          </p:cNvPr>
          <p:cNvGrpSpPr>
            <a:grpSpLocks/>
          </p:cNvGrpSpPr>
          <p:nvPr/>
        </p:nvGrpSpPr>
        <p:grpSpPr bwMode="auto">
          <a:xfrm>
            <a:off x="8207542" y="2116557"/>
            <a:ext cx="533400" cy="346075"/>
            <a:chOff x="2664" y="1212"/>
            <a:chExt cx="336" cy="218"/>
          </a:xfrm>
        </p:grpSpPr>
        <p:sp>
          <p:nvSpPr>
            <p:cNvPr id="6482" name="Freeform 89">
              <a:extLst>
                <a:ext uri="{FF2B5EF4-FFF2-40B4-BE49-F238E27FC236}">
                  <a16:creationId xmlns:a16="http://schemas.microsoft.com/office/drawing/2014/main" id="{321411ED-35B3-F281-10AD-1EA856986584}"/>
                </a:ext>
              </a:extLst>
            </p:cNvPr>
            <p:cNvSpPr>
              <a:spLocks/>
            </p:cNvSpPr>
            <p:nvPr/>
          </p:nvSpPr>
          <p:spPr bwMode="auto">
            <a:xfrm>
              <a:off x="2664" y="1212"/>
              <a:ext cx="336" cy="218"/>
            </a:xfrm>
            <a:custGeom>
              <a:avLst/>
              <a:gdLst>
                <a:gd name="T0" fmla="*/ 336 w 336"/>
                <a:gd name="T1" fmla="*/ 0 h 218"/>
                <a:gd name="T2" fmla="*/ 336 w 336"/>
                <a:gd name="T3" fmla="*/ 218 h 218"/>
                <a:gd name="T4" fmla="*/ 0 w 336"/>
                <a:gd name="T5" fmla="*/ 216 h 218"/>
                <a:gd name="T6" fmla="*/ 0 w 336"/>
                <a:gd name="T7" fmla="*/ 38 h 218"/>
                <a:gd name="T8" fmla="*/ 66 w 336"/>
                <a:gd name="T9" fmla="*/ 36 h 218"/>
                <a:gd name="T10" fmla="*/ 65 w 336"/>
                <a:gd name="T11" fmla="*/ 0 h 218"/>
                <a:gd name="T12" fmla="*/ 336 w 336"/>
                <a:gd name="T13" fmla="*/ 0 h 218"/>
                <a:gd name="T14" fmla="*/ 0 60000 65536"/>
                <a:gd name="T15" fmla="*/ 0 60000 65536"/>
                <a:gd name="T16" fmla="*/ 0 60000 65536"/>
                <a:gd name="T17" fmla="*/ 0 60000 65536"/>
                <a:gd name="T18" fmla="*/ 0 60000 65536"/>
                <a:gd name="T19" fmla="*/ 0 60000 65536"/>
                <a:gd name="T20" fmla="*/ 0 60000 65536"/>
                <a:gd name="T21" fmla="*/ 0 w 336"/>
                <a:gd name="T22" fmla="*/ 0 h 218"/>
                <a:gd name="T23" fmla="*/ 336 w 336"/>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218">
                  <a:moveTo>
                    <a:pt x="336" y="0"/>
                  </a:moveTo>
                  <a:lnTo>
                    <a:pt x="336" y="218"/>
                  </a:lnTo>
                  <a:lnTo>
                    <a:pt x="0" y="216"/>
                  </a:lnTo>
                  <a:lnTo>
                    <a:pt x="0" y="38"/>
                  </a:lnTo>
                  <a:lnTo>
                    <a:pt x="66" y="36"/>
                  </a:lnTo>
                  <a:lnTo>
                    <a:pt x="65" y="0"/>
                  </a:lnTo>
                  <a:lnTo>
                    <a:pt x="336" y="0"/>
                  </a:lnTo>
                  <a:close/>
                </a:path>
              </a:pathLst>
            </a:custGeom>
            <a:solidFill>
              <a:schemeClr val="bg1"/>
            </a:solidFill>
            <a:ln w="9525">
              <a:solidFill>
                <a:schemeClr val="tx1"/>
              </a:solidFill>
              <a:round/>
              <a:headEnd/>
              <a:tailEnd/>
            </a:ln>
          </p:spPr>
          <p:txBody>
            <a:bodyPr/>
            <a:lstStyle/>
            <a:p>
              <a:endParaRPr lang="en-US"/>
            </a:p>
          </p:txBody>
        </p:sp>
        <p:sp>
          <p:nvSpPr>
            <p:cNvPr id="6483" name="Text Box 90">
              <a:extLst>
                <a:ext uri="{FF2B5EF4-FFF2-40B4-BE49-F238E27FC236}">
                  <a16:creationId xmlns:a16="http://schemas.microsoft.com/office/drawing/2014/main" id="{4FFB41ED-E5B7-230B-2AE3-08C679A270D5}"/>
                </a:ext>
              </a:extLst>
            </p:cNvPr>
            <p:cNvSpPr txBox="1">
              <a:spLocks noChangeArrowheads="1"/>
            </p:cNvSpPr>
            <p:nvPr/>
          </p:nvSpPr>
          <p:spPr bwMode="auto">
            <a:xfrm>
              <a:off x="2736" y="1296"/>
              <a:ext cx="240" cy="77"/>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Monroe</a:t>
              </a:r>
            </a:p>
          </p:txBody>
        </p:sp>
      </p:grpSp>
      <p:grpSp>
        <p:nvGrpSpPr>
          <p:cNvPr id="359" name="Group 91">
            <a:extLst>
              <a:ext uri="{FF2B5EF4-FFF2-40B4-BE49-F238E27FC236}">
                <a16:creationId xmlns:a16="http://schemas.microsoft.com/office/drawing/2014/main" id="{61A6DBA1-A0C3-08D4-1573-CF17201356B8}"/>
              </a:ext>
            </a:extLst>
          </p:cNvPr>
          <p:cNvGrpSpPr>
            <a:grpSpLocks/>
          </p:cNvGrpSpPr>
          <p:nvPr/>
        </p:nvGrpSpPr>
        <p:grpSpPr bwMode="auto">
          <a:xfrm>
            <a:off x="8744118" y="2083220"/>
            <a:ext cx="466725" cy="395287"/>
            <a:chOff x="3002" y="1191"/>
            <a:chExt cx="294" cy="249"/>
          </a:xfrm>
        </p:grpSpPr>
        <p:sp>
          <p:nvSpPr>
            <p:cNvPr id="6480" name="Freeform 92">
              <a:extLst>
                <a:ext uri="{FF2B5EF4-FFF2-40B4-BE49-F238E27FC236}">
                  <a16:creationId xmlns:a16="http://schemas.microsoft.com/office/drawing/2014/main" id="{FA32E79F-4D3D-6309-C76D-70077E908FC2}"/>
                </a:ext>
              </a:extLst>
            </p:cNvPr>
            <p:cNvSpPr>
              <a:spLocks/>
            </p:cNvSpPr>
            <p:nvPr/>
          </p:nvSpPr>
          <p:spPr bwMode="auto">
            <a:xfrm>
              <a:off x="3002" y="1191"/>
              <a:ext cx="294" cy="249"/>
            </a:xfrm>
            <a:custGeom>
              <a:avLst/>
              <a:gdLst>
                <a:gd name="T0" fmla="*/ 153 w 294"/>
                <a:gd name="T1" fmla="*/ 249 h 249"/>
                <a:gd name="T2" fmla="*/ 3 w 294"/>
                <a:gd name="T3" fmla="*/ 249 h 249"/>
                <a:gd name="T4" fmla="*/ 0 w 294"/>
                <a:gd name="T5" fmla="*/ 0 h 249"/>
                <a:gd name="T6" fmla="*/ 234 w 294"/>
                <a:gd name="T7" fmla="*/ 6 h 249"/>
                <a:gd name="T8" fmla="*/ 294 w 294"/>
                <a:gd name="T9" fmla="*/ 65 h 249"/>
                <a:gd name="T10" fmla="*/ 288 w 294"/>
                <a:gd name="T11" fmla="*/ 77 h 249"/>
                <a:gd name="T12" fmla="*/ 141 w 294"/>
                <a:gd name="T13" fmla="*/ 170 h 249"/>
                <a:gd name="T14" fmla="*/ 141 w 294"/>
                <a:gd name="T15" fmla="*/ 195 h 249"/>
                <a:gd name="T16" fmla="*/ 151 w 294"/>
                <a:gd name="T17" fmla="*/ 195 h 249"/>
                <a:gd name="T18" fmla="*/ 153 w 294"/>
                <a:gd name="T19" fmla="*/ 249 h 2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4"/>
                <a:gd name="T31" fmla="*/ 0 h 249"/>
                <a:gd name="T32" fmla="*/ 294 w 294"/>
                <a:gd name="T33" fmla="*/ 249 h 2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4" h="249">
                  <a:moveTo>
                    <a:pt x="153" y="249"/>
                  </a:moveTo>
                  <a:lnTo>
                    <a:pt x="3" y="249"/>
                  </a:lnTo>
                  <a:lnTo>
                    <a:pt x="0" y="0"/>
                  </a:lnTo>
                  <a:lnTo>
                    <a:pt x="234" y="6"/>
                  </a:lnTo>
                  <a:lnTo>
                    <a:pt x="294" y="65"/>
                  </a:lnTo>
                  <a:lnTo>
                    <a:pt x="288" y="77"/>
                  </a:lnTo>
                  <a:lnTo>
                    <a:pt x="141" y="170"/>
                  </a:lnTo>
                  <a:lnTo>
                    <a:pt x="141" y="195"/>
                  </a:lnTo>
                  <a:lnTo>
                    <a:pt x="151" y="195"/>
                  </a:lnTo>
                  <a:lnTo>
                    <a:pt x="153" y="249"/>
                  </a:lnTo>
                  <a:close/>
                </a:path>
              </a:pathLst>
            </a:custGeom>
            <a:solidFill>
              <a:schemeClr val="bg1"/>
            </a:solidFill>
            <a:ln w="9525">
              <a:solidFill>
                <a:schemeClr val="tx1"/>
              </a:solidFill>
              <a:round/>
              <a:headEnd/>
              <a:tailEnd/>
            </a:ln>
          </p:spPr>
          <p:txBody>
            <a:bodyPr/>
            <a:lstStyle/>
            <a:p>
              <a:endParaRPr lang="en-US"/>
            </a:p>
          </p:txBody>
        </p:sp>
        <p:sp>
          <p:nvSpPr>
            <p:cNvPr id="6481" name="Text Box 93">
              <a:extLst>
                <a:ext uri="{FF2B5EF4-FFF2-40B4-BE49-F238E27FC236}">
                  <a16:creationId xmlns:a16="http://schemas.microsoft.com/office/drawing/2014/main" id="{47EAEEA8-549D-F781-CA46-8C2D62424D22}"/>
                </a:ext>
              </a:extLst>
            </p:cNvPr>
            <p:cNvSpPr txBox="1">
              <a:spLocks noChangeArrowheads="1"/>
            </p:cNvSpPr>
            <p:nvPr/>
          </p:nvSpPr>
          <p:spPr bwMode="auto">
            <a:xfrm>
              <a:off x="3024" y="1216"/>
              <a:ext cx="192" cy="77"/>
            </a:xfrm>
            <a:prstGeom prst="rect">
              <a:avLst/>
            </a:prstGeom>
            <a:noFill/>
            <a:ln w="9525">
              <a:noFill/>
              <a:miter lim="800000"/>
              <a:headEnd/>
              <a:tailEnd/>
            </a:ln>
          </p:spPr>
          <p:txBody>
            <a:bodyPr lIns="0" tIns="0" rIns="0" bIns="0">
              <a:spAutoFit/>
            </a:bodyPr>
            <a:lstStyle/>
            <a:p>
              <a:pPr>
                <a:spcBef>
                  <a:spcPct val="50000"/>
                </a:spcBef>
              </a:pPr>
              <a:r>
                <a:rPr lang="en-US" sz="800"/>
                <a:t>Ralls</a:t>
              </a:r>
            </a:p>
          </p:txBody>
        </p:sp>
      </p:grpSp>
      <p:grpSp>
        <p:nvGrpSpPr>
          <p:cNvPr id="360" name="Group 94">
            <a:extLst>
              <a:ext uri="{FF2B5EF4-FFF2-40B4-BE49-F238E27FC236}">
                <a16:creationId xmlns:a16="http://schemas.microsoft.com/office/drawing/2014/main" id="{48AF5F1A-DF6F-D2AE-DD34-338C5B096D46}"/>
              </a:ext>
            </a:extLst>
          </p:cNvPr>
          <p:cNvGrpSpPr>
            <a:grpSpLocks/>
          </p:cNvGrpSpPr>
          <p:nvPr/>
        </p:nvGrpSpPr>
        <p:grpSpPr bwMode="auto">
          <a:xfrm>
            <a:off x="8969543" y="2200694"/>
            <a:ext cx="676275" cy="495300"/>
            <a:chOff x="3144" y="1265"/>
            <a:chExt cx="426" cy="312"/>
          </a:xfrm>
        </p:grpSpPr>
        <p:sp>
          <p:nvSpPr>
            <p:cNvPr id="6478" name="Freeform 95">
              <a:extLst>
                <a:ext uri="{FF2B5EF4-FFF2-40B4-BE49-F238E27FC236}">
                  <a16:creationId xmlns:a16="http://schemas.microsoft.com/office/drawing/2014/main" id="{926822F7-BC87-BB44-2D54-9F650E9D24EF}"/>
                </a:ext>
              </a:extLst>
            </p:cNvPr>
            <p:cNvSpPr>
              <a:spLocks/>
            </p:cNvSpPr>
            <p:nvPr/>
          </p:nvSpPr>
          <p:spPr bwMode="auto">
            <a:xfrm>
              <a:off x="3144" y="1265"/>
              <a:ext cx="426" cy="312"/>
            </a:xfrm>
            <a:custGeom>
              <a:avLst/>
              <a:gdLst>
                <a:gd name="T0" fmla="*/ 426 w 426"/>
                <a:gd name="T1" fmla="*/ 259 h 312"/>
                <a:gd name="T2" fmla="*/ 150 w 426"/>
                <a:gd name="T3" fmla="*/ 262 h 312"/>
                <a:gd name="T4" fmla="*/ 153 w 426"/>
                <a:gd name="T5" fmla="*/ 312 h 312"/>
                <a:gd name="T6" fmla="*/ 24 w 426"/>
                <a:gd name="T7" fmla="*/ 312 h 312"/>
                <a:gd name="T8" fmla="*/ 24 w 426"/>
                <a:gd name="T9" fmla="*/ 186 h 312"/>
                <a:gd name="T10" fmla="*/ 8 w 426"/>
                <a:gd name="T11" fmla="*/ 183 h 312"/>
                <a:gd name="T12" fmla="*/ 9 w 426"/>
                <a:gd name="T13" fmla="*/ 118 h 312"/>
                <a:gd name="T14" fmla="*/ 2 w 426"/>
                <a:gd name="T15" fmla="*/ 118 h 312"/>
                <a:gd name="T16" fmla="*/ 0 w 426"/>
                <a:gd name="T17" fmla="*/ 94 h 312"/>
                <a:gd name="T18" fmla="*/ 159 w 426"/>
                <a:gd name="T19" fmla="*/ 0 h 312"/>
                <a:gd name="T20" fmla="*/ 177 w 426"/>
                <a:gd name="T21" fmla="*/ 36 h 312"/>
                <a:gd name="T22" fmla="*/ 209 w 426"/>
                <a:gd name="T23" fmla="*/ 37 h 312"/>
                <a:gd name="T24" fmla="*/ 215 w 426"/>
                <a:gd name="T25" fmla="*/ 51 h 312"/>
                <a:gd name="T26" fmla="*/ 230 w 426"/>
                <a:gd name="T27" fmla="*/ 81 h 312"/>
                <a:gd name="T28" fmla="*/ 234 w 426"/>
                <a:gd name="T29" fmla="*/ 102 h 312"/>
                <a:gd name="T30" fmla="*/ 261 w 426"/>
                <a:gd name="T31" fmla="*/ 118 h 312"/>
                <a:gd name="T32" fmla="*/ 296 w 426"/>
                <a:gd name="T33" fmla="*/ 139 h 312"/>
                <a:gd name="T34" fmla="*/ 338 w 426"/>
                <a:gd name="T35" fmla="*/ 171 h 312"/>
                <a:gd name="T36" fmla="*/ 396 w 426"/>
                <a:gd name="T37" fmla="*/ 223 h 312"/>
                <a:gd name="T38" fmla="*/ 426 w 426"/>
                <a:gd name="T39" fmla="*/ 259 h 3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6"/>
                <a:gd name="T61" fmla="*/ 0 h 312"/>
                <a:gd name="T62" fmla="*/ 426 w 426"/>
                <a:gd name="T63" fmla="*/ 312 h 3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6" h="312">
                  <a:moveTo>
                    <a:pt x="426" y="259"/>
                  </a:moveTo>
                  <a:lnTo>
                    <a:pt x="150" y="262"/>
                  </a:lnTo>
                  <a:lnTo>
                    <a:pt x="153" y="312"/>
                  </a:lnTo>
                  <a:lnTo>
                    <a:pt x="24" y="312"/>
                  </a:lnTo>
                  <a:lnTo>
                    <a:pt x="24" y="186"/>
                  </a:lnTo>
                  <a:lnTo>
                    <a:pt x="8" y="183"/>
                  </a:lnTo>
                  <a:lnTo>
                    <a:pt x="9" y="118"/>
                  </a:lnTo>
                  <a:lnTo>
                    <a:pt x="2" y="118"/>
                  </a:lnTo>
                  <a:lnTo>
                    <a:pt x="0" y="94"/>
                  </a:lnTo>
                  <a:lnTo>
                    <a:pt x="159" y="0"/>
                  </a:lnTo>
                  <a:lnTo>
                    <a:pt x="177" y="36"/>
                  </a:lnTo>
                  <a:lnTo>
                    <a:pt x="209" y="37"/>
                  </a:lnTo>
                  <a:lnTo>
                    <a:pt x="215" y="51"/>
                  </a:lnTo>
                  <a:lnTo>
                    <a:pt x="230" y="81"/>
                  </a:lnTo>
                  <a:lnTo>
                    <a:pt x="234" y="102"/>
                  </a:lnTo>
                  <a:lnTo>
                    <a:pt x="261" y="118"/>
                  </a:lnTo>
                  <a:lnTo>
                    <a:pt x="296" y="139"/>
                  </a:lnTo>
                  <a:lnTo>
                    <a:pt x="338" y="171"/>
                  </a:lnTo>
                  <a:lnTo>
                    <a:pt x="396" y="223"/>
                  </a:lnTo>
                  <a:lnTo>
                    <a:pt x="426" y="259"/>
                  </a:lnTo>
                  <a:close/>
                </a:path>
              </a:pathLst>
            </a:custGeom>
            <a:solidFill>
              <a:schemeClr val="bg1"/>
            </a:solidFill>
            <a:ln w="9525">
              <a:solidFill>
                <a:schemeClr val="tx1"/>
              </a:solidFill>
              <a:round/>
              <a:headEnd/>
              <a:tailEnd/>
            </a:ln>
          </p:spPr>
          <p:txBody>
            <a:bodyPr/>
            <a:lstStyle/>
            <a:p>
              <a:endParaRPr lang="en-US"/>
            </a:p>
          </p:txBody>
        </p:sp>
        <p:sp>
          <p:nvSpPr>
            <p:cNvPr id="6479" name="Text Box 96">
              <a:extLst>
                <a:ext uri="{FF2B5EF4-FFF2-40B4-BE49-F238E27FC236}">
                  <a16:creationId xmlns:a16="http://schemas.microsoft.com/office/drawing/2014/main" id="{3D44F9BB-A3E2-D884-4041-3866257350EC}"/>
                </a:ext>
              </a:extLst>
            </p:cNvPr>
            <p:cNvSpPr txBox="1">
              <a:spLocks noChangeArrowheads="1"/>
            </p:cNvSpPr>
            <p:nvPr/>
          </p:nvSpPr>
          <p:spPr bwMode="auto">
            <a:xfrm>
              <a:off x="3216" y="1392"/>
              <a:ext cx="192" cy="77"/>
            </a:xfrm>
            <a:prstGeom prst="rect">
              <a:avLst/>
            </a:prstGeom>
            <a:noFill/>
            <a:ln w="9525">
              <a:noFill/>
              <a:miter lim="800000"/>
              <a:headEnd/>
              <a:tailEnd/>
            </a:ln>
          </p:spPr>
          <p:txBody>
            <a:bodyPr lIns="0" tIns="0" rIns="0" bIns="0">
              <a:spAutoFit/>
            </a:bodyPr>
            <a:lstStyle/>
            <a:p>
              <a:pPr>
                <a:spcBef>
                  <a:spcPct val="50000"/>
                </a:spcBef>
              </a:pPr>
              <a:r>
                <a:rPr lang="en-US" sz="800"/>
                <a:t>Pike</a:t>
              </a:r>
            </a:p>
          </p:txBody>
        </p:sp>
      </p:grpSp>
      <p:sp>
        <p:nvSpPr>
          <p:cNvPr id="361" name="Freeform 97">
            <a:extLst>
              <a:ext uri="{FF2B5EF4-FFF2-40B4-BE49-F238E27FC236}">
                <a16:creationId xmlns:a16="http://schemas.microsoft.com/office/drawing/2014/main" id="{F98A57EB-17EC-364F-A889-C75A078B4225}"/>
              </a:ext>
            </a:extLst>
          </p:cNvPr>
          <p:cNvSpPr>
            <a:spLocks/>
          </p:cNvSpPr>
          <p:nvPr/>
        </p:nvSpPr>
        <p:spPr bwMode="auto">
          <a:xfrm>
            <a:off x="5681830" y="2259432"/>
            <a:ext cx="457200" cy="436563"/>
          </a:xfrm>
          <a:custGeom>
            <a:avLst/>
            <a:gdLst>
              <a:gd name="T0" fmla="*/ 0 w 288"/>
              <a:gd name="T1" fmla="*/ 0 h 275"/>
              <a:gd name="T2" fmla="*/ 2147483647 w 288"/>
              <a:gd name="T3" fmla="*/ 2147483647 h 275"/>
              <a:gd name="T4" fmla="*/ 2147483647 w 288"/>
              <a:gd name="T5" fmla="*/ 2147483647 h 275"/>
              <a:gd name="T6" fmla="*/ 2147483647 w 288"/>
              <a:gd name="T7" fmla="*/ 2147483647 h 275"/>
              <a:gd name="T8" fmla="*/ 2147483647 w 288"/>
              <a:gd name="T9" fmla="*/ 2147483647 h 275"/>
              <a:gd name="T10" fmla="*/ 2147483647 w 288"/>
              <a:gd name="T11" fmla="*/ 2147483647 h 275"/>
              <a:gd name="T12" fmla="*/ 2147483647 w 288"/>
              <a:gd name="T13" fmla="*/ 2147483647 h 275"/>
              <a:gd name="T14" fmla="*/ 2147483647 w 288"/>
              <a:gd name="T15" fmla="*/ 2147483647 h 275"/>
              <a:gd name="T16" fmla="*/ 2147483647 w 288"/>
              <a:gd name="T17" fmla="*/ 2147483647 h 275"/>
              <a:gd name="T18" fmla="*/ 2147483647 w 288"/>
              <a:gd name="T19" fmla="*/ 2147483647 h 275"/>
              <a:gd name="T20" fmla="*/ 2147483647 w 288"/>
              <a:gd name="T21" fmla="*/ 2147483647 h 275"/>
              <a:gd name="T22" fmla="*/ 2147483647 w 288"/>
              <a:gd name="T23" fmla="*/ 2147483647 h 275"/>
              <a:gd name="T24" fmla="*/ 2147483647 w 288"/>
              <a:gd name="T25" fmla="*/ 2147483647 h 275"/>
              <a:gd name="T26" fmla="*/ 2147483647 w 288"/>
              <a:gd name="T27" fmla="*/ 2147483647 h 275"/>
              <a:gd name="T28" fmla="*/ 2147483647 w 288"/>
              <a:gd name="T29" fmla="*/ 2147483647 h 275"/>
              <a:gd name="T30" fmla="*/ 2147483647 w 288"/>
              <a:gd name="T31" fmla="*/ 2147483647 h 275"/>
              <a:gd name="T32" fmla="*/ 2147483647 w 288"/>
              <a:gd name="T33" fmla="*/ 2147483647 h 275"/>
              <a:gd name="T34" fmla="*/ 2147483647 w 288"/>
              <a:gd name="T35" fmla="*/ 2147483647 h 275"/>
              <a:gd name="T36" fmla="*/ 2147483647 w 288"/>
              <a:gd name="T37" fmla="*/ 2147483647 h 275"/>
              <a:gd name="T38" fmla="*/ 0 w 288"/>
              <a:gd name="T39" fmla="*/ 0 h 2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8"/>
              <a:gd name="T61" fmla="*/ 0 h 275"/>
              <a:gd name="T62" fmla="*/ 288 w 288"/>
              <a:gd name="T63" fmla="*/ 275 h 2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8" h="275">
                <a:moveTo>
                  <a:pt x="0" y="0"/>
                </a:moveTo>
                <a:lnTo>
                  <a:pt x="288" y="2"/>
                </a:lnTo>
                <a:lnTo>
                  <a:pt x="286" y="275"/>
                </a:lnTo>
                <a:lnTo>
                  <a:pt x="253" y="275"/>
                </a:lnTo>
                <a:lnTo>
                  <a:pt x="250" y="263"/>
                </a:lnTo>
                <a:lnTo>
                  <a:pt x="243" y="252"/>
                </a:lnTo>
                <a:lnTo>
                  <a:pt x="228" y="257"/>
                </a:lnTo>
                <a:lnTo>
                  <a:pt x="216" y="264"/>
                </a:lnTo>
                <a:lnTo>
                  <a:pt x="199" y="263"/>
                </a:lnTo>
                <a:lnTo>
                  <a:pt x="198" y="251"/>
                </a:lnTo>
                <a:lnTo>
                  <a:pt x="187" y="240"/>
                </a:lnTo>
                <a:lnTo>
                  <a:pt x="159" y="240"/>
                </a:lnTo>
                <a:lnTo>
                  <a:pt x="160" y="206"/>
                </a:lnTo>
                <a:lnTo>
                  <a:pt x="132" y="188"/>
                </a:lnTo>
                <a:lnTo>
                  <a:pt x="115" y="168"/>
                </a:lnTo>
                <a:lnTo>
                  <a:pt x="118" y="134"/>
                </a:lnTo>
                <a:lnTo>
                  <a:pt x="127" y="119"/>
                </a:lnTo>
                <a:lnTo>
                  <a:pt x="129" y="105"/>
                </a:lnTo>
                <a:lnTo>
                  <a:pt x="94" y="105"/>
                </a:lnTo>
                <a:lnTo>
                  <a:pt x="0" y="0"/>
                </a:lnTo>
                <a:close/>
              </a:path>
            </a:pathLst>
          </a:custGeom>
          <a:solidFill>
            <a:schemeClr val="accent1">
              <a:lumMod val="75000"/>
            </a:schemeClr>
          </a:solidFill>
          <a:ln w="9525">
            <a:solidFill>
              <a:schemeClr val="tx1"/>
            </a:solidFill>
            <a:round/>
            <a:headEnd/>
            <a:tailEnd/>
          </a:ln>
        </p:spPr>
        <p:txBody>
          <a:bodyPr/>
          <a:lstStyle/>
          <a:p>
            <a:endParaRPr lang="en-US"/>
          </a:p>
        </p:txBody>
      </p:sp>
      <p:sp>
        <p:nvSpPr>
          <p:cNvPr id="362" name="Text Box 99">
            <a:extLst>
              <a:ext uri="{FF2B5EF4-FFF2-40B4-BE49-F238E27FC236}">
                <a16:creationId xmlns:a16="http://schemas.microsoft.com/office/drawing/2014/main" id="{E8CC5E93-4ADA-84DA-32FE-7FDCD89F03E5}"/>
              </a:ext>
            </a:extLst>
          </p:cNvPr>
          <p:cNvSpPr txBox="1">
            <a:spLocks noChangeArrowheads="1"/>
          </p:cNvSpPr>
          <p:nvPr/>
        </p:nvSpPr>
        <p:spPr bwMode="auto">
          <a:xfrm>
            <a:off x="5807242" y="2326106"/>
            <a:ext cx="381000" cy="122238"/>
          </a:xfrm>
          <a:prstGeom prst="rect">
            <a:avLst/>
          </a:prstGeom>
          <a:noFill/>
          <a:ln w="9525">
            <a:noFill/>
            <a:miter lim="800000"/>
            <a:headEnd/>
            <a:tailEnd/>
          </a:ln>
        </p:spPr>
        <p:txBody>
          <a:bodyPr lIns="0" tIns="0" rIns="0" bIns="0">
            <a:spAutoFit/>
          </a:bodyPr>
          <a:lstStyle/>
          <a:p>
            <a:pPr>
              <a:spcBef>
                <a:spcPct val="50000"/>
              </a:spcBef>
            </a:pPr>
            <a:r>
              <a:rPr lang="en-US" sz="800"/>
              <a:t>Platte</a:t>
            </a:r>
          </a:p>
        </p:txBody>
      </p:sp>
      <p:grpSp>
        <p:nvGrpSpPr>
          <p:cNvPr id="363" name="Group 362">
            <a:extLst>
              <a:ext uri="{FF2B5EF4-FFF2-40B4-BE49-F238E27FC236}">
                <a16:creationId xmlns:a16="http://schemas.microsoft.com/office/drawing/2014/main" id="{D02A7DDB-722A-D40F-90DF-61105E7B984E}"/>
              </a:ext>
            </a:extLst>
          </p:cNvPr>
          <p:cNvGrpSpPr>
            <a:grpSpLocks/>
          </p:cNvGrpSpPr>
          <p:nvPr/>
        </p:nvGrpSpPr>
        <p:grpSpPr bwMode="auto">
          <a:xfrm>
            <a:off x="6140618" y="2353095"/>
            <a:ext cx="347663" cy="382587"/>
            <a:chOff x="1362" y="1361"/>
            <a:chExt cx="219" cy="241"/>
          </a:xfrm>
          <a:solidFill>
            <a:schemeClr val="accent1">
              <a:lumMod val="75000"/>
            </a:schemeClr>
          </a:solidFill>
        </p:grpSpPr>
        <p:sp>
          <p:nvSpPr>
            <p:cNvPr id="6476" name="Freeform 98">
              <a:extLst>
                <a:ext uri="{FF2B5EF4-FFF2-40B4-BE49-F238E27FC236}">
                  <a16:creationId xmlns:a16="http://schemas.microsoft.com/office/drawing/2014/main" id="{7935A346-A7C3-0260-6B40-5A910D42A611}"/>
                </a:ext>
              </a:extLst>
            </p:cNvPr>
            <p:cNvSpPr>
              <a:spLocks/>
            </p:cNvSpPr>
            <p:nvPr/>
          </p:nvSpPr>
          <p:spPr bwMode="auto">
            <a:xfrm>
              <a:off x="1362" y="1361"/>
              <a:ext cx="219" cy="241"/>
            </a:xfrm>
            <a:custGeom>
              <a:avLst/>
              <a:gdLst>
                <a:gd name="T0" fmla="*/ 3 w 219"/>
                <a:gd name="T1" fmla="*/ 0 h 241"/>
                <a:gd name="T2" fmla="*/ 219 w 219"/>
                <a:gd name="T3" fmla="*/ 0 h 241"/>
                <a:gd name="T4" fmla="*/ 219 w 219"/>
                <a:gd name="T5" fmla="*/ 184 h 241"/>
                <a:gd name="T6" fmla="*/ 176 w 219"/>
                <a:gd name="T7" fmla="*/ 159 h 241"/>
                <a:gd name="T8" fmla="*/ 132 w 219"/>
                <a:gd name="T9" fmla="*/ 207 h 241"/>
                <a:gd name="T10" fmla="*/ 110 w 219"/>
                <a:gd name="T11" fmla="*/ 187 h 241"/>
                <a:gd name="T12" fmla="*/ 113 w 219"/>
                <a:gd name="T13" fmla="*/ 210 h 241"/>
                <a:gd name="T14" fmla="*/ 80 w 219"/>
                <a:gd name="T15" fmla="*/ 232 h 241"/>
                <a:gd name="T16" fmla="*/ 54 w 219"/>
                <a:gd name="T17" fmla="*/ 219 h 241"/>
                <a:gd name="T18" fmla="*/ 0 w 219"/>
                <a:gd name="T19" fmla="*/ 241 h 241"/>
                <a:gd name="T20" fmla="*/ 3 w 219"/>
                <a:gd name="T21" fmla="*/ 0 h 2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9"/>
                <a:gd name="T34" fmla="*/ 0 h 241"/>
                <a:gd name="T35" fmla="*/ 219 w 219"/>
                <a:gd name="T36" fmla="*/ 241 h 2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9" h="241">
                  <a:moveTo>
                    <a:pt x="3" y="0"/>
                  </a:moveTo>
                  <a:lnTo>
                    <a:pt x="219" y="0"/>
                  </a:lnTo>
                  <a:lnTo>
                    <a:pt x="219" y="184"/>
                  </a:lnTo>
                  <a:lnTo>
                    <a:pt x="176" y="159"/>
                  </a:lnTo>
                  <a:lnTo>
                    <a:pt x="132" y="207"/>
                  </a:lnTo>
                  <a:lnTo>
                    <a:pt x="110" y="187"/>
                  </a:lnTo>
                  <a:lnTo>
                    <a:pt x="113" y="210"/>
                  </a:lnTo>
                  <a:lnTo>
                    <a:pt x="80" y="232"/>
                  </a:lnTo>
                  <a:lnTo>
                    <a:pt x="54" y="219"/>
                  </a:lnTo>
                  <a:lnTo>
                    <a:pt x="0" y="241"/>
                  </a:lnTo>
                  <a:lnTo>
                    <a:pt x="3" y="0"/>
                  </a:lnTo>
                  <a:close/>
                </a:path>
              </a:pathLst>
            </a:custGeom>
            <a:grpFill/>
            <a:ln w="9525">
              <a:solidFill>
                <a:schemeClr val="tx1"/>
              </a:solidFill>
              <a:round/>
              <a:headEnd/>
              <a:tailEnd/>
            </a:ln>
          </p:spPr>
          <p:txBody>
            <a:bodyPr/>
            <a:lstStyle/>
            <a:p>
              <a:endParaRPr lang="en-US"/>
            </a:p>
          </p:txBody>
        </p:sp>
        <p:sp>
          <p:nvSpPr>
            <p:cNvPr id="6477" name="Text Box 100">
              <a:extLst>
                <a:ext uri="{FF2B5EF4-FFF2-40B4-BE49-F238E27FC236}">
                  <a16:creationId xmlns:a16="http://schemas.microsoft.com/office/drawing/2014/main" id="{7B29B397-EE3D-E457-D9B2-A238BAA03401}"/>
                </a:ext>
              </a:extLst>
            </p:cNvPr>
            <p:cNvSpPr txBox="1">
              <a:spLocks noChangeArrowheads="1"/>
            </p:cNvSpPr>
            <p:nvPr/>
          </p:nvSpPr>
          <p:spPr bwMode="auto">
            <a:xfrm>
              <a:off x="1380" y="1419"/>
              <a:ext cx="192" cy="77"/>
            </a:xfrm>
            <a:prstGeom prst="rect">
              <a:avLst/>
            </a:prstGeom>
            <a:grpFill/>
            <a:ln w="9525">
              <a:noFill/>
              <a:miter lim="800000"/>
              <a:headEnd/>
              <a:tailEnd/>
            </a:ln>
          </p:spPr>
          <p:txBody>
            <a:bodyPr lIns="0" tIns="0" rIns="0" bIns="0">
              <a:spAutoFit/>
            </a:bodyPr>
            <a:lstStyle/>
            <a:p>
              <a:pPr>
                <a:spcBef>
                  <a:spcPct val="50000"/>
                </a:spcBef>
              </a:pPr>
              <a:r>
                <a:rPr lang="en-US" sz="800"/>
                <a:t>Clay</a:t>
              </a:r>
            </a:p>
          </p:txBody>
        </p:sp>
      </p:grpSp>
      <p:grpSp>
        <p:nvGrpSpPr>
          <p:cNvPr id="364" name="Group 101">
            <a:extLst>
              <a:ext uri="{FF2B5EF4-FFF2-40B4-BE49-F238E27FC236}">
                <a16:creationId xmlns:a16="http://schemas.microsoft.com/office/drawing/2014/main" id="{5FF3EFCD-F872-401B-BE2B-2F35ECA82E3D}"/>
              </a:ext>
            </a:extLst>
          </p:cNvPr>
          <p:cNvGrpSpPr>
            <a:grpSpLocks/>
          </p:cNvGrpSpPr>
          <p:nvPr/>
        </p:nvGrpSpPr>
        <p:grpSpPr bwMode="auto">
          <a:xfrm>
            <a:off x="6497806" y="2276895"/>
            <a:ext cx="403225" cy="434975"/>
            <a:chOff x="1587" y="1313"/>
            <a:chExt cx="254" cy="274"/>
          </a:xfrm>
          <a:solidFill>
            <a:schemeClr val="accent1">
              <a:lumMod val="75000"/>
            </a:schemeClr>
          </a:solidFill>
        </p:grpSpPr>
        <p:sp>
          <p:nvSpPr>
            <p:cNvPr id="6474" name="Freeform 102">
              <a:extLst>
                <a:ext uri="{FF2B5EF4-FFF2-40B4-BE49-F238E27FC236}">
                  <a16:creationId xmlns:a16="http://schemas.microsoft.com/office/drawing/2014/main" id="{D25A69B6-F46B-EDFA-8E66-7F93B694DD8E}"/>
                </a:ext>
              </a:extLst>
            </p:cNvPr>
            <p:cNvSpPr>
              <a:spLocks/>
            </p:cNvSpPr>
            <p:nvPr/>
          </p:nvSpPr>
          <p:spPr bwMode="auto">
            <a:xfrm>
              <a:off x="1587" y="1313"/>
              <a:ext cx="254" cy="274"/>
            </a:xfrm>
            <a:custGeom>
              <a:avLst/>
              <a:gdLst>
                <a:gd name="T0" fmla="*/ 0 w 254"/>
                <a:gd name="T1" fmla="*/ 1 h 274"/>
                <a:gd name="T2" fmla="*/ 245 w 254"/>
                <a:gd name="T3" fmla="*/ 0 h 274"/>
                <a:gd name="T4" fmla="*/ 245 w 254"/>
                <a:gd name="T5" fmla="*/ 112 h 274"/>
                <a:gd name="T6" fmla="*/ 254 w 254"/>
                <a:gd name="T7" fmla="*/ 112 h 274"/>
                <a:gd name="T8" fmla="*/ 254 w 254"/>
                <a:gd name="T9" fmla="*/ 223 h 274"/>
                <a:gd name="T10" fmla="*/ 207 w 254"/>
                <a:gd name="T11" fmla="*/ 225 h 274"/>
                <a:gd name="T12" fmla="*/ 195 w 254"/>
                <a:gd name="T13" fmla="*/ 220 h 274"/>
                <a:gd name="T14" fmla="*/ 134 w 254"/>
                <a:gd name="T15" fmla="*/ 250 h 274"/>
                <a:gd name="T16" fmla="*/ 131 w 254"/>
                <a:gd name="T17" fmla="*/ 229 h 274"/>
                <a:gd name="T18" fmla="*/ 98 w 254"/>
                <a:gd name="T19" fmla="*/ 238 h 274"/>
                <a:gd name="T20" fmla="*/ 92 w 254"/>
                <a:gd name="T21" fmla="*/ 247 h 274"/>
                <a:gd name="T22" fmla="*/ 101 w 254"/>
                <a:gd name="T23" fmla="*/ 261 h 274"/>
                <a:gd name="T24" fmla="*/ 90 w 254"/>
                <a:gd name="T25" fmla="*/ 274 h 274"/>
                <a:gd name="T26" fmla="*/ 47 w 254"/>
                <a:gd name="T27" fmla="*/ 274 h 274"/>
                <a:gd name="T28" fmla="*/ 18 w 254"/>
                <a:gd name="T29" fmla="*/ 256 h 274"/>
                <a:gd name="T30" fmla="*/ 12 w 254"/>
                <a:gd name="T31" fmla="*/ 223 h 274"/>
                <a:gd name="T32" fmla="*/ 0 w 254"/>
                <a:gd name="T33" fmla="*/ 226 h 274"/>
                <a:gd name="T34" fmla="*/ 0 w 254"/>
                <a:gd name="T35" fmla="*/ 1 h 2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4"/>
                <a:gd name="T55" fmla="*/ 0 h 274"/>
                <a:gd name="T56" fmla="*/ 254 w 254"/>
                <a:gd name="T57" fmla="*/ 274 h 2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4" h="274">
                  <a:moveTo>
                    <a:pt x="0" y="1"/>
                  </a:moveTo>
                  <a:lnTo>
                    <a:pt x="245" y="0"/>
                  </a:lnTo>
                  <a:lnTo>
                    <a:pt x="245" y="112"/>
                  </a:lnTo>
                  <a:lnTo>
                    <a:pt x="254" y="112"/>
                  </a:lnTo>
                  <a:lnTo>
                    <a:pt x="254" y="223"/>
                  </a:lnTo>
                  <a:lnTo>
                    <a:pt x="207" y="225"/>
                  </a:lnTo>
                  <a:lnTo>
                    <a:pt x="195" y="220"/>
                  </a:lnTo>
                  <a:lnTo>
                    <a:pt x="134" y="250"/>
                  </a:lnTo>
                  <a:lnTo>
                    <a:pt x="131" y="229"/>
                  </a:lnTo>
                  <a:lnTo>
                    <a:pt x="98" y="238"/>
                  </a:lnTo>
                  <a:lnTo>
                    <a:pt x="92" y="247"/>
                  </a:lnTo>
                  <a:lnTo>
                    <a:pt x="101" y="261"/>
                  </a:lnTo>
                  <a:lnTo>
                    <a:pt x="90" y="274"/>
                  </a:lnTo>
                  <a:lnTo>
                    <a:pt x="47" y="274"/>
                  </a:lnTo>
                  <a:lnTo>
                    <a:pt x="18" y="256"/>
                  </a:lnTo>
                  <a:lnTo>
                    <a:pt x="12" y="223"/>
                  </a:lnTo>
                  <a:lnTo>
                    <a:pt x="0" y="226"/>
                  </a:lnTo>
                  <a:lnTo>
                    <a:pt x="0" y="1"/>
                  </a:lnTo>
                  <a:close/>
                </a:path>
              </a:pathLst>
            </a:custGeom>
            <a:grpFill/>
            <a:ln w="9525">
              <a:solidFill>
                <a:schemeClr val="tx1"/>
              </a:solidFill>
              <a:round/>
              <a:headEnd/>
              <a:tailEnd/>
            </a:ln>
          </p:spPr>
          <p:txBody>
            <a:bodyPr/>
            <a:lstStyle/>
            <a:p>
              <a:endParaRPr lang="en-US"/>
            </a:p>
          </p:txBody>
        </p:sp>
        <p:sp>
          <p:nvSpPr>
            <p:cNvPr id="6475" name="Text Box 103">
              <a:extLst>
                <a:ext uri="{FF2B5EF4-FFF2-40B4-BE49-F238E27FC236}">
                  <a16:creationId xmlns:a16="http://schemas.microsoft.com/office/drawing/2014/main" id="{B6211CCD-3506-BA4D-2791-B1223925F602}"/>
                </a:ext>
              </a:extLst>
            </p:cNvPr>
            <p:cNvSpPr txBox="1">
              <a:spLocks noChangeArrowheads="1"/>
            </p:cNvSpPr>
            <p:nvPr/>
          </p:nvSpPr>
          <p:spPr bwMode="auto">
            <a:xfrm>
              <a:off x="1608" y="1392"/>
              <a:ext cx="192" cy="77"/>
            </a:xfrm>
            <a:prstGeom prst="rect">
              <a:avLst/>
            </a:prstGeom>
            <a:grpFill/>
            <a:ln w="9525">
              <a:noFill/>
              <a:miter lim="800000"/>
              <a:headEnd/>
              <a:tailEnd/>
            </a:ln>
          </p:spPr>
          <p:txBody>
            <a:bodyPr lIns="0" tIns="0" rIns="0" bIns="0">
              <a:spAutoFit/>
            </a:bodyPr>
            <a:lstStyle/>
            <a:p>
              <a:pPr>
                <a:spcBef>
                  <a:spcPct val="50000"/>
                </a:spcBef>
              </a:pPr>
              <a:r>
                <a:rPr lang="en-US" sz="800"/>
                <a:t>Ray</a:t>
              </a:r>
            </a:p>
          </p:txBody>
        </p:sp>
      </p:grpSp>
      <p:grpSp>
        <p:nvGrpSpPr>
          <p:cNvPr id="365" name="Group 104">
            <a:extLst>
              <a:ext uri="{FF2B5EF4-FFF2-40B4-BE49-F238E27FC236}">
                <a16:creationId xmlns:a16="http://schemas.microsoft.com/office/drawing/2014/main" id="{085CDBAD-2C1D-DBB4-2FB6-3F7FAB70A25B}"/>
              </a:ext>
            </a:extLst>
          </p:cNvPr>
          <p:cNvGrpSpPr>
            <a:grpSpLocks/>
          </p:cNvGrpSpPr>
          <p:nvPr/>
        </p:nvGrpSpPr>
        <p:grpSpPr bwMode="auto">
          <a:xfrm>
            <a:off x="6902617" y="2183232"/>
            <a:ext cx="566738" cy="460375"/>
            <a:chOff x="1842" y="1254"/>
            <a:chExt cx="357" cy="290"/>
          </a:xfrm>
        </p:grpSpPr>
        <p:sp>
          <p:nvSpPr>
            <p:cNvPr id="6472" name="Freeform 105">
              <a:extLst>
                <a:ext uri="{FF2B5EF4-FFF2-40B4-BE49-F238E27FC236}">
                  <a16:creationId xmlns:a16="http://schemas.microsoft.com/office/drawing/2014/main" id="{28143BE5-EFBE-A2E2-65C0-9C515E28FE0F}"/>
                </a:ext>
              </a:extLst>
            </p:cNvPr>
            <p:cNvSpPr>
              <a:spLocks/>
            </p:cNvSpPr>
            <p:nvPr/>
          </p:nvSpPr>
          <p:spPr bwMode="auto">
            <a:xfrm>
              <a:off x="1842" y="1254"/>
              <a:ext cx="357" cy="290"/>
            </a:xfrm>
            <a:custGeom>
              <a:avLst/>
              <a:gdLst>
                <a:gd name="T0" fmla="*/ 2 w 357"/>
                <a:gd name="T1" fmla="*/ 0 h 290"/>
                <a:gd name="T2" fmla="*/ 269 w 357"/>
                <a:gd name="T3" fmla="*/ 0 h 290"/>
                <a:gd name="T4" fmla="*/ 269 w 357"/>
                <a:gd name="T5" fmla="*/ 50 h 290"/>
                <a:gd name="T6" fmla="*/ 276 w 357"/>
                <a:gd name="T7" fmla="*/ 48 h 290"/>
                <a:gd name="T8" fmla="*/ 276 w 357"/>
                <a:gd name="T9" fmla="*/ 102 h 290"/>
                <a:gd name="T10" fmla="*/ 296 w 357"/>
                <a:gd name="T11" fmla="*/ 104 h 290"/>
                <a:gd name="T12" fmla="*/ 294 w 357"/>
                <a:gd name="T13" fmla="*/ 128 h 290"/>
                <a:gd name="T14" fmla="*/ 335 w 357"/>
                <a:gd name="T15" fmla="*/ 125 h 290"/>
                <a:gd name="T16" fmla="*/ 353 w 357"/>
                <a:gd name="T17" fmla="*/ 129 h 290"/>
                <a:gd name="T18" fmla="*/ 357 w 357"/>
                <a:gd name="T19" fmla="*/ 147 h 290"/>
                <a:gd name="T20" fmla="*/ 318 w 357"/>
                <a:gd name="T21" fmla="*/ 146 h 290"/>
                <a:gd name="T22" fmla="*/ 312 w 357"/>
                <a:gd name="T23" fmla="*/ 174 h 290"/>
                <a:gd name="T24" fmla="*/ 296 w 357"/>
                <a:gd name="T25" fmla="*/ 198 h 290"/>
                <a:gd name="T26" fmla="*/ 269 w 357"/>
                <a:gd name="T27" fmla="*/ 198 h 290"/>
                <a:gd name="T28" fmla="*/ 263 w 357"/>
                <a:gd name="T29" fmla="*/ 209 h 290"/>
                <a:gd name="T30" fmla="*/ 245 w 357"/>
                <a:gd name="T31" fmla="*/ 209 h 290"/>
                <a:gd name="T32" fmla="*/ 231 w 357"/>
                <a:gd name="T33" fmla="*/ 212 h 290"/>
                <a:gd name="T34" fmla="*/ 233 w 357"/>
                <a:gd name="T35" fmla="*/ 234 h 290"/>
                <a:gd name="T36" fmla="*/ 242 w 357"/>
                <a:gd name="T37" fmla="*/ 233 h 290"/>
                <a:gd name="T38" fmla="*/ 243 w 357"/>
                <a:gd name="T39" fmla="*/ 249 h 290"/>
                <a:gd name="T40" fmla="*/ 212 w 357"/>
                <a:gd name="T41" fmla="*/ 267 h 290"/>
                <a:gd name="T42" fmla="*/ 198 w 357"/>
                <a:gd name="T43" fmla="*/ 267 h 290"/>
                <a:gd name="T44" fmla="*/ 200 w 357"/>
                <a:gd name="T45" fmla="*/ 243 h 290"/>
                <a:gd name="T46" fmla="*/ 156 w 357"/>
                <a:gd name="T47" fmla="*/ 222 h 290"/>
                <a:gd name="T48" fmla="*/ 149 w 357"/>
                <a:gd name="T49" fmla="*/ 236 h 290"/>
                <a:gd name="T50" fmla="*/ 149 w 357"/>
                <a:gd name="T51" fmla="*/ 270 h 290"/>
                <a:gd name="T52" fmla="*/ 122 w 357"/>
                <a:gd name="T53" fmla="*/ 273 h 290"/>
                <a:gd name="T54" fmla="*/ 108 w 357"/>
                <a:gd name="T55" fmla="*/ 266 h 290"/>
                <a:gd name="T56" fmla="*/ 87 w 357"/>
                <a:gd name="T57" fmla="*/ 260 h 290"/>
                <a:gd name="T58" fmla="*/ 71 w 357"/>
                <a:gd name="T59" fmla="*/ 260 h 290"/>
                <a:gd name="T60" fmla="*/ 66 w 357"/>
                <a:gd name="T61" fmla="*/ 257 h 290"/>
                <a:gd name="T62" fmla="*/ 35 w 357"/>
                <a:gd name="T63" fmla="*/ 288 h 290"/>
                <a:gd name="T64" fmla="*/ 0 w 357"/>
                <a:gd name="T65" fmla="*/ 290 h 290"/>
                <a:gd name="T66" fmla="*/ 2 w 357"/>
                <a:gd name="T67" fmla="*/ 0 h 2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7"/>
                <a:gd name="T103" fmla="*/ 0 h 290"/>
                <a:gd name="T104" fmla="*/ 357 w 357"/>
                <a:gd name="T105" fmla="*/ 290 h 2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7" h="290">
                  <a:moveTo>
                    <a:pt x="2" y="0"/>
                  </a:moveTo>
                  <a:lnTo>
                    <a:pt x="269" y="0"/>
                  </a:lnTo>
                  <a:lnTo>
                    <a:pt x="269" y="50"/>
                  </a:lnTo>
                  <a:lnTo>
                    <a:pt x="276" y="48"/>
                  </a:lnTo>
                  <a:lnTo>
                    <a:pt x="276" y="102"/>
                  </a:lnTo>
                  <a:lnTo>
                    <a:pt x="296" y="104"/>
                  </a:lnTo>
                  <a:lnTo>
                    <a:pt x="294" y="128"/>
                  </a:lnTo>
                  <a:lnTo>
                    <a:pt x="335" y="125"/>
                  </a:lnTo>
                  <a:lnTo>
                    <a:pt x="353" y="129"/>
                  </a:lnTo>
                  <a:lnTo>
                    <a:pt x="357" y="147"/>
                  </a:lnTo>
                  <a:lnTo>
                    <a:pt x="318" y="146"/>
                  </a:lnTo>
                  <a:lnTo>
                    <a:pt x="312" y="174"/>
                  </a:lnTo>
                  <a:lnTo>
                    <a:pt x="296" y="198"/>
                  </a:lnTo>
                  <a:lnTo>
                    <a:pt x="269" y="198"/>
                  </a:lnTo>
                  <a:lnTo>
                    <a:pt x="263" y="209"/>
                  </a:lnTo>
                  <a:lnTo>
                    <a:pt x="245" y="209"/>
                  </a:lnTo>
                  <a:lnTo>
                    <a:pt x="231" y="212"/>
                  </a:lnTo>
                  <a:lnTo>
                    <a:pt x="233" y="234"/>
                  </a:lnTo>
                  <a:lnTo>
                    <a:pt x="242" y="233"/>
                  </a:lnTo>
                  <a:lnTo>
                    <a:pt x="243" y="249"/>
                  </a:lnTo>
                  <a:lnTo>
                    <a:pt x="212" y="267"/>
                  </a:lnTo>
                  <a:lnTo>
                    <a:pt x="198" y="267"/>
                  </a:lnTo>
                  <a:lnTo>
                    <a:pt x="200" y="243"/>
                  </a:lnTo>
                  <a:lnTo>
                    <a:pt x="156" y="222"/>
                  </a:lnTo>
                  <a:lnTo>
                    <a:pt x="149" y="236"/>
                  </a:lnTo>
                  <a:lnTo>
                    <a:pt x="149" y="270"/>
                  </a:lnTo>
                  <a:lnTo>
                    <a:pt x="122" y="273"/>
                  </a:lnTo>
                  <a:lnTo>
                    <a:pt x="108" y="266"/>
                  </a:lnTo>
                  <a:lnTo>
                    <a:pt x="87" y="260"/>
                  </a:lnTo>
                  <a:lnTo>
                    <a:pt x="71" y="260"/>
                  </a:lnTo>
                  <a:lnTo>
                    <a:pt x="66" y="257"/>
                  </a:lnTo>
                  <a:lnTo>
                    <a:pt x="35" y="288"/>
                  </a:lnTo>
                  <a:lnTo>
                    <a:pt x="0" y="290"/>
                  </a:lnTo>
                  <a:lnTo>
                    <a:pt x="2" y="0"/>
                  </a:lnTo>
                  <a:close/>
                </a:path>
              </a:pathLst>
            </a:custGeom>
            <a:solidFill>
              <a:schemeClr val="bg1"/>
            </a:solidFill>
            <a:ln w="9525">
              <a:solidFill>
                <a:schemeClr val="tx1"/>
              </a:solidFill>
              <a:round/>
              <a:headEnd/>
              <a:tailEnd/>
            </a:ln>
          </p:spPr>
          <p:txBody>
            <a:bodyPr/>
            <a:lstStyle/>
            <a:p>
              <a:endParaRPr lang="en-US"/>
            </a:p>
          </p:txBody>
        </p:sp>
        <p:sp>
          <p:nvSpPr>
            <p:cNvPr id="6473" name="Text Box 106">
              <a:extLst>
                <a:ext uri="{FF2B5EF4-FFF2-40B4-BE49-F238E27FC236}">
                  <a16:creationId xmlns:a16="http://schemas.microsoft.com/office/drawing/2014/main" id="{116DFD72-796C-E2F1-FCF4-C04CCBD69AF0}"/>
                </a:ext>
              </a:extLst>
            </p:cNvPr>
            <p:cNvSpPr txBox="1">
              <a:spLocks noChangeArrowheads="1"/>
            </p:cNvSpPr>
            <p:nvPr/>
          </p:nvSpPr>
          <p:spPr bwMode="auto">
            <a:xfrm>
              <a:off x="1872" y="1344"/>
              <a:ext cx="192" cy="77"/>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Carroll</a:t>
              </a:r>
            </a:p>
          </p:txBody>
        </p:sp>
      </p:grpSp>
      <p:grpSp>
        <p:nvGrpSpPr>
          <p:cNvPr id="367" name="Group 107">
            <a:extLst>
              <a:ext uri="{FF2B5EF4-FFF2-40B4-BE49-F238E27FC236}">
                <a16:creationId xmlns:a16="http://schemas.microsoft.com/office/drawing/2014/main" id="{F6C74474-10EB-6203-384F-51207D206A66}"/>
              </a:ext>
            </a:extLst>
          </p:cNvPr>
          <p:cNvGrpSpPr>
            <a:grpSpLocks/>
          </p:cNvGrpSpPr>
          <p:nvPr/>
        </p:nvGrpSpPr>
        <p:grpSpPr bwMode="auto">
          <a:xfrm>
            <a:off x="7340768" y="2105445"/>
            <a:ext cx="519113" cy="511175"/>
            <a:chOff x="2118" y="1205"/>
            <a:chExt cx="327" cy="322"/>
          </a:xfrm>
          <a:solidFill>
            <a:schemeClr val="accent1">
              <a:lumMod val="75000"/>
            </a:schemeClr>
          </a:solidFill>
        </p:grpSpPr>
        <p:sp>
          <p:nvSpPr>
            <p:cNvPr id="6470" name="Freeform 108">
              <a:extLst>
                <a:ext uri="{FF2B5EF4-FFF2-40B4-BE49-F238E27FC236}">
                  <a16:creationId xmlns:a16="http://schemas.microsoft.com/office/drawing/2014/main" id="{DE0E2D52-78C2-2F52-56E8-E20D7057EF51}"/>
                </a:ext>
              </a:extLst>
            </p:cNvPr>
            <p:cNvSpPr>
              <a:spLocks/>
            </p:cNvSpPr>
            <p:nvPr/>
          </p:nvSpPr>
          <p:spPr bwMode="auto">
            <a:xfrm>
              <a:off x="2118" y="1205"/>
              <a:ext cx="323" cy="322"/>
            </a:xfrm>
            <a:custGeom>
              <a:avLst/>
              <a:gdLst>
                <a:gd name="T0" fmla="*/ 11 w 323"/>
                <a:gd name="T1" fmla="*/ 0 h 322"/>
                <a:gd name="T2" fmla="*/ 323 w 323"/>
                <a:gd name="T3" fmla="*/ 4 h 322"/>
                <a:gd name="T4" fmla="*/ 323 w 323"/>
                <a:gd name="T5" fmla="*/ 246 h 322"/>
                <a:gd name="T6" fmla="*/ 306 w 323"/>
                <a:gd name="T7" fmla="*/ 247 h 322"/>
                <a:gd name="T8" fmla="*/ 272 w 323"/>
                <a:gd name="T9" fmla="*/ 235 h 322"/>
                <a:gd name="T10" fmla="*/ 233 w 323"/>
                <a:gd name="T11" fmla="*/ 322 h 322"/>
                <a:gd name="T12" fmla="*/ 206 w 323"/>
                <a:gd name="T13" fmla="*/ 322 h 322"/>
                <a:gd name="T14" fmla="*/ 173 w 323"/>
                <a:gd name="T15" fmla="*/ 258 h 322"/>
                <a:gd name="T16" fmla="*/ 125 w 323"/>
                <a:gd name="T17" fmla="*/ 258 h 322"/>
                <a:gd name="T18" fmla="*/ 89 w 323"/>
                <a:gd name="T19" fmla="*/ 193 h 322"/>
                <a:gd name="T20" fmla="*/ 83 w 323"/>
                <a:gd name="T21" fmla="*/ 181 h 322"/>
                <a:gd name="T22" fmla="*/ 72 w 323"/>
                <a:gd name="T23" fmla="*/ 181 h 322"/>
                <a:gd name="T24" fmla="*/ 66 w 323"/>
                <a:gd name="T25" fmla="*/ 175 h 322"/>
                <a:gd name="T26" fmla="*/ 26 w 323"/>
                <a:gd name="T27" fmla="*/ 175 h 322"/>
                <a:gd name="T28" fmla="*/ 26 w 323"/>
                <a:gd name="T29" fmla="*/ 145 h 322"/>
                <a:gd name="T30" fmla="*/ 6 w 323"/>
                <a:gd name="T31" fmla="*/ 145 h 322"/>
                <a:gd name="T32" fmla="*/ 6 w 323"/>
                <a:gd name="T33" fmla="*/ 87 h 322"/>
                <a:gd name="T34" fmla="*/ 0 w 323"/>
                <a:gd name="T35" fmla="*/ 88 h 322"/>
                <a:gd name="T36" fmla="*/ 0 w 323"/>
                <a:gd name="T37" fmla="*/ 42 h 322"/>
                <a:gd name="T38" fmla="*/ 11 w 323"/>
                <a:gd name="T39" fmla="*/ 43 h 322"/>
                <a:gd name="T40" fmla="*/ 11 w 323"/>
                <a:gd name="T41" fmla="*/ 0 h 3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3"/>
                <a:gd name="T64" fmla="*/ 0 h 322"/>
                <a:gd name="T65" fmla="*/ 323 w 323"/>
                <a:gd name="T66" fmla="*/ 322 h 3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3" h="322">
                  <a:moveTo>
                    <a:pt x="11" y="0"/>
                  </a:moveTo>
                  <a:lnTo>
                    <a:pt x="323" y="4"/>
                  </a:lnTo>
                  <a:lnTo>
                    <a:pt x="323" y="246"/>
                  </a:lnTo>
                  <a:lnTo>
                    <a:pt x="306" y="247"/>
                  </a:lnTo>
                  <a:lnTo>
                    <a:pt x="272" y="235"/>
                  </a:lnTo>
                  <a:lnTo>
                    <a:pt x="233" y="322"/>
                  </a:lnTo>
                  <a:lnTo>
                    <a:pt x="206" y="322"/>
                  </a:lnTo>
                  <a:lnTo>
                    <a:pt x="173" y="258"/>
                  </a:lnTo>
                  <a:lnTo>
                    <a:pt x="125" y="258"/>
                  </a:lnTo>
                  <a:lnTo>
                    <a:pt x="89" y="193"/>
                  </a:lnTo>
                  <a:lnTo>
                    <a:pt x="83" y="181"/>
                  </a:lnTo>
                  <a:lnTo>
                    <a:pt x="72" y="181"/>
                  </a:lnTo>
                  <a:lnTo>
                    <a:pt x="66" y="175"/>
                  </a:lnTo>
                  <a:lnTo>
                    <a:pt x="26" y="175"/>
                  </a:lnTo>
                  <a:lnTo>
                    <a:pt x="26" y="145"/>
                  </a:lnTo>
                  <a:lnTo>
                    <a:pt x="6" y="145"/>
                  </a:lnTo>
                  <a:lnTo>
                    <a:pt x="6" y="87"/>
                  </a:lnTo>
                  <a:lnTo>
                    <a:pt x="0" y="88"/>
                  </a:lnTo>
                  <a:lnTo>
                    <a:pt x="0" y="42"/>
                  </a:lnTo>
                  <a:lnTo>
                    <a:pt x="11" y="43"/>
                  </a:lnTo>
                  <a:lnTo>
                    <a:pt x="11" y="0"/>
                  </a:lnTo>
                  <a:close/>
                </a:path>
              </a:pathLst>
            </a:custGeom>
            <a:grpFill/>
            <a:ln w="9525">
              <a:solidFill>
                <a:schemeClr val="tx1"/>
              </a:solidFill>
              <a:round/>
              <a:headEnd/>
              <a:tailEnd/>
            </a:ln>
          </p:spPr>
          <p:txBody>
            <a:bodyPr/>
            <a:lstStyle/>
            <a:p>
              <a:endParaRPr lang="en-US"/>
            </a:p>
          </p:txBody>
        </p:sp>
        <p:sp>
          <p:nvSpPr>
            <p:cNvPr id="6471" name="Text Box 109">
              <a:extLst>
                <a:ext uri="{FF2B5EF4-FFF2-40B4-BE49-F238E27FC236}">
                  <a16:creationId xmlns:a16="http://schemas.microsoft.com/office/drawing/2014/main" id="{480B0029-28C9-E127-319A-475BF154C303}"/>
                </a:ext>
              </a:extLst>
            </p:cNvPr>
            <p:cNvSpPr txBox="1">
              <a:spLocks noChangeArrowheads="1"/>
            </p:cNvSpPr>
            <p:nvPr/>
          </p:nvSpPr>
          <p:spPr bwMode="auto">
            <a:xfrm>
              <a:off x="2172" y="1278"/>
              <a:ext cx="273" cy="78"/>
            </a:xfrm>
            <a:prstGeom prst="rect">
              <a:avLst/>
            </a:prstGeom>
            <a:grpFill/>
            <a:ln w="9525">
              <a:noFill/>
              <a:miter lim="800000"/>
              <a:headEnd/>
              <a:tailEnd/>
            </a:ln>
          </p:spPr>
          <p:txBody>
            <a:bodyPr wrap="square" lIns="0" tIns="0" rIns="0" bIns="0">
              <a:spAutoFit/>
            </a:bodyPr>
            <a:lstStyle/>
            <a:p>
              <a:pPr>
                <a:spcBef>
                  <a:spcPct val="50000"/>
                </a:spcBef>
              </a:pPr>
              <a:r>
                <a:rPr lang="en-US" sz="800">
                  <a:solidFill>
                    <a:schemeClr val="bg1"/>
                  </a:solidFill>
                </a:rPr>
                <a:t>Chariton</a:t>
              </a:r>
            </a:p>
          </p:txBody>
        </p:sp>
      </p:grpSp>
      <p:grpSp>
        <p:nvGrpSpPr>
          <p:cNvPr id="368" name="Group 110">
            <a:extLst>
              <a:ext uri="{FF2B5EF4-FFF2-40B4-BE49-F238E27FC236}">
                <a16:creationId xmlns:a16="http://schemas.microsoft.com/office/drawing/2014/main" id="{BF9E6D51-2CC6-56F1-B812-E1878DFEAB18}"/>
              </a:ext>
            </a:extLst>
          </p:cNvPr>
          <p:cNvGrpSpPr>
            <a:grpSpLocks/>
          </p:cNvGrpSpPr>
          <p:nvPr/>
        </p:nvGrpSpPr>
        <p:grpSpPr bwMode="auto">
          <a:xfrm>
            <a:off x="6139030" y="2611857"/>
            <a:ext cx="438150" cy="455613"/>
            <a:chOff x="1361" y="1524"/>
            <a:chExt cx="276" cy="287"/>
          </a:xfrm>
        </p:grpSpPr>
        <p:sp>
          <p:nvSpPr>
            <p:cNvPr id="6468" name="Freeform 111">
              <a:extLst>
                <a:ext uri="{FF2B5EF4-FFF2-40B4-BE49-F238E27FC236}">
                  <a16:creationId xmlns:a16="http://schemas.microsoft.com/office/drawing/2014/main" id="{3C3C37FF-6CB6-9D27-1408-3B0DB82E6CC8}"/>
                </a:ext>
              </a:extLst>
            </p:cNvPr>
            <p:cNvSpPr>
              <a:spLocks/>
            </p:cNvSpPr>
            <p:nvPr/>
          </p:nvSpPr>
          <p:spPr bwMode="auto">
            <a:xfrm>
              <a:off x="1361" y="1524"/>
              <a:ext cx="276" cy="287"/>
            </a:xfrm>
            <a:custGeom>
              <a:avLst/>
              <a:gdLst>
                <a:gd name="T0" fmla="*/ 0 w 276"/>
                <a:gd name="T1" fmla="*/ 279 h 287"/>
                <a:gd name="T2" fmla="*/ 0 w 276"/>
                <a:gd name="T3" fmla="*/ 83 h 287"/>
                <a:gd name="T4" fmla="*/ 57 w 276"/>
                <a:gd name="T5" fmla="*/ 59 h 287"/>
                <a:gd name="T6" fmla="*/ 76 w 276"/>
                <a:gd name="T7" fmla="*/ 80 h 287"/>
                <a:gd name="T8" fmla="*/ 121 w 276"/>
                <a:gd name="T9" fmla="*/ 42 h 287"/>
                <a:gd name="T10" fmla="*/ 144 w 276"/>
                <a:gd name="T11" fmla="*/ 45 h 287"/>
                <a:gd name="T12" fmla="*/ 174 w 276"/>
                <a:gd name="T13" fmla="*/ 0 h 287"/>
                <a:gd name="T14" fmla="*/ 208 w 276"/>
                <a:gd name="T15" fmla="*/ 15 h 287"/>
                <a:gd name="T16" fmla="*/ 237 w 276"/>
                <a:gd name="T17" fmla="*/ 18 h 287"/>
                <a:gd name="T18" fmla="*/ 238 w 276"/>
                <a:gd name="T19" fmla="*/ 39 h 287"/>
                <a:gd name="T20" fmla="*/ 276 w 276"/>
                <a:gd name="T21" fmla="*/ 63 h 287"/>
                <a:gd name="T22" fmla="*/ 271 w 276"/>
                <a:gd name="T23" fmla="*/ 285 h 287"/>
                <a:gd name="T24" fmla="*/ 199 w 276"/>
                <a:gd name="T25" fmla="*/ 287 h 287"/>
                <a:gd name="T26" fmla="*/ 199 w 276"/>
                <a:gd name="T27" fmla="*/ 279 h 287"/>
                <a:gd name="T28" fmla="*/ 0 w 276"/>
                <a:gd name="T29" fmla="*/ 279 h 2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6"/>
                <a:gd name="T46" fmla="*/ 0 h 287"/>
                <a:gd name="T47" fmla="*/ 276 w 276"/>
                <a:gd name="T48" fmla="*/ 287 h 2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6" h="287">
                  <a:moveTo>
                    <a:pt x="0" y="279"/>
                  </a:moveTo>
                  <a:lnTo>
                    <a:pt x="0" y="83"/>
                  </a:lnTo>
                  <a:lnTo>
                    <a:pt x="57" y="59"/>
                  </a:lnTo>
                  <a:lnTo>
                    <a:pt x="76" y="80"/>
                  </a:lnTo>
                  <a:lnTo>
                    <a:pt x="121" y="42"/>
                  </a:lnTo>
                  <a:lnTo>
                    <a:pt x="144" y="45"/>
                  </a:lnTo>
                  <a:lnTo>
                    <a:pt x="174" y="0"/>
                  </a:lnTo>
                  <a:lnTo>
                    <a:pt x="208" y="15"/>
                  </a:lnTo>
                  <a:lnTo>
                    <a:pt x="237" y="18"/>
                  </a:lnTo>
                  <a:lnTo>
                    <a:pt x="238" y="39"/>
                  </a:lnTo>
                  <a:lnTo>
                    <a:pt x="276" y="63"/>
                  </a:lnTo>
                  <a:lnTo>
                    <a:pt x="271" y="285"/>
                  </a:lnTo>
                  <a:lnTo>
                    <a:pt x="199" y="287"/>
                  </a:lnTo>
                  <a:lnTo>
                    <a:pt x="199" y="279"/>
                  </a:lnTo>
                  <a:lnTo>
                    <a:pt x="0" y="279"/>
                  </a:lnTo>
                  <a:close/>
                </a:path>
              </a:pathLst>
            </a:custGeom>
            <a:solidFill>
              <a:schemeClr val="bg1"/>
            </a:solidFill>
            <a:ln w="9525">
              <a:solidFill>
                <a:schemeClr val="tx1"/>
              </a:solidFill>
              <a:round/>
              <a:headEnd/>
              <a:tailEnd/>
            </a:ln>
          </p:spPr>
          <p:txBody>
            <a:bodyPr/>
            <a:lstStyle/>
            <a:p>
              <a:endParaRPr lang="en-US"/>
            </a:p>
          </p:txBody>
        </p:sp>
        <p:sp>
          <p:nvSpPr>
            <p:cNvPr id="6469" name="Text Box 112">
              <a:extLst>
                <a:ext uri="{FF2B5EF4-FFF2-40B4-BE49-F238E27FC236}">
                  <a16:creationId xmlns:a16="http://schemas.microsoft.com/office/drawing/2014/main" id="{A7CC906E-0594-5069-E783-422E52BC062D}"/>
                </a:ext>
              </a:extLst>
            </p:cNvPr>
            <p:cNvSpPr txBox="1">
              <a:spLocks noChangeArrowheads="1"/>
            </p:cNvSpPr>
            <p:nvPr/>
          </p:nvSpPr>
          <p:spPr bwMode="auto">
            <a:xfrm>
              <a:off x="1377" y="1641"/>
              <a:ext cx="240" cy="77"/>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Jackson</a:t>
              </a:r>
            </a:p>
          </p:txBody>
        </p:sp>
      </p:grpSp>
      <p:grpSp>
        <p:nvGrpSpPr>
          <p:cNvPr id="369" name="Group 113">
            <a:extLst>
              <a:ext uri="{FF2B5EF4-FFF2-40B4-BE49-F238E27FC236}">
                <a16:creationId xmlns:a16="http://schemas.microsoft.com/office/drawing/2014/main" id="{27049735-D684-5719-9DCE-300C8594FC6A}"/>
              </a:ext>
            </a:extLst>
          </p:cNvPr>
          <p:cNvGrpSpPr>
            <a:grpSpLocks/>
          </p:cNvGrpSpPr>
          <p:nvPr/>
        </p:nvGrpSpPr>
        <p:grpSpPr bwMode="auto">
          <a:xfrm>
            <a:off x="6583530" y="2600745"/>
            <a:ext cx="552450" cy="371475"/>
            <a:chOff x="1641" y="1517"/>
            <a:chExt cx="348" cy="234"/>
          </a:xfrm>
        </p:grpSpPr>
        <p:sp>
          <p:nvSpPr>
            <p:cNvPr id="6466" name="Freeform 114">
              <a:extLst>
                <a:ext uri="{FF2B5EF4-FFF2-40B4-BE49-F238E27FC236}">
                  <a16:creationId xmlns:a16="http://schemas.microsoft.com/office/drawing/2014/main" id="{C899A05A-C0A6-0C28-AB8B-2557211EEB03}"/>
                </a:ext>
              </a:extLst>
            </p:cNvPr>
            <p:cNvSpPr>
              <a:spLocks/>
            </p:cNvSpPr>
            <p:nvPr/>
          </p:nvSpPr>
          <p:spPr bwMode="auto">
            <a:xfrm>
              <a:off x="1641" y="1517"/>
              <a:ext cx="348" cy="234"/>
            </a:xfrm>
            <a:custGeom>
              <a:avLst/>
              <a:gdLst>
                <a:gd name="T0" fmla="*/ 338 w 348"/>
                <a:gd name="T1" fmla="*/ 219 h 234"/>
                <a:gd name="T2" fmla="*/ 153 w 348"/>
                <a:gd name="T3" fmla="*/ 219 h 234"/>
                <a:gd name="T4" fmla="*/ 153 w 348"/>
                <a:gd name="T5" fmla="*/ 232 h 234"/>
                <a:gd name="T6" fmla="*/ 0 w 348"/>
                <a:gd name="T7" fmla="*/ 234 h 234"/>
                <a:gd name="T8" fmla="*/ 0 w 348"/>
                <a:gd name="T9" fmla="*/ 157 h 234"/>
                <a:gd name="T10" fmla="*/ 6 w 348"/>
                <a:gd name="T11" fmla="*/ 159 h 234"/>
                <a:gd name="T12" fmla="*/ 6 w 348"/>
                <a:gd name="T13" fmla="*/ 70 h 234"/>
                <a:gd name="T14" fmla="*/ 42 w 348"/>
                <a:gd name="T15" fmla="*/ 70 h 234"/>
                <a:gd name="T16" fmla="*/ 44 w 348"/>
                <a:gd name="T17" fmla="*/ 39 h 234"/>
                <a:gd name="T18" fmla="*/ 66 w 348"/>
                <a:gd name="T19" fmla="*/ 31 h 234"/>
                <a:gd name="T20" fmla="*/ 75 w 348"/>
                <a:gd name="T21" fmla="*/ 42 h 234"/>
                <a:gd name="T22" fmla="*/ 66 w 348"/>
                <a:gd name="T23" fmla="*/ 60 h 234"/>
                <a:gd name="T24" fmla="*/ 74 w 348"/>
                <a:gd name="T25" fmla="*/ 73 h 234"/>
                <a:gd name="T26" fmla="*/ 90 w 348"/>
                <a:gd name="T27" fmla="*/ 61 h 234"/>
                <a:gd name="T28" fmla="*/ 99 w 348"/>
                <a:gd name="T29" fmla="*/ 51 h 234"/>
                <a:gd name="T30" fmla="*/ 134 w 348"/>
                <a:gd name="T31" fmla="*/ 31 h 234"/>
                <a:gd name="T32" fmla="*/ 242 w 348"/>
                <a:gd name="T33" fmla="*/ 30 h 234"/>
                <a:gd name="T34" fmla="*/ 267 w 348"/>
                <a:gd name="T35" fmla="*/ 0 h 234"/>
                <a:gd name="T36" fmla="*/ 348 w 348"/>
                <a:gd name="T37" fmla="*/ 27 h 234"/>
                <a:gd name="T38" fmla="*/ 347 w 348"/>
                <a:gd name="T39" fmla="*/ 147 h 234"/>
                <a:gd name="T40" fmla="*/ 338 w 348"/>
                <a:gd name="T41" fmla="*/ 147 h 234"/>
                <a:gd name="T42" fmla="*/ 338 w 348"/>
                <a:gd name="T43" fmla="*/ 219 h 2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8"/>
                <a:gd name="T67" fmla="*/ 0 h 234"/>
                <a:gd name="T68" fmla="*/ 348 w 348"/>
                <a:gd name="T69" fmla="*/ 234 h 2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8" h="234">
                  <a:moveTo>
                    <a:pt x="338" y="219"/>
                  </a:moveTo>
                  <a:lnTo>
                    <a:pt x="153" y="219"/>
                  </a:lnTo>
                  <a:lnTo>
                    <a:pt x="153" y="232"/>
                  </a:lnTo>
                  <a:lnTo>
                    <a:pt x="0" y="234"/>
                  </a:lnTo>
                  <a:lnTo>
                    <a:pt x="0" y="157"/>
                  </a:lnTo>
                  <a:lnTo>
                    <a:pt x="6" y="159"/>
                  </a:lnTo>
                  <a:lnTo>
                    <a:pt x="6" y="70"/>
                  </a:lnTo>
                  <a:lnTo>
                    <a:pt x="42" y="70"/>
                  </a:lnTo>
                  <a:lnTo>
                    <a:pt x="44" y="39"/>
                  </a:lnTo>
                  <a:lnTo>
                    <a:pt x="66" y="31"/>
                  </a:lnTo>
                  <a:lnTo>
                    <a:pt x="75" y="42"/>
                  </a:lnTo>
                  <a:lnTo>
                    <a:pt x="66" y="60"/>
                  </a:lnTo>
                  <a:lnTo>
                    <a:pt x="74" y="73"/>
                  </a:lnTo>
                  <a:lnTo>
                    <a:pt x="90" y="61"/>
                  </a:lnTo>
                  <a:lnTo>
                    <a:pt x="99" y="51"/>
                  </a:lnTo>
                  <a:lnTo>
                    <a:pt x="134" y="31"/>
                  </a:lnTo>
                  <a:lnTo>
                    <a:pt x="242" y="30"/>
                  </a:lnTo>
                  <a:lnTo>
                    <a:pt x="267" y="0"/>
                  </a:lnTo>
                  <a:lnTo>
                    <a:pt x="348" y="27"/>
                  </a:lnTo>
                  <a:lnTo>
                    <a:pt x="347" y="147"/>
                  </a:lnTo>
                  <a:lnTo>
                    <a:pt x="338" y="147"/>
                  </a:lnTo>
                  <a:lnTo>
                    <a:pt x="338" y="219"/>
                  </a:lnTo>
                  <a:close/>
                </a:path>
              </a:pathLst>
            </a:custGeom>
            <a:solidFill>
              <a:schemeClr val="bg1"/>
            </a:solidFill>
            <a:ln w="9525">
              <a:solidFill>
                <a:schemeClr val="tx1"/>
              </a:solidFill>
              <a:round/>
              <a:headEnd/>
              <a:tailEnd/>
            </a:ln>
          </p:spPr>
          <p:txBody>
            <a:bodyPr/>
            <a:lstStyle/>
            <a:p>
              <a:endParaRPr lang="en-US"/>
            </a:p>
          </p:txBody>
        </p:sp>
        <p:sp>
          <p:nvSpPr>
            <p:cNvPr id="6467" name="Text Box 115">
              <a:extLst>
                <a:ext uri="{FF2B5EF4-FFF2-40B4-BE49-F238E27FC236}">
                  <a16:creationId xmlns:a16="http://schemas.microsoft.com/office/drawing/2014/main" id="{5D2D3325-A53C-C9B3-AE2D-8F8066DB8344}"/>
                </a:ext>
              </a:extLst>
            </p:cNvPr>
            <p:cNvSpPr txBox="1">
              <a:spLocks noChangeArrowheads="1"/>
            </p:cNvSpPr>
            <p:nvPr/>
          </p:nvSpPr>
          <p:spPr bwMode="auto">
            <a:xfrm>
              <a:off x="1692" y="1608"/>
              <a:ext cx="287" cy="78"/>
            </a:xfrm>
            <a:prstGeom prst="rect">
              <a:avLst/>
            </a:prstGeom>
            <a:solidFill>
              <a:schemeClr val="bg1">
                <a:alpha val="50195"/>
              </a:schemeClr>
            </a:solidFill>
            <a:ln w="9525">
              <a:noFill/>
              <a:miter lim="800000"/>
              <a:headEnd/>
              <a:tailEnd/>
            </a:ln>
          </p:spPr>
          <p:txBody>
            <a:bodyPr wrap="square" lIns="0" tIns="0" rIns="0" bIns="0">
              <a:spAutoFit/>
            </a:bodyPr>
            <a:lstStyle/>
            <a:p>
              <a:pPr>
                <a:spcBef>
                  <a:spcPct val="50000"/>
                </a:spcBef>
              </a:pPr>
              <a:r>
                <a:rPr lang="en-US" sz="800"/>
                <a:t>Lafayette</a:t>
              </a:r>
            </a:p>
          </p:txBody>
        </p:sp>
      </p:grpSp>
      <p:grpSp>
        <p:nvGrpSpPr>
          <p:cNvPr id="370" name="Group 116">
            <a:extLst>
              <a:ext uri="{FF2B5EF4-FFF2-40B4-BE49-F238E27FC236}">
                <a16:creationId xmlns:a16="http://schemas.microsoft.com/office/drawing/2014/main" id="{2D11C27B-559D-C818-4808-F2C6098BCD9E}"/>
              </a:ext>
            </a:extLst>
          </p:cNvPr>
          <p:cNvGrpSpPr>
            <a:grpSpLocks/>
          </p:cNvGrpSpPr>
          <p:nvPr/>
        </p:nvGrpSpPr>
        <p:grpSpPr bwMode="auto">
          <a:xfrm>
            <a:off x="7129631" y="2421356"/>
            <a:ext cx="568325" cy="527050"/>
            <a:chOff x="1985" y="1404"/>
            <a:chExt cx="358" cy="332"/>
          </a:xfrm>
        </p:grpSpPr>
        <p:sp>
          <p:nvSpPr>
            <p:cNvPr id="6464" name="Freeform 117">
              <a:extLst>
                <a:ext uri="{FF2B5EF4-FFF2-40B4-BE49-F238E27FC236}">
                  <a16:creationId xmlns:a16="http://schemas.microsoft.com/office/drawing/2014/main" id="{B61E4756-E5AB-4CAE-ED1B-8C84FCBAF86D}"/>
                </a:ext>
              </a:extLst>
            </p:cNvPr>
            <p:cNvSpPr>
              <a:spLocks/>
            </p:cNvSpPr>
            <p:nvPr/>
          </p:nvSpPr>
          <p:spPr bwMode="auto">
            <a:xfrm>
              <a:off x="1985" y="1404"/>
              <a:ext cx="358" cy="332"/>
            </a:xfrm>
            <a:custGeom>
              <a:avLst/>
              <a:gdLst>
                <a:gd name="T0" fmla="*/ 253 w 358"/>
                <a:gd name="T1" fmla="*/ 300 h 332"/>
                <a:gd name="T2" fmla="*/ 255 w 358"/>
                <a:gd name="T3" fmla="*/ 332 h 332"/>
                <a:gd name="T4" fmla="*/ 0 w 358"/>
                <a:gd name="T5" fmla="*/ 332 h 332"/>
                <a:gd name="T6" fmla="*/ 0 w 358"/>
                <a:gd name="T7" fmla="*/ 266 h 332"/>
                <a:gd name="T8" fmla="*/ 9 w 358"/>
                <a:gd name="T9" fmla="*/ 267 h 332"/>
                <a:gd name="T10" fmla="*/ 9 w 358"/>
                <a:gd name="T11" fmla="*/ 138 h 332"/>
                <a:gd name="T12" fmla="*/ 15 w 358"/>
                <a:gd name="T13" fmla="*/ 134 h 332"/>
                <a:gd name="T14" fmla="*/ 13 w 358"/>
                <a:gd name="T15" fmla="*/ 92 h 332"/>
                <a:gd name="T16" fmla="*/ 27 w 358"/>
                <a:gd name="T17" fmla="*/ 87 h 332"/>
                <a:gd name="T18" fmla="*/ 39 w 358"/>
                <a:gd name="T19" fmla="*/ 92 h 332"/>
                <a:gd name="T20" fmla="*/ 45 w 358"/>
                <a:gd name="T21" fmla="*/ 120 h 332"/>
                <a:gd name="T22" fmla="*/ 78 w 358"/>
                <a:gd name="T23" fmla="*/ 123 h 332"/>
                <a:gd name="T24" fmla="*/ 102 w 358"/>
                <a:gd name="T25" fmla="*/ 107 h 332"/>
                <a:gd name="T26" fmla="*/ 99 w 358"/>
                <a:gd name="T27" fmla="*/ 78 h 332"/>
                <a:gd name="T28" fmla="*/ 87 w 358"/>
                <a:gd name="T29" fmla="*/ 78 h 332"/>
                <a:gd name="T30" fmla="*/ 100 w 358"/>
                <a:gd name="T31" fmla="*/ 62 h 332"/>
                <a:gd name="T32" fmla="*/ 126 w 358"/>
                <a:gd name="T33" fmla="*/ 60 h 332"/>
                <a:gd name="T34" fmla="*/ 129 w 358"/>
                <a:gd name="T35" fmla="*/ 51 h 332"/>
                <a:gd name="T36" fmla="*/ 159 w 358"/>
                <a:gd name="T37" fmla="*/ 50 h 332"/>
                <a:gd name="T38" fmla="*/ 175 w 358"/>
                <a:gd name="T39" fmla="*/ 32 h 332"/>
                <a:gd name="T40" fmla="*/ 178 w 358"/>
                <a:gd name="T41" fmla="*/ 2 h 332"/>
                <a:gd name="T42" fmla="*/ 201 w 358"/>
                <a:gd name="T43" fmla="*/ 0 h 332"/>
                <a:gd name="T44" fmla="*/ 216 w 358"/>
                <a:gd name="T45" fmla="*/ 3 h 332"/>
                <a:gd name="T46" fmla="*/ 255 w 358"/>
                <a:gd name="T47" fmla="*/ 65 h 332"/>
                <a:gd name="T48" fmla="*/ 306 w 358"/>
                <a:gd name="T49" fmla="*/ 63 h 332"/>
                <a:gd name="T50" fmla="*/ 339 w 358"/>
                <a:gd name="T51" fmla="*/ 128 h 332"/>
                <a:gd name="T52" fmla="*/ 358 w 358"/>
                <a:gd name="T53" fmla="*/ 126 h 332"/>
                <a:gd name="T54" fmla="*/ 352 w 358"/>
                <a:gd name="T55" fmla="*/ 152 h 332"/>
                <a:gd name="T56" fmla="*/ 318 w 358"/>
                <a:gd name="T57" fmla="*/ 198 h 332"/>
                <a:gd name="T58" fmla="*/ 333 w 358"/>
                <a:gd name="T59" fmla="*/ 224 h 332"/>
                <a:gd name="T60" fmla="*/ 253 w 358"/>
                <a:gd name="T61" fmla="*/ 300 h 3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8"/>
                <a:gd name="T94" fmla="*/ 0 h 332"/>
                <a:gd name="T95" fmla="*/ 358 w 358"/>
                <a:gd name="T96" fmla="*/ 332 h 3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8" h="332">
                  <a:moveTo>
                    <a:pt x="253" y="300"/>
                  </a:moveTo>
                  <a:lnTo>
                    <a:pt x="255" y="332"/>
                  </a:lnTo>
                  <a:lnTo>
                    <a:pt x="0" y="332"/>
                  </a:lnTo>
                  <a:lnTo>
                    <a:pt x="0" y="266"/>
                  </a:lnTo>
                  <a:lnTo>
                    <a:pt x="9" y="267"/>
                  </a:lnTo>
                  <a:lnTo>
                    <a:pt x="9" y="138"/>
                  </a:lnTo>
                  <a:lnTo>
                    <a:pt x="15" y="134"/>
                  </a:lnTo>
                  <a:lnTo>
                    <a:pt x="13" y="92"/>
                  </a:lnTo>
                  <a:lnTo>
                    <a:pt x="27" y="87"/>
                  </a:lnTo>
                  <a:lnTo>
                    <a:pt x="39" y="92"/>
                  </a:lnTo>
                  <a:lnTo>
                    <a:pt x="45" y="120"/>
                  </a:lnTo>
                  <a:lnTo>
                    <a:pt x="78" y="123"/>
                  </a:lnTo>
                  <a:lnTo>
                    <a:pt x="102" y="107"/>
                  </a:lnTo>
                  <a:lnTo>
                    <a:pt x="99" y="78"/>
                  </a:lnTo>
                  <a:lnTo>
                    <a:pt x="87" y="78"/>
                  </a:lnTo>
                  <a:lnTo>
                    <a:pt x="100" y="62"/>
                  </a:lnTo>
                  <a:lnTo>
                    <a:pt x="126" y="60"/>
                  </a:lnTo>
                  <a:lnTo>
                    <a:pt x="129" y="51"/>
                  </a:lnTo>
                  <a:lnTo>
                    <a:pt x="159" y="50"/>
                  </a:lnTo>
                  <a:lnTo>
                    <a:pt x="175" y="32"/>
                  </a:lnTo>
                  <a:lnTo>
                    <a:pt x="178" y="2"/>
                  </a:lnTo>
                  <a:lnTo>
                    <a:pt x="201" y="0"/>
                  </a:lnTo>
                  <a:lnTo>
                    <a:pt x="216" y="3"/>
                  </a:lnTo>
                  <a:lnTo>
                    <a:pt x="255" y="65"/>
                  </a:lnTo>
                  <a:lnTo>
                    <a:pt x="306" y="63"/>
                  </a:lnTo>
                  <a:lnTo>
                    <a:pt x="339" y="128"/>
                  </a:lnTo>
                  <a:lnTo>
                    <a:pt x="358" y="126"/>
                  </a:lnTo>
                  <a:lnTo>
                    <a:pt x="352" y="152"/>
                  </a:lnTo>
                  <a:lnTo>
                    <a:pt x="318" y="198"/>
                  </a:lnTo>
                  <a:lnTo>
                    <a:pt x="333" y="224"/>
                  </a:lnTo>
                  <a:lnTo>
                    <a:pt x="253" y="300"/>
                  </a:lnTo>
                  <a:close/>
                </a:path>
              </a:pathLst>
            </a:custGeom>
            <a:solidFill>
              <a:schemeClr val="bg1"/>
            </a:solidFill>
            <a:ln w="9525">
              <a:solidFill>
                <a:schemeClr val="tx1"/>
              </a:solidFill>
              <a:round/>
              <a:headEnd/>
              <a:tailEnd/>
            </a:ln>
          </p:spPr>
          <p:txBody>
            <a:bodyPr/>
            <a:lstStyle/>
            <a:p>
              <a:endParaRPr lang="en-US"/>
            </a:p>
          </p:txBody>
        </p:sp>
        <p:sp>
          <p:nvSpPr>
            <p:cNvPr id="6465" name="Text Box 118">
              <a:extLst>
                <a:ext uri="{FF2B5EF4-FFF2-40B4-BE49-F238E27FC236}">
                  <a16:creationId xmlns:a16="http://schemas.microsoft.com/office/drawing/2014/main" id="{6FDEE508-D178-E5AF-E5D3-DC7B753AA5BF}"/>
                </a:ext>
              </a:extLst>
            </p:cNvPr>
            <p:cNvSpPr txBox="1">
              <a:spLocks noChangeArrowheads="1"/>
            </p:cNvSpPr>
            <p:nvPr/>
          </p:nvSpPr>
          <p:spPr bwMode="auto">
            <a:xfrm>
              <a:off x="2064" y="1536"/>
              <a:ext cx="192" cy="77"/>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Saline</a:t>
              </a:r>
            </a:p>
          </p:txBody>
        </p:sp>
      </p:grpSp>
      <p:grpSp>
        <p:nvGrpSpPr>
          <p:cNvPr id="371" name="Group 119">
            <a:extLst>
              <a:ext uri="{FF2B5EF4-FFF2-40B4-BE49-F238E27FC236}">
                <a16:creationId xmlns:a16="http://schemas.microsoft.com/office/drawing/2014/main" id="{936F0ACD-1158-1A03-93F7-CD17D966B945}"/>
              </a:ext>
            </a:extLst>
          </p:cNvPr>
          <p:cNvGrpSpPr>
            <a:grpSpLocks/>
          </p:cNvGrpSpPr>
          <p:nvPr/>
        </p:nvGrpSpPr>
        <p:grpSpPr bwMode="auto">
          <a:xfrm>
            <a:off x="7645567" y="2483269"/>
            <a:ext cx="438150" cy="419100"/>
            <a:chOff x="2310" y="1443"/>
            <a:chExt cx="276" cy="264"/>
          </a:xfrm>
        </p:grpSpPr>
        <p:sp>
          <p:nvSpPr>
            <p:cNvPr id="6462" name="Freeform 120">
              <a:extLst>
                <a:ext uri="{FF2B5EF4-FFF2-40B4-BE49-F238E27FC236}">
                  <a16:creationId xmlns:a16="http://schemas.microsoft.com/office/drawing/2014/main" id="{D196A486-809D-5965-9781-6E7EEC61974C}"/>
                </a:ext>
              </a:extLst>
            </p:cNvPr>
            <p:cNvSpPr>
              <a:spLocks/>
            </p:cNvSpPr>
            <p:nvPr/>
          </p:nvSpPr>
          <p:spPr bwMode="auto">
            <a:xfrm>
              <a:off x="2310" y="1443"/>
              <a:ext cx="276" cy="264"/>
            </a:xfrm>
            <a:custGeom>
              <a:avLst/>
              <a:gdLst>
                <a:gd name="T0" fmla="*/ 209 w 276"/>
                <a:gd name="T1" fmla="*/ 264 h 264"/>
                <a:gd name="T2" fmla="*/ 50 w 276"/>
                <a:gd name="T3" fmla="*/ 264 h 264"/>
                <a:gd name="T4" fmla="*/ 17 w 276"/>
                <a:gd name="T5" fmla="*/ 239 h 264"/>
                <a:gd name="T6" fmla="*/ 0 w 276"/>
                <a:gd name="T7" fmla="*/ 210 h 264"/>
                <a:gd name="T8" fmla="*/ 12 w 276"/>
                <a:gd name="T9" fmla="*/ 188 h 264"/>
                <a:gd name="T10" fmla="*/ 3 w 276"/>
                <a:gd name="T11" fmla="*/ 161 h 264"/>
                <a:gd name="T12" fmla="*/ 48 w 276"/>
                <a:gd name="T13" fmla="*/ 87 h 264"/>
                <a:gd name="T14" fmla="*/ 84 w 276"/>
                <a:gd name="T15" fmla="*/ 0 h 264"/>
                <a:gd name="T16" fmla="*/ 276 w 276"/>
                <a:gd name="T17" fmla="*/ 75 h 264"/>
                <a:gd name="T18" fmla="*/ 209 w 276"/>
                <a:gd name="T19" fmla="*/ 264 h 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6"/>
                <a:gd name="T31" fmla="*/ 0 h 264"/>
                <a:gd name="T32" fmla="*/ 276 w 276"/>
                <a:gd name="T33" fmla="*/ 264 h 2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6" h="264">
                  <a:moveTo>
                    <a:pt x="209" y="264"/>
                  </a:moveTo>
                  <a:lnTo>
                    <a:pt x="50" y="264"/>
                  </a:lnTo>
                  <a:lnTo>
                    <a:pt x="17" y="239"/>
                  </a:lnTo>
                  <a:lnTo>
                    <a:pt x="0" y="210"/>
                  </a:lnTo>
                  <a:lnTo>
                    <a:pt x="12" y="188"/>
                  </a:lnTo>
                  <a:lnTo>
                    <a:pt x="3" y="161"/>
                  </a:lnTo>
                  <a:lnTo>
                    <a:pt x="48" y="87"/>
                  </a:lnTo>
                  <a:lnTo>
                    <a:pt x="84" y="0"/>
                  </a:lnTo>
                  <a:lnTo>
                    <a:pt x="276" y="75"/>
                  </a:lnTo>
                  <a:lnTo>
                    <a:pt x="209" y="264"/>
                  </a:lnTo>
                  <a:close/>
                </a:path>
              </a:pathLst>
            </a:custGeom>
            <a:solidFill>
              <a:schemeClr val="bg1"/>
            </a:solidFill>
            <a:ln w="9525">
              <a:solidFill>
                <a:schemeClr val="tx1"/>
              </a:solidFill>
              <a:round/>
              <a:headEnd/>
              <a:tailEnd/>
            </a:ln>
          </p:spPr>
          <p:txBody>
            <a:bodyPr/>
            <a:lstStyle/>
            <a:p>
              <a:endParaRPr lang="en-US"/>
            </a:p>
          </p:txBody>
        </p:sp>
        <p:sp>
          <p:nvSpPr>
            <p:cNvPr id="6463" name="Text Box 121">
              <a:extLst>
                <a:ext uri="{FF2B5EF4-FFF2-40B4-BE49-F238E27FC236}">
                  <a16:creationId xmlns:a16="http://schemas.microsoft.com/office/drawing/2014/main" id="{D9F6328A-D1FD-C823-A8B9-EF1D9AA4B22A}"/>
                </a:ext>
              </a:extLst>
            </p:cNvPr>
            <p:cNvSpPr txBox="1">
              <a:spLocks noChangeArrowheads="1"/>
            </p:cNvSpPr>
            <p:nvPr/>
          </p:nvSpPr>
          <p:spPr bwMode="auto">
            <a:xfrm>
              <a:off x="2325" y="1548"/>
              <a:ext cx="240" cy="77"/>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Howard</a:t>
              </a:r>
            </a:p>
          </p:txBody>
        </p:sp>
      </p:grpSp>
      <p:grpSp>
        <p:nvGrpSpPr>
          <p:cNvPr id="372" name="Group 122">
            <a:extLst>
              <a:ext uri="{FF2B5EF4-FFF2-40B4-BE49-F238E27FC236}">
                <a16:creationId xmlns:a16="http://schemas.microsoft.com/office/drawing/2014/main" id="{A4D836BE-BA81-6321-AAA4-9B72DC933B22}"/>
              </a:ext>
            </a:extLst>
          </p:cNvPr>
          <p:cNvGrpSpPr>
            <a:grpSpLocks/>
          </p:cNvGrpSpPr>
          <p:nvPr/>
        </p:nvGrpSpPr>
        <p:grpSpPr bwMode="auto">
          <a:xfrm>
            <a:off x="6135856" y="3067470"/>
            <a:ext cx="484187" cy="433387"/>
            <a:chOff x="1359" y="1811"/>
            <a:chExt cx="305" cy="273"/>
          </a:xfrm>
        </p:grpSpPr>
        <p:sp>
          <p:nvSpPr>
            <p:cNvPr id="6460" name="Freeform 123">
              <a:extLst>
                <a:ext uri="{FF2B5EF4-FFF2-40B4-BE49-F238E27FC236}">
                  <a16:creationId xmlns:a16="http://schemas.microsoft.com/office/drawing/2014/main" id="{29986D3A-D51B-5669-85DD-E72FED252937}"/>
                </a:ext>
              </a:extLst>
            </p:cNvPr>
            <p:cNvSpPr>
              <a:spLocks/>
            </p:cNvSpPr>
            <p:nvPr/>
          </p:nvSpPr>
          <p:spPr bwMode="auto">
            <a:xfrm>
              <a:off x="1359" y="1811"/>
              <a:ext cx="305" cy="273"/>
            </a:xfrm>
            <a:custGeom>
              <a:avLst/>
              <a:gdLst>
                <a:gd name="T0" fmla="*/ 2 w 305"/>
                <a:gd name="T1" fmla="*/ 0 h 273"/>
                <a:gd name="T2" fmla="*/ 191 w 305"/>
                <a:gd name="T3" fmla="*/ 0 h 273"/>
                <a:gd name="T4" fmla="*/ 191 w 305"/>
                <a:gd name="T5" fmla="*/ 6 h 273"/>
                <a:gd name="T6" fmla="*/ 269 w 305"/>
                <a:gd name="T7" fmla="*/ 7 h 273"/>
                <a:gd name="T8" fmla="*/ 270 w 305"/>
                <a:gd name="T9" fmla="*/ 193 h 273"/>
                <a:gd name="T10" fmla="*/ 305 w 305"/>
                <a:gd name="T11" fmla="*/ 193 h 273"/>
                <a:gd name="T12" fmla="*/ 305 w 305"/>
                <a:gd name="T13" fmla="*/ 229 h 273"/>
                <a:gd name="T14" fmla="*/ 300 w 305"/>
                <a:gd name="T15" fmla="*/ 241 h 273"/>
                <a:gd name="T16" fmla="*/ 300 w 305"/>
                <a:gd name="T17" fmla="*/ 273 h 273"/>
                <a:gd name="T18" fmla="*/ 248 w 305"/>
                <a:gd name="T19" fmla="*/ 273 h 273"/>
                <a:gd name="T20" fmla="*/ 248 w 305"/>
                <a:gd name="T21" fmla="*/ 267 h 273"/>
                <a:gd name="T22" fmla="*/ 150 w 305"/>
                <a:gd name="T23" fmla="*/ 267 h 273"/>
                <a:gd name="T24" fmla="*/ 150 w 305"/>
                <a:gd name="T25" fmla="*/ 259 h 273"/>
                <a:gd name="T26" fmla="*/ 0 w 305"/>
                <a:gd name="T27" fmla="*/ 259 h 273"/>
                <a:gd name="T28" fmla="*/ 2 w 305"/>
                <a:gd name="T29" fmla="*/ 0 h 2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5"/>
                <a:gd name="T46" fmla="*/ 0 h 273"/>
                <a:gd name="T47" fmla="*/ 305 w 305"/>
                <a:gd name="T48" fmla="*/ 273 h 2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5" h="273">
                  <a:moveTo>
                    <a:pt x="2" y="0"/>
                  </a:moveTo>
                  <a:lnTo>
                    <a:pt x="191" y="0"/>
                  </a:lnTo>
                  <a:lnTo>
                    <a:pt x="191" y="6"/>
                  </a:lnTo>
                  <a:lnTo>
                    <a:pt x="269" y="7"/>
                  </a:lnTo>
                  <a:lnTo>
                    <a:pt x="270" y="193"/>
                  </a:lnTo>
                  <a:lnTo>
                    <a:pt x="305" y="193"/>
                  </a:lnTo>
                  <a:lnTo>
                    <a:pt x="305" y="229"/>
                  </a:lnTo>
                  <a:lnTo>
                    <a:pt x="300" y="241"/>
                  </a:lnTo>
                  <a:lnTo>
                    <a:pt x="300" y="273"/>
                  </a:lnTo>
                  <a:lnTo>
                    <a:pt x="248" y="273"/>
                  </a:lnTo>
                  <a:lnTo>
                    <a:pt x="248" y="267"/>
                  </a:lnTo>
                  <a:lnTo>
                    <a:pt x="150" y="267"/>
                  </a:lnTo>
                  <a:lnTo>
                    <a:pt x="150" y="259"/>
                  </a:lnTo>
                  <a:lnTo>
                    <a:pt x="0" y="259"/>
                  </a:lnTo>
                  <a:lnTo>
                    <a:pt x="2" y="0"/>
                  </a:lnTo>
                  <a:close/>
                </a:path>
              </a:pathLst>
            </a:custGeom>
            <a:solidFill>
              <a:schemeClr val="bg1"/>
            </a:solidFill>
            <a:ln w="9525">
              <a:solidFill>
                <a:schemeClr val="tx1"/>
              </a:solidFill>
              <a:round/>
              <a:headEnd/>
              <a:tailEnd/>
            </a:ln>
          </p:spPr>
          <p:txBody>
            <a:bodyPr/>
            <a:lstStyle/>
            <a:p>
              <a:endParaRPr lang="en-US"/>
            </a:p>
          </p:txBody>
        </p:sp>
        <p:sp>
          <p:nvSpPr>
            <p:cNvPr id="6461" name="Text Box 124">
              <a:extLst>
                <a:ext uri="{FF2B5EF4-FFF2-40B4-BE49-F238E27FC236}">
                  <a16:creationId xmlns:a16="http://schemas.microsoft.com/office/drawing/2014/main" id="{68896CB2-E9C8-2950-B378-AB81C61AE770}"/>
                </a:ext>
              </a:extLst>
            </p:cNvPr>
            <p:cNvSpPr txBox="1">
              <a:spLocks noChangeArrowheads="1"/>
            </p:cNvSpPr>
            <p:nvPr/>
          </p:nvSpPr>
          <p:spPr bwMode="auto">
            <a:xfrm>
              <a:off x="1392" y="1872"/>
              <a:ext cx="192" cy="77"/>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Cass</a:t>
              </a:r>
            </a:p>
          </p:txBody>
        </p:sp>
      </p:grpSp>
      <p:grpSp>
        <p:nvGrpSpPr>
          <p:cNvPr id="373" name="Group 125">
            <a:extLst>
              <a:ext uri="{FF2B5EF4-FFF2-40B4-BE49-F238E27FC236}">
                <a16:creationId xmlns:a16="http://schemas.microsoft.com/office/drawing/2014/main" id="{672B446A-9B59-C458-7909-E2FB56BA88AD}"/>
              </a:ext>
            </a:extLst>
          </p:cNvPr>
          <p:cNvGrpSpPr>
            <a:grpSpLocks/>
          </p:cNvGrpSpPr>
          <p:nvPr/>
        </p:nvGrpSpPr>
        <p:grpSpPr bwMode="auto">
          <a:xfrm>
            <a:off x="6577181" y="2962694"/>
            <a:ext cx="547687" cy="411162"/>
            <a:chOff x="1637" y="1745"/>
            <a:chExt cx="345" cy="259"/>
          </a:xfrm>
        </p:grpSpPr>
        <p:sp>
          <p:nvSpPr>
            <p:cNvPr id="6458" name="Freeform 126">
              <a:extLst>
                <a:ext uri="{FF2B5EF4-FFF2-40B4-BE49-F238E27FC236}">
                  <a16:creationId xmlns:a16="http://schemas.microsoft.com/office/drawing/2014/main" id="{213D1DC7-6D55-9D73-A931-89A757D343EB}"/>
                </a:ext>
              </a:extLst>
            </p:cNvPr>
            <p:cNvSpPr>
              <a:spLocks/>
            </p:cNvSpPr>
            <p:nvPr/>
          </p:nvSpPr>
          <p:spPr bwMode="auto">
            <a:xfrm>
              <a:off x="1637" y="1745"/>
              <a:ext cx="345" cy="259"/>
            </a:xfrm>
            <a:custGeom>
              <a:avLst/>
              <a:gdLst>
                <a:gd name="T0" fmla="*/ 339 w 345"/>
                <a:gd name="T1" fmla="*/ 258 h 259"/>
                <a:gd name="T2" fmla="*/ 33 w 345"/>
                <a:gd name="T3" fmla="*/ 259 h 259"/>
                <a:gd name="T4" fmla="*/ 0 w 345"/>
                <a:gd name="T5" fmla="*/ 255 h 259"/>
                <a:gd name="T6" fmla="*/ 0 w 345"/>
                <a:gd name="T7" fmla="*/ 126 h 259"/>
                <a:gd name="T8" fmla="*/ 0 w 345"/>
                <a:gd name="T9" fmla="*/ 40 h 259"/>
                <a:gd name="T10" fmla="*/ 7 w 345"/>
                <a:gd name="T11" fmla="*/ 42 h 259"/>
                <a:gd name="T12" fmla="*/ 9 w 345"/>
                <a:gd name="T13" fmla="*/ 18 h 259"/>
                <a:gd name="T14" fmla="*/ 162 w 345"/>
                <a:gd name="T15" fmla="*/ 18 h 259"/>
                <a:gd name="T16" fmla="*/ 159 w 345"/>
                <a:gd name="T17" fmla="*/ 0 h 259"/>
                <a:gd name="T18" fmla="*/ 345 w 345"/>
                <a:gd name="T19" fmla="*/ 0 h 259"/>
                <a:gd name="T20" fmla="*/ 345 w 345"/>
                <a:gd name="T21" fmla="*/ 127 h 259"/>
                <a:gd name="T22" fmla="*/ 339 w 345"/>
                <a:gd name="T23" fmla="*/ 127 h 259"/>
                <a:gd name="T24" fmla="*/ 339 w 345"/>
                <a:gd name="T25" fmla="*/ 258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5"/>
                <a:gd name="T40" fmla="*/ 0 h 259"/>
                <a:gd name="T41" fmla="*/ 345 w 345"/>
                <a:gd name="T42" fmla="*/ 259 h 2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5" h="259">
                  <a:moveTo>
                    <a:pt x="339" y="258"/>
                  </a:moveTo>
                  <a:lnTo>
                    <a:pt x="33" y="259"/>
                  </a:lnTo>
                  <a:lnTo>
                    <a:pt x="0" y="255"/>
                  </a:lnTo>
                  <a:lnTo>
                    <a:pt x="0" y="126"/>
                  </a:lnTo>
                  <a:lnTo>
                    <a:pt x="0" y="40"/>
                  </a:lnTo>
                  <a:lnTo>
                    <a:pt x="7" y="42"/>
                  </a:lnTo>
                  <a:lnTo>
                    <a:pt x="9" y="18"/>
                  </a:lnTo>
                  <a:lnTo>
                    <a:pt x="162" y="18"/>
                  </a:lnTo>
                  <a:lnTo>
                    <a:pt x="159" y="0"/>
                  </a:lnTo>
                  <a:lnTo>
                    <a:pt x="345" y="0"/>
                  </a:lnTo>
                  <a:lnTo>
                    <a:pt x="345" y="127"/>
                  </a:lnTo>
                  <a:lnTo>
                    <a:pt x="339" y="127"/>
                  </a:lnTo>
                  <a:lnTo>
                    <a:pt x="339" y="258"/>
                  </a:lnTo>
                  <a:close/>
                </a:path>
              </a:pathLst>
            </a:custGeom>
            <a:solidFill>
              <a:schemeClr val="bg1"/>
            </a:solidFill>
            <a:ln w="9525">
              <a:solidFill>
                <a:schemeClr val="tx1"/>
              </a:solidFill>
              <a:round/>
              <a:headEnd/>
              <a:tailEnd/>
            </a:ln>
          </p:spPr>
          <p:txBody>
            <a:bodyPr/>
            <a:lstStyle/>
            <a:p>
              <a:endParaRPr lang="en-US"/>
            </a:p>
          </p:txBody>
        </p:sp>
        <p:sp>
          <p:nvSpPr>
            <p:cNvPr id="6459" name="Text Box 127">
              <a:extLst>
                <a:ext uri="{FF2B5EF4-FFF2-40B4-BE49-F238E27FC236}">
                  <a16:creationId xmlns:a16="http://schemas.microsoft.com/office/drawing/2014/main" id="{8A122E14-5B2F-46F1-0C3D-92587E745000}"/>
                </a:ext>
              </a:extLst>
            </p:cNvPr>
            <p:cNvSpPr txBox="1">
              <a:spLocks noChangeArrowheads="1"/>
            </p:cNvSpPr>
            <p:nvPr/>
          </p:nvSpPr>
          <p:spPr bwMode="auto">
            <a:xfrm>
              <a:off x="1680" y="1824"/>
              <a:ext cx="262" cy="78"/>
            </a:xfrm>
            <a:prstGeom prst="rect">
              <a:avLst/>
            </a:prstGeom>
            <a:solidFill>
              <a:schemeClr val="bg1">
                <a:alpha val="50195"/>
              </a:schemeClr>
            </a:solidFill>
            <a:ln w="9525">
              <a:noFill/>
              <a:miter lim="800000"/>
              <a:headEnd/>
              <a:tailEnd/>
            </a:ln>
          </p:spPr>
          <p:txBody>
            <a:bodyPr wrap="square" lIns="0" tIns="0" rIns="0" bIns="0">
              <a:spAutoFit/>
            </a:bodyPr>
            <a:lstStyle/>
            <a:p>
              <a:pPr>
                <a:spcBef>
                  <a:spcPct val="50000"/>
                </a:spcBef>
              </a:pPr>
              <a:r>
                <a:rPr lang="en-US" sz="800"/>
                <a:t>Johnson</a:t>
              </a:r>
            </a:p>
          </p:txBody>
        </p:sp>
      </p:grpSp>
      <p:grpSp>
        <p:nvGrpSpPr>
          <p:cNvPr id="374" name="Group 128">
            <a:extLst>
              <a:ext uri="{FF2B5EF4-FFF2-40B4-BE49-F238E27FC236}">
                <a16:creationId xmlns:a16="http://schemas.microsoft.com/office/drawing/2014/main" id="{5CD067B8-EF51-3502-B8F8-8163D174F3BA}"/>
              </a:ext>
            </a:extLst>
          </p:cNvPr>
          <p:cNvGrpSpPr>
            <a:grpSpLocks/>
          </p:cNvGrpSpPr>
          <p:nvPr/>
        </p:nvGrpSpPr>
        <p:grpSpPr bwMode="auto">
          <a:xfrm>
            <a:off x="7131218" y="2962695"/>
            <a:ext cx="403225" cy="466725"/>
            <a:chOff x="1986" y="1745"/>
            <a:chExt cx="254" cy="294"/>
          </a:xfrm>
        </p:grpSpPr>
        <p:sp>
          <p:nvSpPr>
            <p:cNvPr id="6456" name="Freeform 129">
              <a:extLst>
                <a:ext uri="{FF2B5EF4-FFF2-40B4-BE49-F238E27FC236}">
                  <a16:creationId xmlns:a16="http://schemas.microsoft.com/office/drawing/2014/main" id="{73A449CB-65BB-2F83-B65C-E5CD3A0DE6EF}"/>
                </a:ext>
              </a:extLst>
            </p:cNvPr>
            <p:cNvSpPr>
              <a:spLocks/>
            </p:cNvSpPr>
            <p:nvPr/>
          </p:nvSpPr>
          <p:spPr bwMode="auto">
            <a:xfrm>
              <a:off x="1986" y="1745"/>
              <a:ext cx="254" cy="294"/>
            </a:xfrm>
            <a:custGeom>
              <a:avLst/>
              <a:gdLst>
                <a:gd name="T0" fmla="*/ 242 w 254"/>
                <a:gd name="T1" fmla="*/ 283 h 294"/>
                <a:gd name="T2" fmla="*/ 68 w 254"/>
                <a:gd name="T3" fmla="*/ 283 h 294"/>
                <a:gd name="T4" fmla="*/ 54 w 254"/>
                <a:gd name="T5" fmla="*/ 294 h 294"/>
                <a:gd name="T6" fmla="*/ 0 w 254"/>
                <a:gd name="T7" fmla="*/ 294 h 294"/>
                <a:gd name="T8" fmla="*/ 0 w 254"/>
                <a:gd name="T9" fmla="*/ 138 h 294"/>
                <a:gd name="T10" fmla="*/ 8 w 254"/>
                <a:gd name="T11" fmla="*/ 130 h 294"/>
                <a:gd name="T12" fmla="*/ 8 w 254"/>
                <a:gd name="T13" fmla="*/ 0 h 294"/>
                <a:gd name="T14" fmla="*/ 254 w 254"/>
                <a:gd name="T15" fmla="*/ 0 h 294"/>
                <a:gd name="T16" fmla="*/ 254 w 254"/>
                <a:gd name="T17" fmla="*/ 72 h 294"/>
                <a:gd name="T18" fmla="*/ 248 w 254"/>
                <a:gd name="T19" fmla="*/ 75 h 294"/>
                <a:gd name="T20" fmla="*/ 246 w 254"/>
                <a:gd name="T21" fmla="*/ 217 h 294"/>
                <a:gd name="T22" fmla="*/ 242 w 254"/>
                <a:gd name="T23" fmla="*/ 219 h 294"/>
                <a:gd name="T24" fmla="*/ 242 w 254"/>
                <a:gd name="T25" fmla="*/ 283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4"/>
                <a:gd name="T40" fmla="*/ 0 h 294"/>
                <a:gd name="T41" fmla="*/ 254 w 254"/>
                <a:gd name="T42" fmla="*/ 294 h 2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4" h="294">
                  <a:moveTo>
                    <a:pt x="242" y="283"/>
                  </a:moveTo>
                  <a:lnTo>
                    <a:pt x="68" y="283"/>
                  </a:lnTo>
                  <a:lnTo>
                    <a:pt x="54" y="294"/>
                  </a:lnTo>
                  <a:lnTo>
                    <a:pt x="0" y="294"/>
                  </a:lnTo>
                  <a:lnTo>
                    <a:pt x="0" y="138"/>
                  </a:lnTo>
                  <a:lnTo>
                    <a:pt x="8" y="130"/>
                  </a:lnTo>
                  <a:lnTo>
                    <a:pt x="8" y="0"/>
                  </a:lnTo>
                  <a:lnTo>
                    <a:pt x="254" y="0"/>
                  </a:lnTo>
                  <a:lnTo>
                    <a:pt x="254" y="72"/>
                  </a:lnTo>
                  <a:lnTo>
                    <a:pt x="248" y="75"/>
                  </a:lnTo>
                  <a:lnTo>
                    <a:pt x="246" y="217"/>
                  </a:lnTo>
                  <a:lnTo>
                    <a:pt x="242" y="219"/>
                  </a:lnTo>
                  <a:lnTo>
                    <a:pt x="242" y="283"/>
                  </a:lnTo>
                  <a:close/>
                </a:path>
              </a:pathLst>
            </a:custGeom>
            <a:solidFill>
              <a:schemeClr val="bg1"/>
            </a:solidFill>
            <a:ln w="9525">
              <a:solidFill>
                <a:schemeClr val="tx1"/>
              </a:solidFill>
              <a:round/>
              <a:headEnd/>
              <a:tailEnd/>
            </a:ln>
          </p:spPr>
          <p:txBody>
            <a:bodyPr/>
            <a:lstStyle/>
            <a:p>
              <a:endParaRPr lang="en-US"/>
            </a:p>
          </p:txBody>
        </p:sp>
        <p:sp>
          <p:nvSpPr>
            <p:cNvPr id="6457" name="Text Box 130">
              <a:extLst>
                <a:ext uri="{FF2B5EF4-FFF2-40B4-BE49-F238E27FC236}">
                  <a16:creationId xmlns:a16="http://schemas.microsoft.com/office/drawing/2014/main" id="{571F323E-DEC4-AEE5-4FDB-513E87449F92}"/>
                </a:ext>
              </a:extLst>
            </p:cNvPr>
            <p:cNvSpPr txBox="1">
              <a:spLocks noChangeArrowheads="1"/>
            </p:cNvSpPr>
            <p:nvPr/>
          </p:nvSpPr>
          <p:spPr bwMode="auto">
            <a:xfrm>
              <a:off x="2016" y="1836"/>
              <a:ext cx="192" cy="77"/>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Pettis</a:t>
              </a:r>
            </a:p>
          </p:txBody>
        </p:sp>
      </p:grpSp>
      <p:grpSp>
        <p:nvGrpSpPr>
          <p:cNvPr id="375" name="Group 131">
            <a:extLst>
              <a:ext uri="{FF2B5EF4-FFF2-40B4-BE49-F238E27FC236}">
                <a16:creationId xmlns:a16="http://schemas.microsoft.com/office/drawing/2014/main" id="{C17FE164-F819-FFFF-5E2D-B067B9F12E90}"/>
              </a:ext>
            </a:extLst>
          </p:cNvPr>
          <p:cNvGrpSpPr>
            <a:grpSpLocks/>
          </p:cNvGrpSpPr>
          <p:nvPr/>
        </p:nvGrpSpPr>
        <p:grpSpPr bwMode="auto">
          <a:xfrm>
            <a:off x="7536030" y="2829345"/>
            <a:ext cx="495300" cy="401637"/>
            <a:chOff x="2241" y="1661"/>
            <a:chExt cx="312" cy="253"/>
          </a:xfrm>
        </p:grpSpPr>
        <p:sp>
          <p:nvSpPr>
            <p:cNvPr id="6454" name="Freeform 132">
              <a:extLst>
                <a:ext uri="{FF2B5EF4-FFF2-40B4-BE49-F238E27FC236}">
                  <a16:creationId xmlns:a16="http://schemas.microsoft.com/office/drawing/2014/main" id="{315D4434-CAC5-FD2F-4048-3BF30E2A046D}"/>
                </a:ext>
              </a:extLst>
            </p:cNvPr>
            <p:cNvSpPr>
              <a:spLocks/>
            </p:cNvSpPr>
            <p:nvPr/>
          </p:nvSpPr>
          <p:spPr bwMode="auto">
            <a:xfrm>
              <a:off x="2241" y="1661"/>
              <a:ext cx="312" cy="253"/>
            </a:xfrm>
            <a:custGeom>
              <a:avLst/>
              <a:gdLst>
                <a:gd name="T0" fmla="*/ 6 w 312"/>
                <a:gd name="T1" fmla="*/ 55 h 253"/>
                <a:gd name="T2" fmla="*/ 36 w 312"/>
                <a:gd name="T3" fmla="*/ 31 h 253"/>
                <a:gd name="T4" fmla="*/ 35 w 312"/>
                <a:gd name="T5" fmla="*/ 19 h 253"/>
                <a:gd name="T6" fmla="*/ 59 w 312"/>
                <a:gd name="T7" fmla="*/ 0 h 253"/>
                <a:gd name="T8" fmla="*/ 72 w 312"/>
                <a:gd name="T9" fmla="*/ 13 h 253"/>
                <a:gd name="T10" fmla="*/ 80 w 312"/>
                <a:gd name="T11" fmla="*/ 27 h 253"/>
                <a:gd name="T12" fmla="*/ 96 w 312"/>
                <a:gd name="T13" fmla="*/ 37 h 253"/>
                <a:gd name="T14" fmla="*/ 113 w 312"/>
                <a:gd name="T15" fmla="*/ 52 h 253"/>
                <a:gd name="T16" fmla="*/ 272 w 312"/>
                <a:gd name="T17" fmla="*/ 52 h 253"/>
                <a:gd name="T18" fmla="*/ 312 w 312"/>
                <a:gd name="T19" fmla="*/ 88 h 253"/>
                <a:gd name="T20" fmla="*/ 263 w 312"/>
                <a:gd name="T21" fmla="*/ 216 h 253"/>
                <a:gd name="T22" fmla="*/ 248 w 312"/>
                <a:gd name="T23" fmla="*/ 253 h 253"/>
                <a:gd name="T24" fmla="*/ 0 w 312"/>
                <a:gd name="T25" fmla="*/ 253 h 253"/>
                <a:gd name="T26" fmla="*/ 0 w 312"/>
                <a:gd name="T27" fmla="*/ 169 h 253"/>
                <a:gd name="T28" fmla="*/ 6 w 312"/>
                <a:gd name="T29" fmla="*/ 169 h 253"/>
                <a:gd name="T30" fmla="*/ 6 w 312"/>
                <a:gd name="T31" fmla="*/ 55 h 2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2"/>
                <a:gd name="T49" fmla="*/ 0 h 253"/>
                <a:gd name="T50" fmla="*/ 312 w 312"/>
                <a:gd name="T51" fmla="*/ 253 h 2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2" h="253">
                  <a:moveTo>
                    <a:pt x="6" y="55"/>
                  </a:moveTo>
                  <a:lnTo>
                    <a:pt x="36" y="31"/>
                  </a:lnTo>
                  <a:lnTo>
                    <a:pt x="35" y="19"/>
                  </a:lnTo>
                  <a:lnTo>
                    <a:pt x="59" y="0"/>
                  </a:lnTo>
                  <a:lnTo>
                    <a:pt x="72" y="13"/>
                  </a:lnTo>
                  <a:lnTo>
                    <a:pt x="80" y="27"/>
                  </a:lnTo>
                  <a:lnTo>
                    <a:pt x="96" y="37"/>
                  </a:lnTo>
                  <a:lnTo>
                    <a:pt x="113" y="52"/>
                  </a:lnTo>
                  <a:lnTo>
                    <a:pt x="272" y="52"/>
                  </a:lnTo>
                  <a:lnTo>
                    <a:pt x="312" y="88"/>
                  </a:lnTo>
                  <a:lnTo>
                    <a:pt x="263" y="216"/>
                  </a:lnTo>
                  <a:lnTo>
                    <a:pt x="248" y="253"/>
                  </a:lnTo>
                  <a:lnTo>
                    <a:pt x="0" y="253"/>
                  </a:lnTo>
                  <a:lnTo>
                    <a:pt x="0" y="169"/>
                  </a:lnTo>
                  <a:lnTo>
                    <a:pt x="6" y="169"/>
                  </a:lnTo>
                  <a:lnTo>
                    <a:pt x="6" y="55"/>
                  </a:lnTo>
                  <a:close/>
                </a:path>
              </a:pathLst>
            </a:custGeom>
            <a:solidFill>
              <a:schemeClr val="bg1"/>
            </a:solidFill>
            <a:ln w="9525">
              <a:solidFill>
                <a:schemeClr val="tx1"/>
              </a:solidFill>
              <a:round/>
              <a:headEnd/>
              <a:tailEnd/>
            </a:ln>
          </p:spPr>
          <p:txBody>
            <a:bodyPr/>
            <a:lstStyle/>
            <a:p>
              <a:endParaRPr lang="en-US"/>
            </a:p>
          </p:txBody>
        </p:sp>
        <p:sp>
          <p:nvSpPr>
            <p:cNvPr id="6455" name="Text Box 133">
              <a:extLst>
                <a:ext uri="{FF2B5EF4-FFF2-40B4-BE49-F238E27FC236}">
                  <a16:creationId xmlns:a16="http://schemas.microsoft.com/office/drawing/2014/main" id="{9A1872A2-0F0C-3F46-EA9F-4DD23D388D9F}"/>
                </a:ext>
              </a:extLst>
            </p:cNvPr>
            <p:cNvSpPr txBox="1">
              <a:spLocks noChangeArrowheads="1"/>
            </p:cNvSpPr>
            <p:nvPr/>
          </p:nvSpPr>
          <p:spPr bwMode="auto">
            <a:xfrm>
              <a:off x="2271" y="1771"/>
              <a:ext cx="234" cy="78"/>
            </a:xfrm>
            <a:prstGeom prst="rect">
              <a:avLst/>
            </a:prstGeom>
            <a:solidFill>
              <a:schemeClr val="bg1">
                <a:alpha val="50195"/>
              </a:schemeClr>
            </a:solidFill>
            <a:ln w="9525">
              <a:noFill/>
              <a:miter lim="800000"/>
              <a:headEnd/>
              <a:tailEnd/>
            </a:ln>
          </p:spPr>
          <p:txBody>
            <a:bodyPr wrap="square" lIns="0" tIns="0" rIns="0" bIns="0">
              <a:spAutoFit/>
            </a:bodyPr>
            <a:lstStyle/>
            <a:p>
              <a:pPr>
                <a:spcBef>
                  <a:spcPct val="50000"/>
                </a:spcBef>
              </a:pPr>
              <a:r>
                <a:rPr lang="en-US" sz="800"/>
                <a:t>Cooper</a:t>
              </a:r>
            </a:p>
          </p:txBody>
        </p:sp>
      </p:grpSp>
      <p:grpSp>
        <p:nvGrpSpPr>
          <p:cNvPr id="376" name="Group 134">
            <a:extLst>
              <a:ext uri="{FF2B5EF4-FFF2-40B4-BE49-F238E27FC236}">
                <a16:creationId xmlns:a16="http://schemas.microsoft.com/office/drawing/2014/main" id="{3BD2E961-DC9D-B714-60D4-1E70F5B2B6CD}"/>
              </a:ext>
            </a:extLst>
          </p:cNvPr>
          <p:cNvGrpSpPr>
            <a:grpSpLocks/>
          </p:cNvGrpSpPr>
          <p:nvPr/>
        </p:nvGrpSpPr>
        <p:grpSpPr bwMode="auto">
          <a:xfrm>
            <a:off x="7991643" y="2602331"/>
            <a:ext cx="385763" cy="674688"/>
            <a:chOff x="2528" y="1518"/>
            <a:chExt cx="243" cy="425"/>
          </a:xfrm>
        </p:grpSpPr>
        <p:sp>
          <p:nvSpPr>
            <p:cNvPr id="6452" name="Freeform 135">
              <a:hlinkClick r:id="rId3"/>
              <a:extLst>
                <a:ext uri="{FF2B5EF4-FFF2-40B4-BE49-F238E27FC236}">
                  <a16:creationId xmlns:a16="http://schemas.microsoft.com/office/drawing/2014/main" id="{06220C8C-1BC5-A4A0-EA4A-B4DAB78E7BF4}"/>
                </a:ext>
              </a:extLst>
            </p:cNvPr>
            <p:cNvSpPr>
              <a:spLocks/>
            </p:cNvSpPr>
            <p:nvPr/>
          </p:nvSpPr>
          <p:spPr bwMode="auto">
            <a:xfrm>
              <a:off x="2528" y="1518"/>
              <a:ext cx="243" cy="425"/>
            </a:xfrm>
            <a:custGeom>
              <a:avLst/>
              <a:gdLst>
                <a:gd name="T0" fmla="*/ 72 w 243"/>
                <a:gd name="T1" fmla="*/ 0 h 425"/>
                <a:gd name="T2" fmla="*/ 243 w 243"/>
                <a:gd name="T3" fmla="*/ 5 h 425"/>
                <a:gd name="T4" fmla="*/ 243 w 243"/>
                <a:gd name="T5" fmla="*/ 117 h 425"/>
                <a:gd name="T6" fmla="*/ 235 w 243"/>
                <a:gd name="T7" fmla="*/ 122 h 425"/>
                <a:gd name="T8" fmla="*/ 208 w 243"/>
                <a:gd name="T9" fmla="*/ 249 h 425"/>
                <a:gd name="T10" fmla="*/ 226 w 243"/>
                <a:gd name="T11" fmla="*/ 311 h 425"/>
                <a:gd name="T12" fmla="*/ 183 w 243"/>
                <a:gd name="T13" fmla="*/ 392 h 425"/>
                <a:gd name="T14" fmla="*/ 178 w 243"/>
                <a:gd name="T15" fmla="*/ 425 h 425"/>
                <a:gd name="T16" fmla="*/ 115 w 243"/>
                <a:gd name="T17" fmla="*/ 404 h 425"/>
                <a:gd name="T18" fmla="*/ 103 w 243"/>
                <a:gd name="T19" fmla="*/ 365 h 425"/>
                <a:gd name="T20" fmla="*/ 88 w 243"/>
                <a:gd name="T21" fmla="*/ 348 h 425"/>
                <a:gd name="T22" fmla="*/ 99 w 243"/>
                <a:gd name="T23" fmla="*/ 324 h 425"/>
                <a:gd name="T24" fmla="*/ 100 w 243"/>
                <a:gd name="T25" fmla="*/ 305 h 425"/>
                <a:gd name="T26" fmla="*/ 81 w 243"/>
                <a:gd name="T27" fmla="*/ 293 h 425"/>
                <a:gd name="T28" fmla="*/ 66 w 243"/>
                <a:gd name="T29" fmla="*/ 294 h 425"/>
                <a:gd name="T30" fmla="*/ 30 w 243"/>
                <a:gd name="T31" fmla="*/ 218 h 425"/>
                <a:gd name="T32" fmla="*/ 0 w 243"/>
                <a:gd name="T33" fmla="*/ 191 h 425"/>
                <a:gd name="T34" fmla="*/ 19 w 243"/>
                <a:gd name="T35" fmla="*/ 144 h 425"/>
                <a:gd name="T36" fmla="*/ 72 w 243"/>
                <a:gd name="T37" fmla="*/ 0 h 4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3"/>
                <a:gd name="T58" fmla="*/ 0 h 425"/>
                <a:gd name="T59" fmla="*/ 243 w 243"/>
                <a:gd name="T60" fmla="*/ 425 h 4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3" h="425">
                  <a:moveTo>
                    <a:pt x="72" y="0"/>
                  </a:moveTo>
                  <a:lnTo>
                    <a:pt x="243" y="5"/>
                  </a:lnTo>
                  <a:lnTo>
                    <a:pt x="243" y="117"/>
                  </a:lnTo>
                  <a:lnTo>
                    <a:pt x="235" y="122"/>
                  </a:lnTo>
                  <a:lnTo>
                    <a:pt x="208" y="249"/>
                  </a:lnTo>
                  <a:lnTo>
                    <a:pt x="226" y="311"/>
                  </a:lnTo>
                  <a:lnTo>
                    <a:pt x="183" y="392"/>
                  </a:lnTo>
                  <a:lnTo>
                    <a:pt x="178" y="425"/>
                  </a:lnTo>
                  <a:lnTo>
                    <a:pt x="115" y="404"/>
                  </a:lnTo>
                  <a:lnTo>
                    <a:pt x="103" y="365"/>
                  </a:lnTo>
                  <a:lnTo>
                    <a:pt x="88" y="348"/>
                  </a:lnTo>
                  <a:lnTo>
                    <a:pt x="99" y="324"/>
                  </a:lnTo>
                  <a:lnTo>
                    <a:pt x="100" y="305"/>
                  </a:lnTo>
                  <a:lnTo>
                    <a:pt x="81" y="293"/>
                  </a:lnTo>
                  <a:lnTo>
                    <a:pt x="66" y="294"/>
                  </a:lnTo>
                  <a:lnTo>
                    <a:pt x="30" y="218"/>
                  </a:lnTo>
                  <a:lnTo>
                    <a:pt x="0" y="191"/>
                  </a:lnTo>
                  <a:lnTo>
                    <a:pt x="19" y="144"/>
                  </a:lnTo>
                  <a:lnTo>
                    <a:pt x="72" y="0"/>
                  </a:lnTo>
                  <a:close/>
                </a:path>
              </a:pathLst>
            </a:custGeom>
            <a:solidFill>
              <a:schemeClr val="bg1"/>
            </a:solidFill>
            <a:ln w="9525">
              <a:solidFill>
                <a:schemeClr val="tx1"/>
              </a:solidFill>
              <a:round/>
              <a:headEnd/>
              <a:tailEnd/>
            </a:ln>
          </p:spPr>
          <p:txBody>
            <a:bodyPr/>
            <a:lstStyle/>
            <a:p>
              <a:endParaRPr lang="en-US"/>
            </a:p>
          </p:txBody>
        </p:sp>
        <p:sp>
          <p:nvSpPr>
            <p:cNvPr id="6453" name="Text Box 136">
              <a:extLst>
                <a:ext uri="{FF2B5EF4-FFF2-40B4-BE49-F238E27FC236}">
                  <a16:creationId xmlns:a16="http://schemas.microsoft.com/office/drawing/2014/main" id="{125E1F85-5D4A-DB84-51E0-B7AB7B02D2EE}"/>
                </a:ext>
              </a:extLst>
            </p:cNvPr>
            <p:cNvSpPr txBox="1">
              <a:spLocks noChangeArrowheads="1"/>
            </p:cNvSpPr>
            <p:nvPr/>
          </p:nvSpPr>
          <p:spPr bwMode="auto">
            <a:xfrm>
              <a:off x="2547" y="1647"/>
              <a:ext cx="192" cy="77"/>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Boone</a:t>
              </a:r>
            </a:p>
          </p:txBody>
        </p:sp>
      </p:grpSp>
      <p:grpSp>
        <p:nvGrpSpPr>
          <p:cNvPr id="377" name="Group 137">
            <a:extLst>
              <a:ext uri="{FF2B5EF4-FFF2-40B4-BE49-F238E27FC236}">
                <a16:creationId xmlns:a16="http://schemas.microsoft.com/office/drawing/2014/main" id="{CB084B02-FCAF-03DF-192D-29B6A5E07371}"/>
              </a:ext>
            </a:extLst>
          </p:cNvPr>
          <p:cNvGrpSpPr>
            <a:grpSpLocks/>
          </p:cNvGrpSpPr>
          <p:nvPr/>
        </p:nvGrpSpPr>
        <p:grpSpPr bwMode="auto">
          <a:xfrm>
            <a:off x="8226592" y="2495969"/>
            <a:ext cx="750888" cy="309562"/>
            <a:chOff x="2676" y="1451"/>
            <a:chExt cx="473" cy="195"/>
          </a:xfrm>
        </p:grpSpPr>
        <p:sp>
          <p:nvSpPr>
            <p:cNvPr id="6450" name="Freeform 138">
              <a:extLst>
                <a:ext uri="{FF2B5EF4-FFF2-40B4-BE49-F238E27FC236}">
                  <a16:creationId xmlns:a16="http://schemas.microsoft.com/office/drawing/2014/main" id="{8D336428-38C8-18A7-BF5B-237D7A816CB6}"/>
                </a:ext>
              </a:extLst>
            </p:cNvPr>
            <p:cNvSpPr>
              <a:spLocks/>
            </p:cNvSpPr>
            <p:nvPr/>
          </p:nvSpPr>
          <p:spPr bwMode="auto">
            <a:xfrm>
              <a:off x="2676" y="1451"/>
              <a:ext cx="473" cy="195"/>
            </a:xfrm>
            <a:custGeom>
              <a:avLst/>
              <a:gdLst>
                <a:gd name="T0" fmla="*/ 0 w 473"/>
                <a:gd name="T1" fmla="*/ 0 h 195"/>
                <a:gd name="T2" fmla="*/ 312 w 473"/>
                <a:gd name="T3" fmla="*/ 0 h 195"/>
                <a:gd name="T4" fmla="*/ 323 w 473"/>
                <a:gd name="T5" fmla="*/ 12 h 195"/>
                <a:gd name="T6" fmla="*/ 473 w 473"/>
                <a:gd name="T7" fmla="*/ 12 h 195"/>
                <a:gd name="T8" fmla="*/ 473 w 473"/>
                <a:gd name="T9" fmla="*/ 67 h 195"/>
                <a:gd name="T10" fmla="*/ 473 w 473"/>
                <a:gd name="T11" fmla="*/ 126 h 195"/>
                <a:gd name="T12" fmla="*/ 366 w 473"/>
                <a:gd name="T13" fmla="*/ 124 h 195"/>
                <a:gd name="T14" fmla="*/ 366 w 473"/>
                <a:gd name="T15" fmla="*/ 195 h 195"/>
                <a:gd name="T16" fmla="*/ 108 w 473"/>
                <a:gd name="T17" fmla="*/ 195 h 195"/>
                <a:gd name="T18" fmla="*/ 108 w 473"/>
                <a:gd name="T19" fmla="*/ 60 h 195"/>
                <a:gd name="T20" fmla="*/ 0 w 473"/>
                <a:gd name="T21" fmla="*/ 61 h 195"/>
                <a:gd name="T22" fmla="*/ 0 w 473"/>
                <a:gd name="T23" fmla="*/ 0 h 1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3"/>
                <a:gd name="T37" fmla="*/ 0 h 195"/>
                <a:gd name="T38" fmla="*/ 473 w 473"/>
                <a:gd name="T39" fmla="*/ 195 h 1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3" h="195">
                  <a:moveTo>
                    <a:pt x="0" y="0"/>
                  </a:moveTo>
                  <a:lnTo>
                    <a:pt x="312" y="0"/>
                  </a:lnTo>
                  <a:lnTo>
                    <a:pt x="323" y="12"/>
                  </a:lnTo>
                  <a:lnTo>
                    <a:pt x="473" y="12"/>
                  </a:lnTo>
                  <a:lnTo>
                    <a:pt x="473" y="67"/>
                  </a:lnTo>
                  <a:lnTo>
                    <a:pt x="473" y="126"/>
                  </a:lnTo>
                  <a:lnTo>
                    <a:pt x="366" y="124"/>
                  </a:lnTo>
                  <a:lnTo>
                    <a:pt x="366" y="195"/>
                  </a:lnTo>
                  <a:lnTo>
                    <a:pt x="108" y="195"/>
                  </a:lnTo>
                  <a:lnTo>
                    <a:pt x="108" y="60"/>
                  </a:lnTo>
                  <a:lnTo>
                    <a:pt x="0" y="61"/>
                  </a:lnTo>
                  <a:lnTo>
                    <a:pt x="0" y="0"/>
                  </a:lnTo>
                  <a:close/>
                </a:path>
              </a:pathLst>
            </a:custGeom>
            <a:solidFill>
              <a:schemeClr val="bg1"/>
            </a:solidFill>
            <a:ln w="9525">
              <a:solidFill>
                <a:schemeClr val="tx1"/>
              </a:solidFill>
              <a:round/>
              <a:headEnd/>
              <a:tailEnd/>
            </a:ln>
          </p:spPr>
          <p:txBody>
            <a:bodyPr/>
            <a:lstStyle/>
            <a:p>
              <a:endParaRPr lang="en-US"/>
            </a:p>
          </p:txBody>
        </p:sp>
        <p:sp>
          <p:nvSpPr>
            <p:cNvPr id="6451" name="Text Box 139">
              <a:extLst>
                <a:ext uri="{FF2B5EF4-FFF2-40B4-BE49-F238E27FC236}">
                  <a16:creationId xmlns:a16="http://schemas.microsoft.com/office/drawing/2014/main" id="{B7158770-88C7-6105-CD3F-E4B88C6744C9}"/>
                </a:ext>
              </a:extLst>
            </p:cNvPr>
            <p:cNvSpPr txBox="1">
              <a:spLocks noChangeArrowheads="1"/>
            </p:cNvSpPr>
            <p:nvPr/>
          </p:nvSpPr>
          <p:spPr bwMode="auto">
            <a:xfrm>
              <a:off x="2802" y="1494"/>
              <a:ext cx="240" cy="77"/>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Audrain</a:t>
              </a:r>
            </a:p>
          </p:txBody>
        </p:sp>
      </p:grpSp>
      <p:grpSp>
        <p:nvGrpSpPr>
          <p:cNvPr id="378" name="Group 140">
            <a:extLst>
              <a:ext uri="{FF2B5EF4-FFF2-40B4-BE49-F238E27FC236}">
                <a16:creationId xmlns:a16="http://schemas.microsoft.com/office/drawing/2014/main" id="{069D02F0-3354-4F49-F3D7-F8752EAA3027}"/>
              </a:ext>
            </a:extLst>
          </p:cNvPr>
          <p:cNvGrpSpPr>
            <a:grpSpLocks/>
          </p:cNvGrpSpPr>
          <p:nvPr/>
        </p:nvGrpSpPr>
        <p:grpSpPr bwMode="auto">
          <a:xfrm>
            <a:off x="8288506" y="2811882"/>
            <a:ext cx="523875" cy="557213"/>
            <a:chOff x="2715" y="1650"/>
            <a:chExt cx="330" cy="351"/>
          </a:xfrm>
        </p:grpSpPr>
        <p:sp>
          <p:nvSpPr>
            <p:cNvPr id="6448" name="Freeform 141">
              <a:extLst>
                <a:ext uri="{FF2B5EF4-FFF2-40B4-BE49-F238E27FC236}">
                  <a16:creationId xmlns:a16="http://schemas.microsoft.com/office/drawing/2014/main" id="{173244E3-ADE3-767B-8F38-D71CA19CFF00}"/>
                </a:ext>
              </a:extLst>
            </p:cNvPr>
            <p:cNvSpPr>
              <a:spLocks/>
            </p:cNvSpPr>
            <p:nvPr/>
          </p:nvSpPr>
          <p:spPr bwMode="auto">
            <a:xfrm>
              <a:off x="2715" y="1650"/>
              <a:ext cx="330" cy="351"/>
            </a:xfrm>
            <a:custGeom>
              <a:avLst/>
              <a:gdLst>
                <a:gd name="T0" fmla="*/ 59 w 330"/>
                <a:gd name="T1" fmla="*/ 0 h 351"/>
                <a:gd name="T2" fmla="*/ 330 w 330"/>
                <a:gd name="T3" fmla="*/ 3 h 351"/>
                <a:gd name="T4" fmla="*/ 330 w 330"/>
                <a:gd name="T5" fmla="*/ 60 h 351"/>
                <a:gd name="T6" fmla="*/ 324 w 330"/>
                <a:gd name="T7" fmla="*/ 59 h 351"/>
                <a:gd name="T8" fmla="*/ 324 w 330"/>
                <a:gd name="T9" fmla="*/ 186 h 351"/>
                <a:gd name="T10" fmla="*/ 318 w 330"/>
                <a:gd name="T11" fmla="*/ 186 h 351"/>
                <a:gd name="T12" fmla="*/ 318 w 330"/>
                <a:gd name="T13" fmla="*/ 242 h 351"/>
                <a:gd name="T14" fmla="*/ 203 w 330"/>
                <a:gd name="T15" fmla="*/ 273 h 351"/>
                <a:gd name="T16" fmla="*/ 141 w 330"/>
                <a:gd name="T17" fmla="*/ 335 h 351"/>
                <a:gd name="T18" fmla="*/ 68 w 330"/>
                <a:gd name="T19" fmla="*/ 351 h 351"/>
                <a:gd name="T20" fmla="*/ 17 w 330"/>
                <a:gd name="T21" fmla="*/ 327 h 351"/>
                <a:gd name="T22" fmla="*/ 0 w 330"/>
                <a:gd name="T23" fmla="*/ 291 h 351"/>
                <a:gd name="T24" fmla="*/ 0 w 330"/>
                <a:gd name="T25" fmla="*/ 257 h 351"/>
                <a:gd name="T26" fmla="*/ 48 w 330"/>
                <a:gd name="T27" fmla="*/ 173 h 351"/>
                <a:gd name="T28" fmla="*/ 32 w 330"/>
                <a:gd name="T29" fmla="*/ 117 h 351"/>
                <a:gd name="T30" fmla="*/ 59 w 330"/>
                <a:gd name="T31" fmla="*/ 0 h 3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0"/>
                <a:gd name="T49" fmla="*/ 0 h 351"/>
                <a:gd name="T50" fmla="*/ 330 w 330"/>
                <a:gd name="T51" fmla="*/ 351 h 3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0" h="351">
                  <a:moveTo>
                    <a:pt x="59" y="0"/>
                  </a:moveTo>
                  <a:lnTo>
                    <a:pt x="330" y="3"/>
                  </a:lnTo>
                  <a:lnTo>
                    <a:pt x="330" y="60"/>
                  </a:lnTo>
                  <a:lnTo>
                    <a:pt x="324" y="59"/>
                  </a:lnTo>
                  <a:lnTo>
                    <a:pt x="324" y="186"/>
                  </a:lnTo>
                  <a:lnTo>
                    <a:pt x="318" y="186"/>
                  </a:lnTo>
                  <a:lnTo>
                    <a:pt x="318" y="242"/>
                  </a:lnTo>
                  <a:lnTo>
                    <a:pt x="203" y="273"/>
                  </a:lnTo>
                  <a:lnTo>
                    <a:pt x="141" y="335"/>
                  </a:lnTo>
                  <a:lnTo>
                    <a:pt x="68" y="351"/>
                  </a:lnTo>
                  <a:lnTo>
                    <a:pt x="17" y="327"/>
                  </a:lnTo>
                  <a:lnTo>
                    <a:pt x="0" y="291"/>
                  </a:lnTo>
                  <a:lnTo>
                    <a:pt x="0" y="257"/>
                  </a:lnTo>
                  <a:lnTo>
                    <a:pt x="48" y="173"/>
                  </a:lnTo>
                  <a:lnTo>
                    <a:pt x="32" y="117"/>
                  </a:lnTo>
                  <a:lnTo>
                    <a:pt x="59" y="0"/>
                  </a:lnTo>
                  <a:close/>
                </a:path>
              </a:pathLst>
            </a:custGeom>
            <a:solidFill>
              <a:schemeClr val="bg1"/>
            </a:solidFill>
            <a:ln w="9525">
              <a:solidFill>
                <a:schemeClr val="tx1"/>
              </a:solidFill>
              <a:round/>
              <a:headEnd/>
              <a:tailEnd/>
            </a:ln>
          </p:spPr>
          <p:txBody>
            <a:bodyPr/>
            <a:lstStyle/>
            <a:p>
              <a:endParaRPr lang="en-US"/>
            </a:p>
          </p:txBody>
        </p:sp>
        <p:sp>
          <p:nvSpPr>
            <p:cNvPr id="6449" name="Text Box 142">
              <a:extLst>
                <a:ext uri="{FF2B5EF4-FFF2-40B4-BE49-F238E27FC236}">
                  <a16:creationId xmlns:a16="http://schemas.microsoft.com/office/drawing/2014/main" id="{163DFDE6-A50E-4DD3-A28E-259ADC27C976}"/>
                </a:ext>
              </a:extLst>
            </p:cNvPr>
            <p:cNvSpPr txBox="1">
              <a:spLocks noChangeArrowheads="1"/>
            </p:cNvSpPr>
            <p:nvPr/>
          </p:nvSpPr>
          <p:spPr bwMode="auto">
            <a:xfrm>
              <a:off x="2742" y="1728"/>
              <a:ext cx="288" cy="77"/>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Callaway</a:t>
              </a:r>
            </a:p>
          </p:txBody>
        </p:sp>
      </p:grpSp>
      <p:grpSp>
        <p:nvGrpSpPr>
          <p:cNvPr id="379" name="Group 143">
            <a:extLst>
              <a:ext uri="{FF2B5EF4-FFF2-40B4-BE49-F238E27FC236}">
                <a16:creationId xmlns:a16="http://schemas.microsoft.com/office/drawing/2014/main" id="{2E81F855-C898-7220-ADFE-AEDE7254C3AE}"/>
              </a:ext>
            </a:extLst>
          </p:cNvPr>
          <p:cNvGrpSpPr>
            <a:grpSpLocks/>
          </p:cNvGrpSpPr>
          <p:nvPr/>
        </p:nvGrpSpPr>
        <p:grpSpPr bwMode="auto">
          <a:xfrm>
            <a:off x="8821905" y="2627735"/>
            <a:ext cx="338138" cy="619126"/>
            <a:chOff x="3051" y="1534"/>
            <a:chExt cx="213" cy="390"/>
          </a:xfrm>
        </p:grpSpPr>
        <p:sp>
          <p:nvSpPr>
            <p:cNvPr id="6446" name="Freeform 144">
              <a:extLst>
                <a:ext uri="{FF2B5EF4-FFF2-40B4-BE49-F238E27FC236}">
                  <a16:creationId xmlns:a16="http://schemas.microsoft.com/office/drawing/2014/main" id="{E720BD2B-071F-6421-4C00-65253019FC78}"/>
                </a:ext>
              </a:extLst>
            </p:cNvPr>
            <p:cNvSpPr>
              <a:spLocks/>
            </p:cNvSpPr>
            <p:nvPr/>
          </p:nvSpPr>
          <p:spPr bwMode="auto">
            <a:xfrm>
              <a:off x="3051" y="1592"/>
              <a:ext cx="213" cy="332"/>
            </a:xfrm>
            <a:custGeom>
              <a:avLst/>
              <a:gdLst>
                <a:gd name="T0" fmla="*/ 15 w 213"/>
                <a:gd name="T1" fmla="*/ 0 h 332"/>
                <a:gd name="T2" fmla="*/ 109 w 213"/>
                <a:gd name="T3" fmla="*/ 2 h 332"/>
                <a:gd name="T4" fmla="*/ 124 w 213"/>
                <a:gd name="T5" fmla="*/ 8 h 332"/>
                <a:gd name="T6" fmla="*/ 211 w 213"/>
                <a:gd name="T7" fmla="*/ 8 h 332"/>
                <a:gd name="T8" fmla="*/ 213 w 213"/>
                <a:gd name="T9" fmla="*/ 213 h 332"/>
                <a:gd name="T10" fmla="*/ 126 w 213"/>
                <a:gd name="T11" fmla="*/ 212 h 332"/>
                <a:gd name="T12" fmla="*/ 126 w 213"/>
                <a:gd name="T13" fmla="*/ 317 h 332"/>
                <a:gd name="T14" fmla="*/ 106 w 213"/>
                <a:gd name="T15" fmla="*/ 320 h 332"/>
                <a:gd name="T16" fmla="*/ 84 w 213"/>
                <a:gd name="T17" fmla="*/ 330 h 332"/>
                <a:gd name="T18" fmla="*/ 40 w 213"/>
                <a:gd name="T19" fmla="*/ 332 h 332"/>
                <a:gd name="T20" fmla="*/ 0 w 213"/>
                <a:gd name="T21" fmla="*/ 312 h 332"/>
                <a:gd name="T22" fmla="*/ 0 w 213"/>
                <a:gd name="T23" fmla="*/ 258 h 332"/>
                <a:gd name="T24" fmla="*/ 9 w 213"/>
                <a:gd name="T25" fmla="*/ 258 h 332"/>
                <a:gd name="T26" fmla="*/ 9 w 213"/>
                <a:gd name="T27" fmla="*/ 125 h 332"/>
                <a:gd name="T28" fmla="*/ 15 w 213"/>
                <a:gd name="T29" fmla="*/ 123 h 332"/>
                <a:gd name="T30" fmla="*/ 15 w 213"/>
                <a:gd name="T31" fmla="*/ 0 h 3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3"/>
                <a:gd name="T49" fmla="*/ 0 h 332"/>
                <a:gd name="T50" fmla="*/ 213 w 213"/>
                <a:gd name="T51" fmla="*/ 332 h 3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3" h="332">
                  <a:moveTo>
                    <a:pt x="15" y="0"/>
                  </a:moveTo>
                  <a:lnTo>
                    <a:pt x="109" y="2"/>
                  </a:lnTo>
                  <a:lnTo>
                    <a:pt x="124" y="8"/>
                  </a:lnTo>
                  <a:lnTo>
                    <a:pt x="211" y="8"/>
                  </a:lnTo>
                  <a:lnTo>
                    <a:pt x="213" y="213"/>
                  </a:lnTo>
                  <a:lnTo>
                    <a:pt x="126" y="212"/>
                  </a:lnTo>
                  <a:lnTo>
                    <a:pt x="126" y="317"/>
                  </a:lnTo>
                  <a:lnTo>
                    <a:pt x="106" y="320"/>
                  </a:lnTo>
                  <a:lnTo>
                    <a:pt x="84" y="330"/>
                  </a:lnTo>
                  <a:lnTo>
                    <a:pt x="40" y="332"/>
                  </a:lnTo>
                  <a:lnTo>
                    <a:pt x="0" y="312"/>
                  </a:lnTo>
                  <a:lnTo>
                    <a:pt x="0" y="258"/>
                  </a:lnTo>
                  <a:lnTo>
                    <a:pt x="9" y="258"/>
                  </a:lnTo>
                  <a:lnTo>
                    <a:pt x="9" y="125"/>
                  </a:lnTo>
                  <a:lnTo>
                    <a:pt x="15" y="123"/>
                  </a:lnTo>
                  <a:lnTo>
                    <a:pt x="15" y="0"/>
                  </a:lnTo>
                  <a:close/>
                </a:path>
              </a:pathLst>
            </a:custGeom>
            <a:solidFill>
              <a:schemeClr val="bg1"/>
            </a:solidFill>
            <a:ln w="9525">
              <a:solidFill>
                <a:schemeClr val="tx1"/>
              </a:solidFill>
              <a:round/>
              <a:headEnd/>
              <a:tailEnd/>
            </a:ln>
          </p:spPr>
          <p:txBody>
            <a:bodyPr/>
            <a:lstStyle/>
            <a:p>
              <a:endParaRPr lang="en-US"/>
            </a:p>
          </p:txBody>
        </p:sp>
        <p:sp>
          <p:nvSpPr>
            <p:cNvPr id="6447" name="Text Box 145">
              <a:extLst>
                <a:ext uri="{FF2B5EF4-FFF2-40B4-BE49-F238E27FC236}">
                  <a16:creationId xmlns:a16="http://schemas.microsoft.com/office/drawing/2014/main" id="{C4624472-4FBA-A159-0FC3-D6A48C31EB24}"/>
                </a:ext>
              </a:extLst>
            </p:cNvPr>
            <p:cNvSpPr txBox="1">
              <a:spLocks noChangeArrowheads="1"/>
            </p:cNvSpPr>
            <p:nvPr/>
          </p:nvSpPr>
          <p:spPr bwMode="auto">
            <a:xfrm rot="16200000">
              <a:off x="2907" y="1688"/>
              <a:ext cx="385" cy="78"/>
            </a:xfrm>
            <a:prstGeom prst="rect">
              <a:avLst/>
            </a:prstGeom>
            <a:solidFill>
              <a:schemeClr val="bg1">
                <a:alpha val="50195"/>
              </a:schemeClr>
            </a:solidFill>
            <a:ln w="9525">
              <a:noFill/>
              <a:miter lim="800000"/>
              <a:headEnd/>
              <a:tailEnd/>
            </a:ln>
          </p:spPr>
          <p:txBody>
            <a:bodyPr wrap="square" lIns="0" tIns="0" rIns="0" bIns="0">
              <a:spAutoFit/>
            </a:bodyPr>
            <a:lstStyle/>
            <a:p>
              <a:pPr>
                <a:spcBef>
                  <a:spcPct val="50000"/>
                </a:spcBef>
              </a:pPr>
              <a:r>
                <a:rPr lang="en-US" sz="800"/>
                <a:t>Montgomery</a:t>
              </a:r>
            </a:p>
          </p:txBody>
        </p:sp>
      </p:grpSp>
      <p:grpSp>
        <p:nvGrpSpPr>
          <p:cNvPr id="380" name="Group 146">
            <a:extLst>
              <a:ext uri="{FF2B5EF4-FFF2-40B4-BE49-F238E27FC236}">
                <a16:creationId xmlns:a16="http://schemas.microsoft.com/office/drawing/2014/main" id="{1D6AF270-3E78-3321-799D-52680D290A8A}"/>
              </a:ext>
            </a:extLst>
          </p:cNvPr>
          <p:cNvGrpSpPr>
            <a:grpSpLocks/>
          </p:cNvGrpSpPr>
          <p:nvPr/>
        </p:nvGrpSpPr>
        <p:grpSpPr bwMode="auto">
          <a:xfrm>
            <a:off x="9148930" y="2643606"/>
            <a:ext cx="520700" cy="368300"/>
            <a:chOff x="3257" y="1544"/>
            <a:chExt cx="328" cy="232"/>
          </a:xfrm>
        </p:grpSpPr>
        <p:sp>
          <p:nvSpPr>
            <p:cNvPr id="6444" name="Freeform 147">
              <a:extLst>
                <a:ext uri="{FF2B5EF4-FFF2-40B4-BE49-F238E27FC236}">
                  <a16:creationId xmlns:a16="http://schemas.microsoft.com/office/drawing/2014/main" id="{97508580-E351-CB97-2FB1-82D27EF43E03}"/>
                </a:ext>
              </a:extLst>
            </p:cNvPr>
            <p:cNvSpPr>
              <a:spLocks/>
            </p:cNvSpPr>
            <p:nvPr/>
          </p:nvSpPr>
          <p:spPr bwMode="auto">
            <a:xfrm>
              <a:off x="3257" y="1544"/>
              <a:ext cx="328" cy="232"/>
            </a:xfrm>
            <a:custGeom>
              <a:avLst/>
              <a:gdLst>
                <a:gd name="T0" fmla="*/ 61 w 328"/>
                <a:gd name="T1" fmla="*/ 0 h 232"/>
                <a:gd name="T2" fmla="*/ 307 w 328"/>
                <a:gd name="T3" fmla="*/ 0 h 232"/>
                <a:gd name="T4" fmla="*/ 312 w 328"/>
                <a:gd name="T5" fmla="*/ 22 h 232"/>
                <a:gd name="T6" fmla="*/ 316 w 328"/>
                <a:gd name="T7" fmla="*/ 36 h 232"/>
                <a:gd name="T8" fmla="*/ 321 w 328"/>
                <a:gd name="T9" fmla="*/ 52 h 232"/>
                <a:gd name="T10" fmla="*/ 328 w 328"/>
                <a:gd name="T11" fmla="*/ 76 h 232"/>
                <a:gd name="T12" fmla="*/ 319 w 328"/>
                <a:gd name="T13" fmla="*/ 99 h 232"/>
                <a:gd name="T14" fmla="*/ 312 w 328"/>
                <a:gd name="T15" fmla="*/ 109 h 232"/>
                <a:gd name="T16" fmla="*/ 315 w 328"/>
                <a:gd name="T17" fmla="*/ 133 h 232"/>
                <a:gd name="T18" fmla="*/ 321 w 328"/>
                <a:gd name="T19" fmla="*/ 153 h 232"/>
                <a:gd name="T20" fmla="*/ 327 w 328"/>
                <a:gd name="T21" fmla="*/ 171 h 232"/>
                <a:gd name="T22" fmla="*/ 325 w 328"/>
                <a:gd name="T23" fmla="*/ 192 h 232"/>
                <a:gd name="T24" fmla="*/ 309 w 328"/>
                <a:gd name="T25" fmla="*/ 196 h 232"/>
                <a:gd name="T26" fmla="*/ 294 w 328"/>
                <a:gd name="T27" fmla="*/ 195 h 232"/>
                <a:gd name="T28" fmla="*/ 274 w 328"/>
                <a:gd name="T29" fmla="*/ 201 h 232"/>
                <a:gd name="T30" fmla="*/ 265 w 328"/>
                <a:gd name="T31" fmla="*/ 207 h 232"/>
                <a:gd name="T32" fmla="*/ 259 w 328"/>
                <a:gd name="T33" fmla="*/ 225 h 232"/>
                <a:gd name="T34" fmla="*/ 237 w 328"/>
                <a:gd name="T35" fmla="*/ 228 h 232"/>
                <a:gd name="T36" fmla="*/ 241 w 328"/>
                <a:gd name="T37" fmla="*/ 220 h 232"/>
                <a:gd name="T38" fmla="*/ 172 w 328"/>
                <a:gd name="T39" fmla="*/ 220 h 232"/>
                <a:gd name="T40" fmla="*/ 172 w 328"/>
                <a:gd name="T41" fmla="*/ 231 h 232"/>
                <a:gd name="T42" fmla="*/ 151 w 328"/>
                <a:gd name="T43" fmla="*/ 232 h 232"/>
                <a:gd name="T44" fmla="*/ 91 w 328"/>
                <a:gd name="T45" fmla="*/ 232 h 232"/>
                <a:gd name="T46" fmla="*/ 91 w 328"/>
                <a:gd name="T47" fmla="*/ 190 h 232"/>
                <a:gd name="T48" fmla="*/ 46 w 328"/>
                <a:gd name="T49" fmla="*/ 189 h 232"/>
                <a:gd name="T50" fmla="*/ 46 w 328"/>
                <a:gd name="T51" fmla="*/ 148 h 232"/>
                <a:gd name="T52" fmla="*/ 0 w 328"/>
                <a:gd name="T53" fmla="*/ 148 h 232"/>
                <a:gd name="T54" fmla="*/ 0 w 328"/>
                <a:gd name="T55" fmla="*/ 49 h 232"/>
                <a:gd name="T56" fmla="*/ 61 w 328"/>
                <a:gd name="T57" fmla="*/ 49 h 232"/>
                <a:gd name="T58" fmla="*/ 61 w 328"/>
                <a:gd name="T59" fmla="*/ 0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8"/>
                <a:gd name="T91" fmla="*/ 0 h 232"/>
                <a:gd name="T92" fmla="*/ 328 w 328"/>
                <a:gd name="T93" fmla="*/ 232 h 2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8" h="232">
                  <a:moveTo>
                    <a:pt x="61" y="0"/>
                  </a:moveTo>
                  <a:lnTo>
                    <a:pt x="307" y="0"/>
                  </a:lnTo>
                  <a:lnTo>
                    <a:pt x="312" y="22"/>
                  </a:lnTo>
                  <a:lnTo>
                    <a:pt x="316" y="36"/>
                  </a:lnTo>
                  <a:lnTo>
                    <a:pt x="321" y="52"/>
                  </a:lnTo>
                  <a:lnTo>
                    <a:pt x="328" y="76"/>
                  </a:lnTo>
                  <a:lnTo>
                    <a:pt x="319" y="99"/>
                  </a:lnTo>
                  <a:lnTo>
                    <a:pt x="312" y="109"/>
                  </a:lnTo>
                  <a:lnTo>
                    <a:pt x="315" y="133"/>
                  </a:lnTo>
                  <a:lnTo>
                    <a:pt x="321" y="153"/>
                  </a:lnTo>
                  <a:lnTo>
                    <a:pt x="327" y="171"/>
                  </a:lnTo>
                  <a:lnTo>
                    <a:pt x="325" y="192"/>
                  </a:lnTo>
                  <a:lnTo>
                    <a:pt x="309" y="196"/>
                  </a:lnTo>
                  <a:lnTo>
                    <a:pt x="294" y="195"/>
                  </a:lnTo>
                  <a:lnTo>
                    <a:pt x="274" y="201"/>
                  </a:lnTo>
                  <a:lnTo>
                    <a:pt x="265" y="207"/>
                  </a:lnTo>
                  <a:lnTo>
                    <a:pt x="259" y="225"/>
                  </a:lnTo>
                  <a:lnTo>
                    <a:pt x="237" y="228"/>
                  </a:lnTo>
                  <a:lnTo>
                    <a:pt x="241" y="220"/>
                  </a:lnTo>
                  <a:lnTo>
                    <a:pt x="172" y="220"/>
                  </a:lnTo>
                  <a:lnTo>
                    <a:pt x="172" y="231"/>
                  </a:lnTo>
                  <a:lnTo>
                    <a:pt x="151" y="232"/>
                  </a:lnTo>
                  <a:lnTo>
                    <a:pt x="91" y="232"/>
                  </a:lnTo>
                  <a:lnTo>
                    <a:pt x="91" y="190"/>
                  </a:lnTo>
                  <a:lnTo>
                    <a:pt x="46" y="189"/>
                  </a:lnTo>
                  <a:lnTo>
                    <a:pt x="46" y="148"/>
                  </a:lnTo>
                  <a:lnTo>
                    <a:pt x="0" y="148"/>
                  </a:lnTo>
                  <a:lnTo>
                    <a:pt x="0" y="49"/>
                  </a:lnTo>
                  <a:lnTo>
                    <a:pt x="61" y="49"/>
                  </a:lnTo>
                  <a:lnTo>
                    <a:pt x="61" y="0"/>
                  </a:lnTo>
                  <a:close/>
                </a:path>
              </a:pathLst>
            </a:custGeom>
            <a:solidFill>
              <a:schemeClr val="bg1"/>
            </a:solidFill>
            <a:ln w="9525">
              <a:solidFill>
                <a:schemeClr val="tx1"/>
              </a:solidFill>
              <a:round/>
              <a:headEnd/>
              <a:tailEnd/>
            </a:ln>
          </p:spPr>
          <p:txBody>
            <a:bodyPr/>
            <a:lstStyle/>
            <a:p>
              <a:endParaRPr lang="en-US"/>
            </a:p>
          </p:txBody>
        </p:sp>
        <p:sp>
          <p:nvSpPr>
            <p:cNvPr id="6445" name="Text Box 148">
              <a:extLst>
                <a:ext uri="{FF2B5EF4-FFF2-40B4-BE49-F238E27FC236}">
                  <a16:creationId xmlns:a16="http://schemas.microsoft.com/office/drawing/2014/main" id="{06272321-FDEB-DC3D-E56D-A89E24EF729B}"/>
                </a:ext>
              </a:extLst>
            </p:cNvPr>
            <p:cNvSpPr txBox="1">
              <a:spLocks noChangeArrowheads="1"/>
            </p:cNvSpPr>
            <p:nvPr/>
          </p:nvSpPr>
          <p:spPr bwMode="auto">
            <a:xfrm>
              <a:off x="3312" y="1614"/>
              <a:ext cx="240" cy="77"/>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Lincoln</a:t>
              </a:r>
            </a:p>
          </p:txBody>
        </p:sp>
      </p:grpSp>
      <p:grpSp>
        <p:nvGrpSpPr>
          <p:cNvPr id="381" name="Group 149">
            <a:extLst>
              <a:ext uri="{FF2B5EF4-FFF2-40B4-BE49-F238E27FC236}">
                <a16:creationId xmlns:a16="http://schemas.microsoft.com/office/drawing/2014/main" id="{C5356D10-EE94-EE7C-60AB-ED8A50DF72D8}"/>
              </a:ext>
            </a:extLst>
          </p:cNvPr>
          <p:cNvGrpSpPr>
            <a:grpSpLocks/>
          </p:cNvGrpSpPr>
          <p:nvPr/>
        </p:nvGrpSpPr>
        <p:grpSpPr bwMode="auto">
          <a:xfrm>
            <a:off x="9012406" y="2900781"/>
            <a:ext cx="407987" cy="477838"/>
            <a:chOff x="3171" y="1706"/>
            <a:chExt cx="257" cy="301"/>
          </a:xfrm>
        </p:grpSpPr>
        <p:sp>
          <p:nvSpPr>
            <p:cNvPr id="6442" name="Freeform 150">
              <a:extLst>
                <a:ext uri="{FF2B5EF4-FFF2-40B4-BE49-F238E27FC236}">
                  <a16:creationId xmlns:a16="http://schemas.microsoft.com/office/drawing/2014/main" id="{23DE92E8-B29E-C056-DC31-682E623C6DF5}"/>
                </a:ext>
              </a:extLst>
            </p:cNvPr>
            <p:cNvSpPr>
              <a:spLocks/>
            </p:cNvSpPr>
            <p:nvPr/>
          </p:nvSpPr>
          <p:spPr bwMode="auto">
            <a:xfrm>
              <a:off x="3171" y="1706"/>
              <a:ext cx="257" cy="301"/>
            </a:xfrm>
            <a:custGeom>
              <a:avLst/>
              <a:gdLst>
                <a:gd name="T0" fmla="*/ 93 w 257"/>
                <a:gd name="T1" fmla="*/ 0 h 301"/>
                <a:gd name="T2" fmla="*/ 125 w 257"/>
                <a:gd name="T3" fmla="*/ 0 h 301"/>
                <a:gd name="T4" fmla="*/ 128 w 257"/>
                <a:gd name="T5" fmla="*/ 37 h 301"/>
                <a:gd name="T6" fmla="*/ 162 w 257"/>
                <a:gd name="T7" fmla="*/ 39 h 301"/>
                <a:gd name="T8" fmla="*/ 164 w 257"/>
                <a:gd name="T9" fmla="*/ 78 h 301"/>
                <a:gd name="T10" fmla="*/ 257 w 257"/>
                <a:gd name="T11" fmla="*/ 78 h 301"/>
                <a:gd name="T12" fmla="*/ 257 w 257"/>
                <a:gd name="T13" fmla="*/ 189 h 301"/>
                <a:gd name="T14" fmla="*/ 252 w 257"/>
                <a:gd name="T15" fmla="*/ 189 h 301"/>
                <a:gd name="T16" fmla="*/ 254 w 257"/>
                <a:gd name="T17" fmla="*/ 301 h 301"/>
                <a:gd name="T18" fmla="*/ 201 w 257"/>
                <a:gd name="T19" fmla="*/ 267 h 301"/>
                <a:gd name="T20" fmla="*/ 156 w 257"/>
                <a:gd name="T21" fmla="*/ 270 h 301"/>
                <a:gd name="T22" fmla="*/ 149 w 257"/>
                <a:gd name="T23" fmla="*/ 264 h 301"/>
                <a:gd name="T24" fmla="*/ 132 w 257"/>
                <a:gd name="T25" fmla="*/ 267 h 301"/>
                <a:gd name="T26" fmla="*/ 132 w 257"/>
                <a:gd name="T27" fmla="*/ 259 h 301"/>
                <a:gd name="T28" fmla="*/ 107 w 257"/>
                <a:gd name="T29" fmla="*/ 258 h 301"/>
                <a:gd name="T30" fmla="*/ 107 w 257"/>
                <a:gd name="T31" fmla="*/ 241 h 301"/>
                <a:gd name="T32" fmla="*/ 62 w 257"/>
                <a:gd name="T33" fmla="*/ 199 h 301"/>
                <a:gd name="T34" fmla="*/ 0 w 257"/>
                <a:gd name="T35" fmla="*/ 199 h 301"/>
                <a:gd name="T36" fmla="*/ 0 w 257"/>
                <a:gd name="T37" fmla="*/ 102 h 301"/>
                <a:gd name="T38" fmla="*/ 93 w 257"/>
                <a:gd name="T39" fmla="*/ 102 h 301"/>
                <a:gd name="T40" fmla="*/ 93 w 257"/>
                <a:gd name="T41" fmla="*/ 0 h 3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7"/>
                <a:gd name="T64" fmla="*/ 0 h 301"/>
                <a:gd name="T65" fmla="*/ 257 w 257"/>
                <a:gd name="T66" fmla="*/ 301 h 3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7" h="301">
                  <a:moveTo>
                    <a:pt x="93" y="0"/>
                  </a:moveTo>
                  <a:lnTo>
                    <a:pt x="125" y="0"/>
                  </a:lnTo>
                  <a:lnTo>
                    <a:pt x="128" y="37"/>
                  </a:lnTo>
                  <a:lnTo>
                    <a:pt x="162" y="39"/>
                  </a:lnTo>
                  <a:lnTo>
                    <a:pt x="164" y="78"/>
                  </a:lnTo>
                  <a:lnTo>
                    <a:pt x="257" y="78"/>
                  </a:lnTo>
                  <a:lnTo>
                    <a:pt x="257" y="189"/>
                  </a:lnTo>
                  <a:lnTo>
                    <a:pt x="252" y="189"/>
                  </a:lnTo>
                  <a:lnTo>
                    <a:pt x="254" y="301"/>
                  </a:lnTo>
                  <a:lnTo>
                    <a:pt x="201" y="267"/>
                  </a:lnTo>
                  <a:lnTo>
                    <a:pt x="156" y="270"/>
                  </a:lnTo>
                  <a:lnTo>
                    <a:pt x="149" y="264"/>
                  </a:lnTo>
                  <a:lnTo>
                    <a:pt x="132" y="267"/>
                  </a:lnTo>
                  <a:lnTo>
                    <a:pt x="132" y="259"/>
                  </a:lnTo>
                  <a:lnTo>
                    <a:pt x="107" y="258"/>
                  </a:lnTo>
                  <a:lnTo>
                    <a:pt x="107" y="241"/>
                  </a:lnTo>
                  <a:lnTo>
                    <a:pt x="62" y="199"/>
                  </a:lnTo>
                  <a:lnTo>
                    <a:pt x="0" y="199"/>
                  </a:lnTo>
                  <a:lnTo>
                    <a:pt x="0" y="102"/>
                  </a:lnTo>
                  <a:lnTo>
                    <a:pt x="93" y="102"/>
                  </a:lnTo>
                  <a:lnTo>
                    <a:pt x="93" y="0"/>
                  </a:lnTo>
                  <a:close/>
                </a:path>
              </a:pathLst>
            </a:custGeom>
            <a:solidFill>
              <a:schemeClr val="bg1"/>
            </a:solidFill>
            <a:ln w="9525">
              <a:solidFill>
                <a:schemeClr val="tx1"/>
              </a:solidFill>
              <a:round/>
              <a:headEnd/>
              <a:tailEnd/>
            </a:ln>
          </p:spPr>
          <p:txBody>
            <a:bodyPr/>
            <a:lstStyle/>
            <a:p>
              <a:endParaRPr lang="en-US"/>
            </a:p>
          </p:txBody>
        </p:sp>
        <p:sp>
          <p:nvSpPr>
            <p:cNvPr id="6443" name="Text Box 151">
              <a:extLst>
                <a:ext uri="{FF2B5EF4-FFF2-40B4-BE49-F238E27FC236}">
                  <a16:creationId xmlns:a16="http://schemas.microsoft.com/office/drawing/2014/main" id="{88071307-5CFC-3BEE-5513-D02E88780AC9}"/>
                </a:ext>
              </a:extLst>
            </p:cNvPr>
            <p:cNvSpPr txBox="1">
              <a:spLocks noChangeArrowheads="1"/>
            </p:cNvSpPr>
            <p:nvPr/>
          </p:nvSpPr>
          <p:spPr bwMode="auto">
            <a:xfrm>
              <a:off x="3210" y="1812"/>
              <a:ext cx="192" cy="155"/>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Warren</a:t>
              </a:r>
            </a:p>
          </p:txBody>
        </p:sp>
      </p:grpSp>
      <p:grpSp>
        <p:nvGrpSpPr>
          <p:cNvPr id="382" name="Group 366">
            <a:extLst>
              <a:ext uri="{FF2B5EF4-FFF2-40B4-BE49-F238E27FC236}">
                <a16:creationId xmlns:a16="http://schemas.microsoft.com/office/drawing/2014/main" id="{CCA095C5-C0C8-1FB1-C1D0-F951E3BF5B99}"/>
              </a:ext>
            </a:extLst>
          </p:cNvPr>
          <p:cNvGrpSpPr>
            <a:grpSpLocks/>
          </p:cNvGrpSpPr>
          <p:nvPr/>
        </p:nvGrpSpPr>
        <p:grpSpPr bwMode="auto">
          <a:xfrm>
            <a:off x="9388642" y="2924594"/>
            <a:ext cx="793750" cy="481012"/>
            <a:chOff x="3408" y="1721"/>
            <a:chExt cx="500" cy="303"/>
          </a:xfrm>
        </p:grpSpPr>
        <p:sp>
          <p:nvSpPr>
            <p:cNvPr id="6440" name="Freeform 153">
              <a:extLst>
                <a:ext uri="{FF2B5EF4-FFF2-40B4-BE49-F238E27FC236}">
                  <a16:creationId xmlns:a16="http://schemas.microsoft.com/office/drawing/2014/main" id="{C4EA1B7B-780D-3C04-C477-624E3A45CB90}"/>
                </a:ext>
              </a:extLst>
            </p:cNvPr>
            <p:cNvSpPr>
              <a:spLocks/>
            </p:cNvSpPr>
            <p:nvPr/>
          </p:nvSpPr>
          <p:spPr bwMode="auto">
            <a:xfrm>
              <a:off x="3428" y="1721"/>
              <a:ext cx="480" cy="303"/>
            </a:xfrm>
            <a:custGeom>
              <a:avLst/>
              <a:gdLst>
                <a:gd name="T0" fmla="*/ 0 w 480"/>
                <a:gd name="T1" fmla="*/ 301 h 303"/>
                <a:gd name="T2" fmla="*/ 0 w 480"/>
                <a:gd name="T3" fmla="*/ 181 h 303"/>
                <a:gd name="T4" fmla="*/ 10 w 480"/>
                <a:gd name="T5" fmla="*/ 183 h 303"/>
                <a:gd name="T6" fmla="*/ 10 w 480"/>
                <a:gd name="T7" fmla="*/ 55 h 303"/>
                <a:gd name="T8" fmla="*/ 66 w 480"/>
                <a:gd name="T9" fmla="*/ 54 h 303"/>
                <a:gd name="T10" fmla="*/ 64 w 480"/>
                <a:gd name="T11" fmla="*/ 60 h 303"/>
                <a:gd name="T12" fmla="*/ 102 w 480"/>
                <a:gd name="T13" fmla="*/ 54 h 303"/>
                <a:gd name="T14" fmla="*/ 100 w 480"/>
                <a:gd name="T15" fmla="*/ 40 h 303"/>
                <a:gd name="T16" fmla="*/ 109 w 480"/>
                <a:gd name="T17" fmla="*/ 36 h 303"/>
                <a:gd name="T18" fmla="*/ 121 w 480"/>
                <a:gd name="T19" fmla="*/ 27 h 303"/>
                <a:gd name="T20" fmla="*/ 133 w 480"/>
                <a:gd name="T21" fmla="*/ 33 h 303"/>
                <a:gd name="T22" fmla="*/ 138 w 480"/>
                <a:gd name="T23" fmla="*/ 40 h 303"/>
                <a:gd name="T24" fmla="*/ 148 w 480"/>
                <a:gd name="T25" fmla="*/ 36 h 303"/>
                <a:gd name="T26" fmla="*/ 166 w 480"/>
                <a:gd name="T27" fmla="*/ 33 h 303"/>
                <a:gd name="T28" fmla="*/ 181 w 480"/>
                <a:gd name="T29" fmla="*/ 48 h 303"/>
                <a:gd name="T30" fmla="*/ 183 w 480"/>
                <a:gd name="T31" fmla="*/ 57 h 303"/>
                <a:gd name="T32" fmla="*/ 240 w 480"/>
                <a:gd name="T33" fmla="*/ 57 h 303"/>
                <a:gd name="T34" fmla="*/ 279 w 480"/>
                <a:gd name="T35" fmla="*/ 1 h 303"/>
                <a:gd name="T36" fmla="*/ 310 w 480"/>
                <a:gd name="T37" fmla="*/ 0 h 303"/>
                <a:gd name="T38" fmla="*/ 322 w 480"/>
                <a:gd name="T39" fmla="*/ 10 h 303"/>
                <a:gd name="T40" fmla="*/ 339 w 480"/>
                <a:gd name="T41" fmla="*/ 10 h 303"/>
                <a:gd name="T42" fmla="*/ 360 w 480"/>
                <a:gd name="T43" fmla="*/ 12 h 303"/>
                <a:gd name="T44" fmla="*/ 378 w 480"/>
                <a:gd name="T45" fmla="*/ 22 h 303"/>
                <a:gd name="T46" fmla="*/ 480 w 480"/>
                <a:gd name="T47" fmla="*/ 81 h 303"/>
                <a:gd name="T48" fmla="*/ 480 w 480"/>
                <a:gd name="T49" fmla="*/ 97 h 303"/>
                <a:gd name="T50" fmla="*/ 366 w 480"/>
                <a:gd name="T51" fmla="*/ 52 h 303"/>
                <a:gd name="T52" fmla="*/ 343 w 480"/>
                <a:gd name="T53" fmla="*/ 91 h 303"/>
                <a:gd name="T54" fmla="*/ 292 w 480"/>
                <a:gd name="T55" fmla="*/ 91 h 303"/>
                <a:gd name="T56" fmla="*/ 243 w 480"/>
                <a:gd name="T57" fmla="*/ 162 h 303"/>
                <a:gd name="T58" fmla="*/ 243 w 480"/>
                <a:gd name="T59" fmla="*/ 186 h 303"/>
                <a:gd name="T60" fmla="*/ 172 w 480"/>
                <a:gd name="T61" fmla="*/ 190 h 303"/>
                <a:gd name="T62" fmla="*/ 121 w 480"/>
                <a:gd name="T63" fmla="*/ 238 h 303"/>
                <a:gd name="T64" fmla="*/ 99 w 480"/>
                <a:gd name="T65" fmla="*/ 277 h 303"/>
                <a:gd name="T66" fmla="*/ 63 w 480"/>
                <a:gd name="T67" fmla="*/ 273 h 303"/>
                <a:gd name="T68" fmla="*/ 31 w 480"/>
                <a:gd name="T69" fmla="*/ 303 h 303"/>
                <a:gd name="T70" fmla="*/ 0 w 480"/>
                <a:gd name="T71" fmla="*/ 301 h 30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0"/>
                <a:gd name="T109" fmla="*/ 0 h 303"/>
                <a:gd name="T110" fmla="*/ 480 w 480"/>
                <a:gd name="T111" fmla="*/ 303 h 30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0" h="303">
                  <a:moveTo>
                    <a:pt x="0" y="301"/>
                  </a:moveTo>
                  <a:lnTo>
                    <a:pt x="0" y="181"/>
                  </a:lnTo>
                  <a:lnTo>
                    <a:pt x="10" y="183"/>
                  </a:lnTo>
                  <a:lnTo>
                    <a:pt x="10" y="55"/>
                  </a:lnTo>
                  <a:lnTo>
                    <a:pt x="66" y="54"/>
                  </a:lnTo>
                  <a:lnTo>
                    <a:pt x="64" y="60"/>
                  </a:lnTo>
                  <a:lnTo>
                    <a:pt x="102" y="54"/>
                  </a:lnTo>
                  <a:lnTo>
                    <a:pt x="100" y="40"/>
                  </a:lnTo>
                  <a:lnTo>
                    <a:pt x="109" y="36"/>
                  </a:lnTo>
                  <a:lnTo>
                    <a:pt x="121" y="27"/>
                  </a:lnTo>
                  <a:lnTo>
                    <a:pt x="133" y="33"/>
                  </a:lnTo>
                  <a:lnTo>
                    <a:pt x="138" y="40"/>
                  </a:lnTo>
                  <a:lnTo>
                    <a:pt x="148" y="36"/>
                  </a:lnTo>
                  <a:lnTo>
                    <a:pt x="166" y="33"/>
                  </a:lnTo>
                  <a:lnTo>
                    <a:pt x="181" y="48"/>
                  </a:lnTo>
                  <a:lnTo>
                    <a:pt x="183" y="57"/>
                  </a:lnTo>
                  <a:lnTo>
                    <a:pt x="240" y="57"/>
                  </a:lnTo>
                  <a:lnTo>
                    <a:pt x="279" y="1"/>
                  </a:lnTo>
                  <a:lnTo>
                    <a:pt x="310" y="0"/>
                  </a:lnTo>
                  <a:lnTo>
                    <a:pt x="322" y="10"/>
                  </a:lnTo>
                  <a:lnTo>
                    <a:pt x="339" y="10"/>
                  </a:lnTo>
                  <a:lnTo>
                    <a:pt x="360" y="12"/>
                  </a:lnTo>
                  <a:lnTo>
                    <a:pt x="378" y="22"/>
                  </a:lnTo>
                  <a:lnTo>
                    <a:pt x="480" y="81"/>
                  </a:lnTo>
                  <a:lnTo>
                    <a:pt x="480" y="97"/>
                  </a:lnTo>
                  <a:lnTo>
                    <a:pt x="366" y="52"/>
                  </a:lnTo>
                  <a:lnTo>
                    <a:pt x="343" y="91"/>
                  </a:lnTo>
                  <a:lnTo>
                    <a:pt x="292" y="91"/>
                  </a:lnTo>
                  <a:lnTo>
                    <a:pt x="243" y="162"/>
                  </a:lnTo>
                  <a:lnTo>
                    <a:pt x="243" y="186"/>
                  </a:lnTo>
                  <a:lnTo>
                    <a:pt x="172" y="190"/>
                  </a:lnTo>
                  <a:lnTo>
                    <a:pt x="121" y="238"/>
                  </a:lnTo>
                  <a:lnTo>
                    <a:pt x="99" y="277"/>
                  </a:lnTo>
                  <a:lnTo>
                    <a:pt x="63" y="273"/>
                  </a:lnTo>
                  <a:lnTo>
                    <a:pt x="31" y="303"/>
                  </a:lnTo>
                  <a:lnTo>
                    <a:pt x="0" y="301"/>
                  </a:lnTo>
                  <a:close/>
                </a:path>
              </a:pathLst>
            </a:custGeom>
            <a:solidFill>
              <a:schemeClr val="bg1"/>
            </a:solidFill>
            <a:ln w="9525">
              <a:solidFill>
                <a:schemeClr val="tx1"/>
              </a:solidFill>
              <a:round/>
              <a:headEnd/>
              <a:tailEnd/>
            </a:ln>
          </p:spPr>
          <p:txBody>
            <a:bodyPr/>
            <a:lstStyle/>
            <a:p>
              <a:endParaRPr lang="en-US"/>
            </a:p>
          </p:txBody>
        </p:sp>
        <p:sp>
          <p:nvSpPr>
            <p:cNvPr id="6441" name="Text Box 154">
              <a:extLst>
                <a:ext uri="{FF2B5EF4-FFF2-40B4-BE49-F238E27FC236}">
                  <a16:creationId xmlns:a16="http://schemas.microsoft.com/office/drawing/2014/main" id="{7374621E-763D-3357-0E47-2F1B41B3DCE9}"/>
                </a:ext>
              </a:extLst>
            </p:cNvPr>
            <p:cNvSpPr txBox="1">
              <a:spLocks noChangeArrowheads="1"/>
            </p:cNvSpPr>
            <p:nvPr/>
          </p:nvSpPr>
          <p:spPr bwMode="auto">
            <a:xfrm rot="19644419">
              <a:off x="3408" y="1824"/>
              <a:ext cx="336" cy="68"/>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700"/>
                <a:t>St. Charles</a:t>
              </a:r>
            </a:p>
          </p:txBody>
        </p:sp>
      </p:grpSp>
      <p:sp>
        <p:nvSpPr>
          <p:cNvPr id="383" name="Freeform 155">
            <a:extLst>
              <a:ext uri="{FF2B5EF4-FFF2-40B4-BE49-F238E27FC236}">
                <a16:creationId xmlns:a16="http://schemas.microsoft.com/office/drawing/2014/main" id="{66BF1339-F2D7-C659-CBCE-B2B9A5DF1381}"/>
              </a:ext>
            </a:extLst>
          </p:cNvPr>
          <p:cNvSpPr>
            <a:spLocks/>
          </p:cNvSpPr>
          <p:nvPr/>
        </p:nvSpPr>
        <p:spPr bwMode="auto">
          <a:xfrm>
            <a:off x="9631531" y="3015082"/>
            <a:ext cx="542925" cy="538163"/>
          </a:xfrm>
          <a:custGeom>
            <a:avLst/>
            <a:gdLst>
              <a:gd name="T0" fmla="*/ 2147483647 w 342"/>
              <a:gd name="T1" fmla="*/ 2147483647 h 339"/>
              <a:gd name="T2" fmla="*/ 2147483647 w 342"/>
              <a:gd name="T3" fmla="*/ 2147483647 h 339"/>
              <a:gd name="T4" fmla="*/ 2147483647 w 342"/>
              <a:gd name="T5" fmla="*/ 2147483647 h 339"/>
              <a:gd name="T6" fmla="*/ 2147483647 w 342"/>
              <a:gd name="T7" fmla="*/ 2147483647 h 339"/>
              <a:gd name="T8" fmla="*/ 2147483647 w 342"/>
              <a:gd name="T9" fmla="*/ 2147483647 h 339"/>
              <a:gd name="T10" fmla="*/ 2147483647 w 342"/>
              <a:gd name="T11" fmla="*/ 2147483647 h 339"/>
              <a:gd name="T12" fmla="*/ 2147483647 w 342"/>
              <a:gd name="T13" fmla="*/ 2147483647 h 339"/>
              <a:gd name="T14" fmla="*/ 2147483647 w 342"/>
              <a:gd name="T15" fmla="*/ 2147483647 h 339"/>
              <a:gd name="T16" fmla="*/ 2147483647 w 342"/>
              <a:gd name="T17" fmla="*/ 2147483647 h 339"/>
              <a:gd name="T18" fmla="*/ 2147483647 w 342"/>
              <a:gd name="T19" fmla="*/ 2147483647 h 339"/>
              <a:gd name="T20" fmla="*/ 2147483647 w 342"/>
              <a:gd name="T21" fmla="*/ 2147483647 h 339"/>
              <a:gd name="T22" fmla="*/ 2147483647 w 342"/>
              <a:gd name="T23" fmla="*/ 2147483647 h 339"/>
              <a:gd name="T24" fmla="*/ 2147483647 w 342"/>
              <a:gd name="T25" fmla="*/ 2147483647 h 339"/>
              <a:gd name="T26" fmla="*/ 2147483647 w 342"/>
              <a:gd name="T27" fmla="*/ 2147483647 h 339"/>
              <a:gd name="T28" fmla="*/ 0 w 342"/>
              <a:gd name="T29" fmla="*/ 2147483647 h 339"/>
              <a:gd name="T30" fmla="*/ 2147483647 w 342"/>
              <a:gd name="T31" fmla="*/ 2147483647 h 339"/>
              <a:gd name="T32" fmla="*/ 2147483647 w 342"/>
              <a:gd name="T33" fmla="*/ 2147483647 h 339"/>
              <a:gd name="T34" fmla="*/ 2147483647 w 342"/>
              <a:gd name="T35" fmla="*/ 2147483647 h 339"/>
              <a:gd name="T36" fmla="*/ 2147483647 w 342"/>
              <a:gd name="T37" fmla="*/ 2147483647 h 339"/>
              <a:gd name="T38" fmla="*/ 2147483647 w 342"/>
              <a:gd name="T39" fmla="*/ 2147483647 h 339"/>
              <a:gd name="T40" fmla="*/ 2147483647 w 342"/>
              <a:gd name="T41" fmla="*/ 2147483647 h 339"/>
              <a:gd name="T42" fmla="*/ 2147483647 w 342"/>
              <a:gd name="T43" fmla="*/ 2147483647 h 339"/>
              <a:gd name="T44" fmla="*/ 2147483647 w 342"/>
              <a:gd name="T45" fmla="*/ 0 h 339"/>
              <a:gd name="T46" fmla="*/ 2147483647 w 342"/>
              <a:gd name="T47" fmla="*/ 2147483647 h 339"/>
              <a:gd name="T48" fmla="*/ 2147483647 w 342"/>
              <a:gd name="T49" fmla="*/ 2147483647 h 339"/>
              <a:gd name="T50" fmla="*/ 2147483647 w 342"/>
              <a:gd name="T51" fmla="*/ 2147483647 h 339"/>
              <a:gd name="T52" fmla="*/ 2147483647 w 342"/>
              <a:gd name="T53" fmla="*/ 2147483647 h 339"/>
              <a:gd name="T54" fmla="*/ 2147483647 w 342"/>
              <a:gd name="T55" fmla="*/ 2147483647 h 339"/>
              <a:gd name="T56" fmla="*/ 2147483647 w 342"/>
              <a:gd name="T57" fmla="*/ 2147483647 h 339"/>
              <a:gd name="T58" fmla="*/ 2147483647 w 342"/>
              <a:gd name="T59" fmla="*/ 2147483647 h 3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2"/>
              <a:gd name="T91" fmla="*/ 0 h 339"/>
              <a:gd name="T92" fmla="*/ 342 w 342"/>
              <a:gd name="T93" fmla="*/ 339 h 3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2" h="339">
                <a:moveTo>
                  <a:pt x="255" y="246"/>
                </a:moveTo>
                <a:lnTo>
                  <a:pt x="258" y="285"/>
                </a:lnTo>
                <a:lnTo>
                  <a:pt x="258" y="310"/>
                </a:lnTo>
                <a:lnTo>
                  <a:pt x="228" y="339"/>
                </a:lnTo>
                <a:lnTo>
                  <a:pt x="227" y="309"/>
                </a:lnTo>
                <a:lnTo>
                  <a:pt x="177" y="309"/>
                </a:lnTo>
                <a:lnTo>
                  <a:pt x="174" y="292"/>
                </a:lnTo>
                <a:lnTo>
                  <a:pt x="185" y="292"/>
                </a:lnTo>
                <a:lnTo>
                  <a:pt x="185" y="273"/>
                </a:lnTo>
                <a:lnTo>
                  <a:pt x="69" y="273"/>
                </a:lnTo>
                <a:lnTo>
                  <a:pt x="68" y="292"/>
                </a:lnTo>
                <a:lnTo>
                  <a:pt x="45" y="294"/>
                </a:lnTo>
                <a:lnTo>
                  <a:pt x="39" y="285"/>
                </a:lnTo>
                <a:lnTo>
                  <a:pt x="26" y="312"/>
                </a:lnTo>
                <a:lnTo>
                  <a:pt x="0" y="286"/>
                </a:lnTo>
                <a:lnTo>
                  <a:pt x="3" y="183"/>
                </a:lnTo>
                <a:lnTo>
                  <a:pt x="26" y="156"/>
                </a:lnTo>
                <a:lnTo>
                  <a:pt x="48" y="144"/>
                </a:lnTo>
                <a:lnTo>
                  <a:pt x="117" y="144"/>
                </a:lnTo>
                <a:lnTo>
                  <a:pt x="120" y="108"/>
                </a:lnTo>
                <a:lnTo>
                  <a:pt x="167" y="43"/>
                </a:lnTo>
                <a:lnTo>
                  <a:pt x="215" y="43"/>
                </a:lnTo>
                <a:lnTo>
                  <a:pt x="236" y="0"/>
                </a:lnTo>
                <a:lnTo>
                  <a:pt x="342" y="52"/>
                </a:lnTo>
                <a:lnTo>
                  <a:pt x="290" y="96"/>
                </a:lnTo>
                <a:lnTo>
                  <a:pt x="252" y="133"/>
                </a:lnTo>
                <a:lnTo>
                  <a:pt x="242" y="171"/>
                </a:lnTo>
                <a:lnTo>
                  <a:pt x="233" y="198"/>
                </a:lnTo>
                <a:lnTo>
                  <a:pt x="239" y="225"/>
                </a:lnTo>
                <a:lnTo>
                  <a:pt x="255" y="246"/>
                </a:lnTo>
                <a:close/>
              </a:path>
            </a:pathLst>
          </a:custGeom>
          <a:solidFill>
            <a:schemeClr val="bg1"/>
          </a:solidFill>
          <a:ln w="9525">
            <a:solidFill>
              <a:schemeClr val="tx1"/>
            </a:solidFill>
            <a:round/>
            <a:headEnd/>
            <a:tailEnd/>
          </a:ln>
        </p:spPr>
        <p:txBody>
          <a:bodyPr/>
          <a:lstStyle/>
          <a:p>
            <a:endParaRPr lang="en-US"/>
          </a:p>
        </p:txBody>
      </p:sp>
      <p:sp>
        <p:nvSpPr>
          <p:cNvPr id="2403" name="Text Box 156">
            <a:extLst>
              <a:ext uri="{FF2B5EF4-FFF2-40B4-BE49-F238E27FC236}">
                <a16:creationId xmlns:a16="http://schemas.microsoft.com/office/drawing/2014/main" id="{14CCFA4A-D13F-3F8B-839B-2291E1131EAC}"/>
              </a:ext>
            </a:extLst>
          </p:cNvPr>
          <p:cNvSpPr txBox="1">
            <a:spLocks noChangeArrowheads="1"/>
          </p:cNvSpPr>
          <p:nvPr/>
        </p:nvSpPr>
        <p:spPr bwMode="auto">
          <a:xfrm rot="19449222">
            <a:off x="9617243" y="3164307"/>
            <a:ext cx="582613" cy="92075"/>
          </a:xfrm>
          <a:prstGeom prst="rect">
            <a:avLst/>
          </a:prstGeom>
          <a:noFill/>
          <a:ln w="9525">
            <a:noFill/>
            <a:miter lim="800000"/>
            <a:headEnd/>
            <a:tailEnd/>
          </a:ln>
        </p:spPr>
        <p:txBody>
          <a:bodyPr lIns="0" tIns="0" rIns="0" bIns="0">
            <a:spAutoFit/>
          </a:bodyPr>
          <a:lstStyle/>
          <a:p>
            <a:pPr>
              <a:spcBef>
                <a:spcPct val="50000"/>
              </a:spcBef>
            </a:pPr>
            <a:r>
              <a:rPr lang="en-US" sz="600"/>
              <a:t>St. Louis County</a:t>
            </a:r>
          </a:p>
        </p:txBody>
      </p:sp>
      <p:sp>
        <p:nvSpPr>
          <p:cNvPr id="2404" name="Freeform 157">
            <a:extLst>
              <a:ext uri="{FF2B5EF4-FFF2-40B4-BE49-F238E27FC236}">
                <a16:creationId xmlns:a16="http://schemas.microsoft.com/office/drawing/2014/main" id="{CF3FD2F1-569C-FD4A-18C6-B0EC0B797115}"/>
              </a:ext>
            </a:extLst>
          </p:cNvPr>
          <p:cNvSpPr>
            <a:spLocks/>
          </p:cNvSpPr>
          <p:nvPr/>
        </p:nvSpPr>
        <p:spPr bwMode="auto">
          <a:xfrm>
            <a:off x="10015705" y="3197645"/>
            <a:ext cx="100012" cy="200025"/>
          </a:xfrm>
          <a:custGeom>
            <a:avLst/>
            <a:gdLst>
              <a:gd name="T0" fmla="*/ 2147483647 w 63"/>
              <a:gd name="T1" fmla="*/ 0 h 126"/>
              <a:gd name="T2" fmla="*/ 2147483647 w 63"/>
              <a:gd name="T3" fmla="*/ 2147483647 h 126"/>
              <a:gd name="T4" fmla="*/ 2147483647 w 63"/>
              <a:gd name="T5" fmla="*/ 2147483647 h 126"/>
              <a:gd name="T6" fmla="*/ 2147483647 w 63"/>
              <a:gd name="T7" fmla="*/ 2147483647 h 126"/>
              <a:gd name="T8" fmla="*/ 2147483647 w 63"/>
              <a:gd name="T9" fmla="*/ 2147483647 h 126"/>
              <a:gd name="T10" fmla="*/ 2147483647 w 63"/>
              <a:gd name="T11" fmla="*/ 2147483647 h 126"/>
              <a:gd name="T12" fmla="*/ 2147483647 w 63"/>
              <a:gd name="T13" fmla="*/ 2147483647 h 126"/>
              <a:gd name="T14" fmla="*/ 2147483647 w 63"/>
              <a:gd name="T15" fmla="*/ 2147483647 h 126"/>
              <a:gd name="T16" fmla="*/ 2147483647 w 63"/>
              <a:gd name="T17" fmla="*/ 2147483647 h 126"/>
              <a:gd name="T18" fmla="*/ 0 w 63"/>
              <a:gd name="T19" fmla="*/ 2147483647 h 126"/>
              <a:gd name="T20" fmla="*/ 2147483647 w 63"/>
              <a:gd name="T21" fmla="*/ 2147483647 h 126"/>
              <a:gd name="T22" fmla="*/ 2147483647 w 63"/>
              <a:gd name="T23" fmla="*/ 2147483647 h 126"/>
              <a:gd name="T24" fmla="*/ 2147483647 w 63"/>
              <a:gd name="T25" fmla="*/ 2147483647 h 126"/>
              <a:gd name="T26" fmla="*/ 2147483647 w 63"/>
              <a:gd name="T27" fmla="*/ 2147483647 h 126"/>
              <a:gd name="T28" fmla="*/ 2147483647 w 63"/>
              <a:gd name="T29" fmla="*/ 0 h 1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
              <a:gd name="T46" fmla="*/ 0 h 126"/>
              <a:gd name="T47" fmla="*/ 63 w 63"/>
              <a:gd name="T48" fmla="*/ 126 h 1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3" h="126">
                <a:moveTo>
                  <a:pt x="42" y="0"/>
                </a:moveTo>
                <a:lnTo>
                  <a:pt x="51" y="27"/>
                </a:lnTo>
                <a:lnTo>
                  <a:pt x="63" y="42"/>
                </a:lnTo>
                <a:lnTo>
                  <a:pt x="61" y="59"/>
                </a:lnTo>
                <a:lnTo>
                  <a:pt x="55" y="75"/>
                </a:lnTo>
                <a:lnTo>
                  <a:pt x="49" y="96"/>
                </a:lnTo>
                <a:lnTo>
                  <a:pt x="46" y="113"/>
                </a:lnTo>
                <a:lnTo>
                  <a:pt x="37" y="123"/>
                </a:lnTo>
                <a:lnTo>
                  <a:pt x="24" y="126"/>
                </a:lnTo>
                <a:lnTo>
                  <a:pt x="0" y="102"/>
                </a:lnTo>
                <a:lnTo>
                  <a:pt x="1" y="72"/>
                </a:lnTo>
                <a:lnTo>
                  <a:pt x="7" y="51"/>
                </a:lnTo>
                <a:lnTo>
                  <a:pt x="16" y="36"/>
                </a:lnTo>
                <a:lnTo>
                  <a:pt x="22" y="15"/>
                </a:lnTo>
                <a:lnTo>
                  <a:pt x="42" y="0"/>
                </a:lnTo>
                <a:close/>
              </a:path>
            </a:pathLst>
          </a:custGeom>
          <a:solidFill>
            <a:schemeClr val="accent1">
              <a:lumMod val="75000"/>
            </a:schemeClr>
          </a:solidFill>
          <a:ln w="9525">
            <a:solidFill>
              <a:schemeClr val="tx1"/>
            </a:solidFill>
            <a:round/>
            <a:headEnd/>
            <a:tailEnd/>
          </a:ln>
        </p:spPr>
        <p:txBody>
          <a:bodyPr/>
          <a:lstStyle/>
          <a:p>
            <a:endParaRPr lang="en-US"/>
          </a:p>
        </p:txBody>
      </p:sp>
      <p:sp>
        <p:nvSpPr>
          <p:cNvPr id="2407" name="Text Box 158">
            <a:extLst>
              <a:ext uri="{FF2B5EF4-FFF2-40B4-BE49-F238E27FC236}">
                <a16:creationId xmlns:a16="http://schemas.microsoft.com/office/drawing/2014/main" id="{092B8EC1-6A8A-A1A5-1243-13A2C05807B0}"/>
              </a:ext>
            </a:extLst>
          </p:cNvPr>
          <p:cNvSpPr txBox="1">
            <a:spLocks noChangeArrowheads="1"/>
          </p:cNvSpPr>
          <p:nvPr/>
        </p:nvSpPr>
        <p:spPr bwMode="auto">
          <a:xfrm>
            <a:off x="10150642" y="3283370"/>
            <a:ext cx="609600" cy="122237"/>
          </a:xfrm>
          <a:prstGeom prst="rect">
            <a:avLst/>
          </a:prstGeom>
          <a:solidFill>
            <a:schemeClr val="bg1"/>
          </a:solidFill>
          <a:ln w="9525">
            <a:noFill/>
            <a:miter lim="800000"/>
            <a:headEnd/>
            <a:tailEnd/>
          </a:ln>
        </p:spPr>
        <p:txBody>
          <a:bodyPr lIns="0" tIns="0" rIns="0" bIns="0">
            <a:spAutoFit/>
          </a:bodyPr>
          <a:lstStyle/>
          <a:p>
            <a:pPr>
              <a:spcBef>
                <a:spcPct val="50000"/>
              </a:spcBef>
            </a:pPr>
            <a:r>
              <a:rPr lang="en-US" sz="800"/>
              <a:t>St. Louis City</a:t>
            </a:r>
          </a:p>
        </p:txBody>
      </p:sp>
      <p:grpSp>
        <p:nvGrpSpPr>
          <p:cNvPr id="2408" name="Group 159">
            <a:extLst>
              <a:ext uri="{FF2B5EF4-FFF2-40B4-BE49-F238E27FC236}">
                <a16:creationId xmlns:a16="http://schemas.microsoft.com/office/drawing/2014/main" id="{6B433333-6EFF-B486-7FDE-96B304CE415E}"/>
              </a:ext>
            </a:extLst>
          </p:cNvPr>
          <p:cNvGrpSpPr>
            <a:grpSpLocks/>
          </p:cNvGrpSpPr>
          <p:nvPr/>
        </p:nvGrpSpPr>
        <p:grpSpPr bwMode="auto">
          <a:xfrm>
            <a:off x="6134267" y="3492919"/>
            <a:ext cx="496888" cy="495300"/>
            <a:chOff x="1358" y="2079"/>
            <a:chExt cx="313" cy="312"/>
          </a:xfrm>
          <a:solidFill>
            <a:schemeClr val="accent1">
              <a:lumMod val="75000"/>
            </a:schemeClr>
          </a:solidFill>
        </p:grpSpPr>
        <p:sp>
          <p:nvSpPr>
            <p:cNvPr id="6438" name="Freeform 160">
              <a:extLst>
                <a:ext uri="{FF2B5EF4-FFF2-40B4-BE49-F238E27FC236}">
                  <a16:creationId xmlns:a16="http://schemas.microsoft.com/office/drawing/2014/main" id="{51EEB9E5-53C2-FB5D-4E69-8D68F08AC28F}"/>
                </a:ext>
              </a:extLst>
            </p:cNvPr>
            <p:cNvSpPr>
              <a:spLocks/>
            </p:cNvSpPr>
            <p:nvPr/>
          </p:nvSpPr>
          <p:spPr bwMode="auto">
            <a:xfrm>
              <a:off x="1358" y="2079"/>
              <a:ext cx="313" cy="312"/>
            </a:xfrm>
            <a:custGeom>
              <a:avLst/>
              <a:gdLst>
                <a:gd name="T0" fmla="*/ 1 w 313"/>
                <a:gd name="T1" fmla="*/ 0 h 312"/>
                <a:gd name="T2" fmla="*/ 136 w 313"/>
                <a:gd name="T3" fmla="*/ 0 h 312"/>
                <a:gd name="T4" fmla="*/ 136 w 313"/>
                <a:gd name="T5" fmla="*/ 6 h 312"/>
                <a:gd name="T6" fmla="*/ 249 w 313"/>
                <a:gd name="T7" fmla="*/ 6 h 312"/>
                <a:gd name="T8" fmla="*/ 250 w 313"/>
                <a:gd name="T9" fmla="*/ 12 h 312"/>
                <a:gd name="T10" fmla="*/ 300 w 313"/>
                <a:gd name="T11" fmla="*/ 12 h 312"/>
                <a:gd name="T12" fmla="*/ 300 w 313"/>
                <a:gd name="T13" fmla="*/ 179 h 312"/>
                <a:gd name="T14" fmla="*/ 313 w 313"/>
                <a:gd name="T15" fmla="*/ 179 h 312"/>
                <a:gd name="T16" fmla="*/ 313 w 313"/>
                <a:gd name="T17" fmla="*/ 246 h 312"/>
                <a:gd name="T18" fmla="*/ 304 w 313"/>
                <a:gd name="T19" fmla="*/ 248 h 312"/>
                <a:gd name="T20" fmla="*/ 304 w 313"/>
                <a:gd name="T21" fmla="*/ 297 h 312"/>
                <a:gd name="T22" fmla="*/ 301 w 313"/>
                <a:gd name="T23" fmla="*/ 306 h 312"/>
                <a:gd name="T24" fmla="*/ 283 w 313"/>
                <a:gd name="T25" fmla="*/ 294 h 312"/>
                <a:gd name="T26" fmla="*/ 267 w 313"/>
                <a:gd name="T27" fmla="*/ 287 h 312"/>
                <a:gd name="T28" fmla="*/ 252 w 313"/>
                <a:gd name="T29" fmla="*/ 297 h 312"/>
                <a:gd name="T30" fmla="*/ 237 w 313"/>
                <a:gd name="T31" fmla="*/ 299 h 312"/>
                <a:gd name="T32" fmla="*/ 225 w 313"/>
                <a:gd name="T33" fmla="*/ 308 h 312"/>
                <a:gd name="T34" fmla="*/ 211 w 313"/>
                <a:gd name="T35" fmla="*/ 312 h 312"/>
                <a:gd name="T36" fmla="*/ 210 w 313"/>
                <a:gd name="T37" fmla="*/ 297 h 312"/>
                <a:gd name="T38" fmla="*/ 0 w 313"/>
                <a:gd name="T39" fmla="*/ 297 h 312"/>
                <a:gd name="T40" fmla="*/ 1 w 313"/>
                <a:gd name="T41" fmla="*/ 0 h 3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3"/>
                <a:gd name="T64" fmla="*/ 0 h 312"/>
                <a:gd name="T65" fmla="*/ 313 w 313"/>
                <a:gd name="T66" fmla="*/ 312 h 3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3" h="312">
                  <a:moveTo>
                    <a:pt x="1" y="0"/>
                  </a:moveTo>
                  <a:lnTo>
                    <a:pt x="136" y="0"/>
                  </a:lnTo>
                  <a:lnTo>
                    <a:pt x="136" y="6"/>
                  </a:lnTo>
                  <a:lnTo>
                    <a:pt x="249" y="6"/>
                  </a:lnTo>
                  <a:lnTo>
                    <a:pt x="250" y="12"/>
                  </a:lnTo>
                  <a:lnTo>
                    <a:pt x="300" y="12"/>
                  </a:lnTo>
                  <a:lnTo>
                    <a:pt x="300" y="179"/>
                  </a:lnTo>
                  <a:lnTo>
                    <a:pt x="313" y="179"/>
                  </a:lnTo>
                  <a:lnTo>
                    <a:pt x="313" y="246"/>
                  </a:lnTo>
                  <a:lnTo>
                    <a:pt x="304" y="248"/>
                  </a:lnTo>
                  <a:lnTo>
                    <a:pt x="304" y="297"/>
                  </a:lnTo>
                  <a:lnTo>
                    <a:pt x="301" y="306"/>
                  </a:lnTo>
                  <a:lnTo>
                    <a:pt x="283" y="294"/>
                  </a:lnTo>
                  <a:lnTo>
                    <a:pt x="267" y="287"/>
                  </a:lnTo>
                  <a:lnTo>
                    <a:pt x="252" y="297"/>
                  </a:lnTo>
                  <a:lnTo>
                    <a:pt x="237" y="299"/>
                  </a:lnTo>
                  <a:lnTo>
                    <a:pt x="225" y="308"/>
                  </a:lnTo>
                  <a:lnTo>
                    <a:pt x="211" y="312"/>
                  </a:lnTo>
                  <a:lnTo>
                    <a:pt x="210" y="297"/>
                  </a:lnTo>
                  <a:lnTo>
                    <a:pt x="0" y="297"/>
                  </a:lnTo>
                  <a:lnTo>
                    <a:pt x="1" y="0"/>
                  </a:lnTo>
                  <a:close/>
                </a:path>
              </a:pathLst>
            </a:custGeom>
            <a:grpFill/>
            <a:ln w="9525">
              <a:solidFill>
                <a:schemeClr val="tx1"/>
              </a:solidFill>
              <a:round/>
              <a:headEnd/>
              <a:tailEnd/>
            </a:ln>
          </p:spPr>
          <p:txBody>
            <a:bodyPr/>
            <a:lstStyle/>
            <a:p>
              <a:endParaRPr lang="en-US"/>
            </a:p>
          </p:txBody>
        </p:sp>
        <p:sp>
          <p:nvSpPr>
            <p:cNvPr id="6439" name="Text Box 161">
              <a:extLst>
                <a:ext uri="{FF2B5EF4-FFF2-40B4-BE49-F238E27FC236}">
                  <a16:creationId xmlns:a16="http://schemas.microsoft.com/office/drawing/2014/main" id="{A8F43500-CED6-5C59-FDC7-631FBFFF3231}"/>
                </a:ext>
              </a:extLst>
            </p:cNvPr>
            <p:cNvSpPr txBox="1">
              <a:spLocks noChangeArrowheads="1"/>
            </p:cNvSpPr>
            <p:nvPr/>
          </p:nvSpPr>
          <p:spPr bwMode="auto">
            <a:xfrm>
              <a:off x="1392" y="2160"/>
              <a:ext cx="192" cy="77"/>
            </a:xfrm>
            <a:prstGeom prst="rect">
              <a:avLst/>
            </a:prstGeom>
            <a:grpFill/>
            <a:ln w="9525">
              <a:noFill/>
              <a:miter lim="800000"/>
              <a:headEnd/>
              <a:tailEnd/>
            </a:ln>
          </p:spPr>
          <p:txBody>
            <a:bodyPr lIns="0" tIns="0" rIns="0" bIns="0">
              <a:spAutoFit/>
            </a:bodyPr>
            <a:lstStyle/>
            <a:p>
              <a:pPr>
                <a:spcBef>
                  <a:spcPct val="50000"/>
                </a:spcBef>
              </a:pPr>
              <a:r>
                <a:rPr lang="en-US" sz="800"/>
                <a:t>Bates</a:t>
              </a:r>
            </a:p>
          </p:txBody>
        </p:sp>
      </p:grpSp>
      <p:grpSp>
        <p:nvGrpSpPr>
          <p:cNvPr id="2409" name="Group 162">
            <a:extLst>
              <a:ext uri="{FF2B5EF4-FFF2-40B4-BE49-F238E27FC236}">
                <a16:creationId xmlns:a16="http://schemas.microsoft.com/office/drawing/2014/main" id="{DEFA21D5-98D9-C155-A1A2-2B530B62E7DE}"/>
              </a:ext>
            </a:extLst>
          </p:cNvPr>
          <p:cNvGrpSpPr>
            <a:grpSpLocks/>
          </p:cNvGrpSpPr>
          <p:nvPr/>
        </p:nvGrpSpPr>
        <p:grpSpPr bwMode="auto">
          <a:xfrm>
            <a:off x="6124743" y="3967582"/>
            <a:ext cx="492125" cy="466725"/>
            <a:chOff x="1352" y="2378"/>
            <a:chExt cx="310" cy="294"/>
          </a:xfrm>
        </p:grpSpPr>
        <p:sp>
          <p:nvSpPr>
            <p:cNvPr id="6436" name="Freeform 163">
              <a:extLst>
                <a:ext uri="{FF2B5EF4-FFF2-40B4-BE49-F238E27FC236}">
                  <a16:creationId xmlns:a16="http://schemas.microsoft.com/office/drawing/2014/main" id="{EE6FD0DE-7870-955B-4A65-17E3D57FC966}"/>
                </a:ext>
              </a:extLst>
            </p:cNvPr>
            <p:cNvSpPr>
              <a:spLocks/>
            </p:cNvSpPr>
            <p:nvPr/>
          </p:nvSpPr>
          <p:spPr bwMode="auto">
            <a:xfrm>
              <a:off x="1352" y="2378"/>
              <a:ext cx="310" cy="294"/>
            </a:xfrm>
            <a:custGeom>
              <a:avLst/>
              <a:gdLst>
                <a:gd name="T0" fmla="*/ 10 w 310"/>
                <a:gd name="T1" fmla="*/ 3 h 294"/>
                <a:gd name="T2" fmla="*/ 207 w 310"/>
                <a:gd name="T3" fmla="*/ 3 h 294"/>
                <a:gd name="T4" fmla="*/ 208 w 310"/>
                <a:gd name="T5" fmla="*/ 18 h 294"/>
                <a:gd name="T6" fmla="*/ 231 w 310"/>
                <a:gd name="T7" fmla="*/ 19 h 294"/>
                <a:gd name="T8" fmla="*/ 243 w 310"/>
                <a:gd name="T9" fmla="*/ 7 h 294"/>
                <a:gd name="T10" fmla="*/ 256 w 310"/>
                <a:gd name="T11" fmla="*/ 7 h 294"/>
                <a:gd name="T12" fmla="*/ 270 w 310"/>
                <a:gd name="T13" fmla="*/ 0 h 294"/>
                <a:gd name="T14" fmla="*/ 283 w 310"/>
                <a:gd name="T15" fmla="*/ 0 h 294"/>
                <a:gd name="T16" fmla="*/ 295 w 310"/>
                <a:gd name="T17" fmla="*/ 4 h 294"/>
                <a:gd name="T18" fmla="*/ 301 w 310"/>
                <a:gd name="T19" fmla="*/ 10 h 294"/>
                <a:gd name="T20" fmla="*/ 310 w 310"/>
                <a:gd name="T21" fmla="*/ 13 h 294"/>
                <a:gd name="T22" fmla="*/ 310 w 310"/>
                <a:gd name="T23" fmla="*/ 54 h 294"/>
                <a:gd name="T24" fmla="*/ 304 w 310"/>
                <a:gd name="T25" fmla="*/ 64 h 294"/>
                <a:gd name="T26" fmla="*/ 304 w 310"/>
                <a:gd name="T27" fmla="*/ 294 h 294"/>
                <a:gd name="T28" fmla="*/ 226 w 310"/>
                <a:gd name="T29" fmla="*/ 294 h 294"/>
                <a:gd name="T30" fmla="*/ 223 w 310"/>
                <a:gd name="T31" fmla="*/ 289 h 294"/>
                <a:gd name="T32" fmla="*/ 0 w 310"/>
                <a:gd name="T33" fmla="*/ 289 h 294"/>
                <a:gd name="T34" fmla="*/ 0 w 310"/>
                <a:gd name="T35" fmla="*/ 147 h 294"/>
                <a:gd name="T36" fmla="*/ 10 w 310"/>
                <a:gd name="T37" fmla="*/ 147 h 294"/>
                <a:gd name="T38" fmla="*/ 10 w 310"/>
                <a:gd name="T39" fmla="*/ 3 h 2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0"/>
                <a:gd name="T61" fmla="*/ 0 h 294"/>
                <a:gd name="T62" fmla="*/ 310 w 310"/>
                <a:gd name="T63" fmla="*/ 294 h 2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0" h="294">
                  <a:moveTo>
                    <a:pt x="10" y="3"/>
                  </a:moveTo>
                  <a:lnTo>
                    <a:pt x="207" y="3"/>
                  </a:lnTo>
                  <a:lnTo>
                    <a:pt x="208" y="18"/>
                  </a:lnTo>
                  <a:lnTo>
                    <a:pt x="231" y="19"/>
                  </a:lnTo>
                  <a:lnTo>
                    <a:pt x="243" y="7"/>
                  </a:lnTo>
                  <a:lnTo>
                    <a:pt x="256" y="7"/>
                  </a:lnTo>
                  <a:lnTo>
                    <a:pt x="270" y="0"/>
                  </a:lnTo>
                  <a:lnTo>
                    <a:pt x="283" y="0"/>
                  </a:lnTo>
                  <a:lnTo>
                    <a:pt x="295" y="4"/>
                  </a:lnTo>
                  <a:lnTo>
                    <a:pt x="301" y="10"/>
                  </a:lnTo>
                  <a:lnTo>
                    <a:pt x="310" y="13"/>
                  </a:lnTo>
                  <a:lnTo>
                    <a:pt x="310" y="54"/>
                  </a:lnTo>
                  <a:lnTo>
                    <a:pt x="304" y="64"/>
                  </a:lnTo>
                  <a:lnTo>
                    <a:pt x="304" y="294"/>
                  </a:lnTo>
                  <a:lnTo>
                    <a:pt x="226" y="294"/>
                  </a:lnTo>
                  <a:lnTo>
                    <a:pt x="223" y="289"/>
                  </a:lnTo>
                  <a:lnTo>
                    <a:pt x="0" y="289"/>
                  </a:lnTo>
                  <a:lnTo>
                    <a:pt x="0" y="147"/>
                  </a:lnTo>
                  <a:lnTo>
                    <a:pt x="10" y="147"/>
                  </a:lnTo>
                  <a:lnTo>
                    <a:pt x="10" y="3"/>
                  </a:lnTo>
                  <a:close/>
                </a:path>
              </a:pathLst>
            </a:custGeom>
            <a:solidFill>
              <a:schemeClr val="bg1"/>
            </a:solidFill>
            <a:ln w="9525">
              <a:solidFill>
                <a:schemeClr val="tx1"/>
              </a:solidFill>
              <a:round/>
              <a:headEnd/>
              <a:tailEnd/>
            </a:ln>
          </p:spPr>
          <p:txBody>
            <a:bodyPr/>
            <a:lstStyle/>
            <a:p>
              <a:endParaRPr lang="en-US"/>
            </a:p>
          </p:txBody>
        </p:sp>
        <p:sp>
          <p:nvSpPr>
            <p:cNvPr id="6437" name="Text Box 164">
              <a:extLst>
                <a:ext uri="{FF2B5EF4-FFF2-40B4-BE49-F238E27FC236}">
                  <a16:creationId xmlns:a16="http://schemas.microsoft.com/office/drawing/2014/main" id="{71A2BA5E-4EBB-F756-3237-2D72CCE1E481}"/>
                </a:ext>
              </a:extLst>
            </p:cNvPr>
            <p:cNvSpPr txBox="1">
              <a:spLocks noChangeArrowheads="1"/>
            </p:cNvSpPr>
            <p:nvPr/>
          </p:nvSpPr>
          <p:spPr bwMode="auto">
            <a:xfrm>
              <a:off x="1392" y="2448"/>
              <a:ext cx="241" cy="78"/>
            </a:xfrm>
            <a:prstGeom prst="rect">
              <a:avLst/>
            </a:prstGeom>
            <a:solidFill>
              <a:schemeClr val="bg1">
                <a:alpha val="50195"/>
              </a:schemeClr>
            </a:solidFill>
            <a:ln w="9525">
              <a:noFill/>
              <a:miter lim="800000"/>
              <a:headEnd/>
              <a:tailEnd/>
            </a:ln>
          </p:spPr>
          <p:txBody>
            <a:bodyPr wrap="square" lIns="0" tIns="0" rIns="0" bIns="0">
              <a:spAutoFit/>
            </a:bodyPr>
            <a:lstStyle/>
            <a:p>
              <a:pPr>
                <a:spcBef>
                  <a:spcPct val="50000"/>
                </a:spcBef>
              </a:pPr>
              <a:r>
                <a:rPr lang="en-US" sz="800"/>
                <a:t>Vernon</a:t>
              </a:r>
            </a:p>
          </p:txBody>
        </p:sp>
      </p:grpSp>
      <p:grpSp>
        <p:nvGrpSpPr>
          <p:cNvPr id="2410" name="Group 165">
            <a:extLst>
              <a:ext uri="{FF2B5EF4-FFF2-40B4-BE49-F238E27FC236}">
                <a16:creationId xmlns:a16="http://schemas.microsoft.com/office/drawing/2014/main" id="{A225547F-8782-F3BA-5C24-751DE10D27E8}"/>
              </a:ext>
            </a:extLst>
          </p:cNvPr>
          <p:cNvGrpSpPr>
            <a:grpSpLocks/>
          </p:cNvGrpSpPr>
          <p:nvPr/>
        </p:nvGrpSpPr>
        <p:grpSpPr bwMode="auto">
          <a:xfrm>
            <a:off x="6129505" y="4434306"/>
            <a:ext cx="482600" cy="338138"/>
            <a:chOff x="1355" y="2672"/>
            <a:chExt cx="304" cy="213"/>
          </a:xfrm>
        </p:grpSpPr>
        <p:sp>
          <p:nvSpPr>
            <p:cNvPr id="6434" name="Freeform 166">
              <a:extLst>
                <a:ext uri="{FF2B5EF4-FFF2-40B4-BE49-F238E27FC236}">
                  <a16:creationId xmlns:a16="http://schemas.microsoft.com/office/drawing/2014/main" id="{70782EBD-1C1D-2767-C294-315DCBADD89D}"/>
                </a:ext>
              </a:extLst>
            </p:cNvPr>
            <p:cNvSpPr>
              <a:spLocks/>
            </p:cNvSpPr>
            <p:nvPr/>
          </p:nvSpPr>
          <p:spPr bwMode="auto">
            <a:xfrm>
              <a:off x="1355" y="2672"/>
              <a:ext cx="304" cy="213"/>
            </a:xfrm>
            <a:custGeom>
              <a:avLst/>
              <a:gdLst>
                <a:gd name="T0" fmla="*/ 0 w 304"/>
                <a:gd name="T1" fmla="*/ 0 h 213"/>
                <a:gd name="T2" fmla="*/ 216 w 304"/>
                <a:gd name="T3" fmla="*/ 0 h 213"/>
                <a:gd name="T4" fmla="*/ 222 w 304"/>
                <a:gd name="T5" fmla="*/ 6 h 213"/>
                <a:gd name="T6" fmla="*/ 304 w 304"/>
                <a:gd name="T7" fmla="*/ 6 h 213"/>
                <a:gd name="T8" fmla="*/ 304 w 304"/>
                <a:gd name="T9" fmla="*/ 127 h 213"/>
                <a:gd name="T10" fmla="*/ 297 w 304"/>
                <a:gd name="T11" fmla="*/ 141 h 213"/>
                <a:gd name="T12" fmla="*/ 297 w 304"/>
                <a:gd name="T13" fmla="*/ 213 h 213"/>
                <a:gd name="T14" fmla="*/ 231 w 304"/>
                <a:gd name="T15" fmla="*/ 213 h 213"/>
                <a:gd name="T16" fmla="*/ 223 w 304"/>
                <a:gd name="T17" fmla="*/ 204 h 213"/>
                <a:gd name="T18" fmla="*/ 0 w 304"/>
                <a:gd name="T19" fmla="*/ 204 h 213"/>
                <a:gd name="T20" fmla="*/ 0 w 304"/>
                <a:gd name="T21" fmla="*/ 0 h 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4"/>
                <a:gd name="T34" fmla="*/ 0 h 213"/>
                <a:gd name="T35" fmla="*/ 304 w 304"/>
                <a:gd name="T36" fmla="*/ 213 h 2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4" h="213">
                  <a:moveTo>
                    <a:pt x="0" y="0"/>
                  </a:moveTo>
                  <a:lnTo>
                    <a:pt x="216" y="0"/>
                  </a:lnTo>
                  <a:lnTo>
                    <a:pt x="222" y="6"/>
                  </a:lnTo>
                  <a:lnTo>
                    <a:pt x="304" y="6"/>
                  </a:lnTo>
                  <a:lnTo>
                    <a:pt x="304" y="127"/>
                  </a:lnTo>
                  <a:lnTo>
                    <a:pt x="297" y="141"/>
                  </a:lnTo>
                  <a:lnTo>
                    <a:pt x="297" y="213"/>
                  </a:lnTo>
                  <a:lnTo>
                    <a:pt x="231" y="213"/>
                  </a:lnTo>
                  <a:lnTo>
                    <a:pt x="223" y="204"/>
                  </a:lnTo>
                  <a:lnTo>
                    <a:pt x="0" y="204"/>
                  </a:lnTo>
                  <a:lnTo>
                    <a:pt x="0" y="0"/>
                  </a:lnTo>
                  <a:close/>
                </a:path>
              </a:pathLst>
            </a:custGeom>
            <a:solidFill>
              <a:schemeClr val="bg1"/>
            </a:solidFill>
            <a:ln w="9525">
              <a:solidFill>
                <a:schemeClr val="tx1"/>
              </a:solidFill>
              <a:round/>
              <a:headEnd/>
              <a:tailEnd/>
            </a:ln>
          </p:spPr>
          <p:txBody>
            <a:bodyPr/>
            <a:lstStyle/>
            <a:p>
              <a:endParaRPr lang="en-US"/>
            </a:p>
          </p:txBody>
        </p:sp>
        <p:sp>
          <p:nvSpPr>
            <p:cNvPr id="6435" name="Text Box 167">
              <a:extLst>
                <a:ext uri="{FF2B5EF4-FFF2-40B4-BE49-F238E27FC236}">
                  <a16:creationId xmlns:a16="http://schemas.microsoft.com/office/drawing/2014/main" id="{3CDD3FBB-8F42-7529-AE93-99303C13A09F}"/>
                </a:ext>
              </a:extLst>
            </p:cNvPr>
            <p:cNvSpPr txBox="1">
              <a:spLocks noChangeArrowheads="1"/>
            </p:cNvSpPr>
            <p:nvPr/>
          </p:nvSpPr>
          <p:spPr bwMode="auto">
            <a:xfrm>
              <a:off x="1392" y="2736"/>
              <a:ext cx="192" cy="77"/>
            </a:xfrm>
            <a:prstGeom prst="rect">
              <a:avLst/>
            </a:prstGeom>
            <a:noFill/>
            <a:ln w="9525">
              <a:noFill/>
              <a:miter lim="800000"/>
              <a:headEnd/>
              <a:tailEnd/>
            </a:ln>
          </p:spPr>
          <p:txBody>
            <a:bodyPr lIns="0" tIns="0" rIns="0" bIns="0">
              <a:spAutoFit/>
            </a:bodyPr>
            <a:lstStyle/>
            <a:p>
              <a:pPr>
                <a:spcBef>
                  <a:spcPct val="50000"/>
                </a:spcBef>
              </a:pPr>
              <a:r>
                <a:rPr lang="en-US" sz="800"/>
                <a:t>Barton</a:t>
              </a:r>
            </a:p>
          </p:txBody>
        </p:sp>
      </p:grpSp>
      <p:grpSp>
        <p:nvGrpSpPr>
          <p:cNvPr id="2411" name="Group 168">
            <a:extLst>
              <a:ext uri="{FF2B5EF4-FFF2-40B4-BE49-F238E27FC236}">
                <a16:creationId xmlns:a16="http://schemas.microsoft.com/office/drawing/2014/main" id="{58F3F7F5-B5D5-E123-3744-958E46B7EE34}"/>
              </a:ext>
            </a:extLst>
          </p:cNvPr>
          <p:cNvGrpSpPr>
            <a:grpSpLocks/>
          </p:cNvGrpSpPr>
          <p:nvPr/>
        </p:nvGrpSpPr>
        <p:grpSpPr bwMode="auto">
          <a:xfrm>
            <a:off x="6615281" y="3388145"/>
            <a:ext cx="496887" cy="384175"/>
            <a:chOff x="1661" y="2013"/>
            <a:chExt cx="313" cy="242"/>
          </a:xfrm>
          <a:solidFill>
            <a:schemeClr val="accent1">
              <a:lumMod val="75000"/>
            </a:schemeClr>
          </a:solidFill>
        </p:grpSpPr>
        <p:sp>
          <p:nvSpPr>
            <p:cNvPr id="6432" name="Freeform 169">
              <a:extLst>
                <a:ext uri="{FF2B5EF4-FFF2-40B4-BE49-F238E27FC236}">
                  <a16:creationId xmlns:a16="http://schemas.microsoft.com/office/drawing/2014/main" id="{B7321D2D-6E4A-B0B2-F171-AD68A39D6C94}"/>
                </a:ext>
              </a:extLst>
            </p:cNvPr>
            <p:cNvSpPr>
              <a:spLocks/>
            </p:cNvSpPr>
            <p:nvPr/>
          </p:nvSpPr>
          <p:spPr bwMode="auto">
            <a:xfrm>
              <a:off x="1661" y="2013"/>
              <a:ext cx="313" cy="242"/>
            </a:xfrm>
            <a:custGeom>
              <a:avLst/>
              <a:gdLst>
                <a:gd name="T0" fmla="*/ 12 w 313"/>
                <a:gd name="T1" fmla="*/ 0 h 242"/>
                <a:gd name="T2" fmla="*/ 313 w 313"/>
                <a:gd name="T3" fmla="*/ 3 h 242"/>
                <a:gd name="T4" fmla="*/ 313 w 313"/>
                <a:gd name="T5" fmla="*/ 132 h 242"/>
                <a:gd name="T6" fmla="*/ 309 w 313"/>
                <a:gd name="T7" fmla="*/ 144 h 242"/>
                <a:gd name="T8" fmla="*/ 309 w 313"/>
                <a:gd name="T9" fmla="*/ 242 h 242"/>
                <a:gd name="T10" fmla="*/ 0 w 313"/>
                <a:gd name="T11" fmla="*/ 242 h 242"/>
                <a:gd name="T12" fmla="*/ 0 w 313"/>
                <a:gd name="T13" fmla="*/ 42 h 242"/>
                <a:gd name="T14" fmla="*/ 9 w 313"/>
                <a:gd name="T15" fmla="*/ 33 h 242"/>
                <a:gd name="T16" fmla="*/ 12 w 313"/>
                <a:gd name="T17" fmla="*/ 0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3"/>
                <a:gd name="T28" fmla="*/ 0 h 242"/>
                <a:gd name="T29" fmla="*/ 313 w 313"/>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3" h="242">
                  <a:moveTo>
                    <a:pt x="12" y="0"/>
                  </a:moveTo>
                  <a:lnTo>
                    <a:pt x="313" y="3"/>
                  </a:lnTo>
                  <a:lnTo>
                    <a:pt x="313" y="132"/>
                  </a:lnTo>
                  <a:lnTo>
                    <a:pt x="309" y="144"/>
                  </a:lnTo>
                  <a:lnTo>
                    <a:pt x="309" y="242"/>
                  </a:lnTo>
                  <a:lnTo>
                    <a:pt x="0" y="242"/>
                  </a:lnTo>
                  <a:lnTo>
                    <a:pt x="0" y="42"/>
                  </a:lnTo>
                  <a:lnTo>
                    <a:pt x="9" y="33"/>
                  </a:lnTo>
                  <a:lnTo>
                    <a:pt x="12" y="0"/>
                  </a:lnTo>
                  <a:close/>
                </a:path>
              </a:pathLst>
            </a:custGeom>
            <a:grpFill/>
            <a:ln w="9525">
              <a:solidFill>
                <a:schemeClr val="tx1"/>
              </a:solidFill>
              <a:round/>
              <a:headEnd/>
              <a:tailEnd/>
            </a:ln>
          </p:spPr>
          <p:txBody>
            <a:bodyPr/>
            <a:lstStyle/>
            <a:p>
              <a:endParaRPr lang="en-US"/>
            </a:p>
          </p:txBody>
        </p:sp>
        <p:sp>
          <p:nvSpPr>
            <p:cNvPr id="6433" name="Text Box 170">
              <a:extLst>
                <a:ext uri="{FF2B5EF4-FFF2-40B4-BE49-F238E27FC236}">
                  <a16:creationId xmlns:a16="http://schemas.microsoft.com/office/drawing/2014/main" id="{ECAFEC01-25DE-90D7-5084-B15ACDDBC7FA}"/>
                </a:ext>
              </a:extLst>
            </p:cNvPr>
            <p:cNvSpPr txBox="1">
              <a:spLocks noChangeArrowheads="1"/>
            </p:cNvSpPr>
            <p:nvPr/>
          </p:nvSpPr>
          <p:spPr bwMode="auto">
            <a:xfrm>
              <a:off x="1725" y="2088"/>
              <a:ext cx="192" cy="77"/>
            </a:xfrm>
            <a:prstGeom prst="rect">
              <a:avLst/>
            </a:prstGeom>
            <a:grpFill/>
            <a:ln w="9525">
              <a:noFill/>
              <a:miter lim="800000"/>
              <a:headEnd/>
              <a:tailEnd/>
            </a:ln>
          </p:spPr>
          <p:txBody>
            <a:bodyPr lIns="0" tIns="0" rIns="0" bIns="0">
              <a:spAutoFit/>
            </a:bodyPr>
            <a:lstStyle/>
            <a:p>
              <a:pPr>
                <a:spcBef>
                  <a:spcPct val="50000"/>
                </a:spcBef>
              </a:pPr>
              <a:r>
                <a:rPr lang="en-US" sz="800"/>
                <a:t>Henry</a:t>
              </a:r>
            </a:p>
          </p:txBody>
        </p:sp>
      </p:grpSp>
      <p:grpSp>
        <p:nvGrpSpPr>
          <p:cNvPr id="2412" name="Group 171">
            <a:extLst>
              <a:ext uri="{FF2B5EF4-FFF2-40B4-BE49-F238E27FC236}">
                <a16:creationId xmlns:a16="http://schemas.microsoft.com/office/drawing/2014/main" id="{5BC7DC28-ADE0-BD3C-19CA-18F03F275521}"/>
              </a:ext>
            </a:extLst>
          </p:cNvPr>
          <p:cNvGrpSpPr>
            <a:grpSpLocks/>
          </p:cNvGrpSpPr>
          <p:nvPr/>
        </p:nvGrpSpPr>
        <p:grpSpPr bwMode="auto">
          <a:xfrm>
            <a:off x="7102642" y="3392907"/>
            <a:ext cx="449317" cy="525463"/>
            <a:chOff x="1979" y="2036"/>
            <a:chExt cx="253" cy="331"/>
          </a:xfrm>
          <a:solidFill>
            <a:schemeClr val="accent1">
              <a:lumMod val="75000"/>
            </a:schemeClr>
          </a:solidFill>
        </p:grpSpPr>
        <p:sp>
          <p:nvSpPr>
            <p:cNvPr id="6430" name="Freeform 172">
              <a:extLst>
                <a:ext uri="{FF2B5EF4-FFF2-40B4-BE49-F238E27FC236}">
                  <a16:creationId xmlns:a16="http://schemas.microsoft.com/office/drawing/2014/main" id="{315498A6-863F-A95E-A691-473C6DEB1274}"/>
                </a:ext>
              </a:extLst>
            </p:cNvPr>
            <p:cNvSpPr>
              <a:spLocks/>
            </p:cNvSpPr>
            <p:nvPr/>
          </p:nvSpPr>
          <p:spPr bwMode="auto">
            <a:xfrm>
              <a:off x="1979" y="2036"/>
              <a:ext cx="253" cy="331"/>
            </a:xfrm>
            <a:custGeom>
              <a:avLst/>
              <a:gdLst/>
              <a:ahLst/>
              <a:cxnLst>
                <a:cxn ang="0">
                  <a:pos x="7" y="9"/>
                </a:cxn>
                <a:cxn ang="0">
                  <a:pos x="72" y="9"/>
                </a:cxn>
                <a:cxn ang="0">
                  <a:pos x="82" y="0"/>
                </a:cxn>
                <a:cxn ang="0">
                  <a:pos x="247" y="0"/>
                </a:cxn>
                <a:cxn ang="0">
                  <a:pos x="247" y="85"/>
                </a:cxn>
                <a:cxn ang="0">
                  <a:pos x="244" y="97"/>
                </a:cxn>
                <a:cxn ang="0">
                  <a:pos x="244" y="261"/>
                </a:cxn>
                <a:cxn ang="0">
                  <a:pos x="253" y="259"/>
                </a:cxn>
                <a:cxn ang="0">
                  <a:pos x="253" y="331"/>
                </a:cxn>
                <a:cxn ang="0">
                  <a:pos x="187" y="331"/>
                </a:cxn>
                <a:cxn ang="0">
                  <a:pos x="189" y="321"/>
                </a:cxn>
                <a:cxn ang="0">
                  <a:pos x="7" y="321"/>
                </a:cxn>
                <a:cxn ang="0">
                  <a:pos x="7" y="228"/>
                </a:cxn>
                <a:cxn ang="0">
                  <a:pos x="0" y="228"/>
                </a:cxn>
                <a:cxn ang="0">
                  <a:pos x="0" y="123"/>
                </a:cxn>
                <a:cxn ang="0">
                  <a:pos x="7" y="123"/>
                </a:cxn>
                <a:cxn ang="0">
                  <a:pos x="7" y="9"/>
                </a:cxn>
              </a:cxnLst>
              <a:rect l="0" t="0" r="r" b="b"/>
              <a:pathLst>
                <a:path w="253" h="331">
                  <a:moveTo>
                    <a:pt x="7" y="9"/>
                  </a:moveTo>
                  <a:lnTo>
                    <a:pt x="72" y="9"/>
                  </a:lnTo>
                  <a:lnTo>
                    <a:pt x="82" y="0"/>
                  </a:lnTo>
                  <a:lnTo>
                    <a:pt x="247" y="0"/>
                  </a:lnTo>
                  <a:lnTo>
                    <a:pt x="247" y="85"/>
                  </a:lnTo>
                  <a:lnTo>
                    <a:pt x="244" y="97"/>
                  </a:lnTo>
                  <a:lnTo>
                    <a:pt x="244" y="261"/>
                  </a:lnTo>
                  <a:lnTo>
                    <a:pt x="253" y="259"/>
                  </a:lnTo>
                  <a:lnTo>
                    <a:pt x="253" y="331"/>
                  </a:lnTo>
                  <a:lnTo>
                    <a:pt x="187" y="331"/>
                  </a:lnTo>
                  <a:lnTo>
                    <a:pt x="189" y="321"/>
                  </a:lnTo>
                  <a:lnTo>
                    <a:pt x="7" y="321"/>
                  </a:lnTo>
                  <a:lnTo>
                    <a:pt x="7" y="228"/>
                  </a:lnTo>
                  <a:lnTo>
                    <a:pt x="0" y="228"/>
                  </a:lnTo>
                  <a:lnTo>
                    <a:pt x="0" y="123"/>
                  </a:lnTo>
                  <a:lnTo>
                    <a:pt x="7" y="123"/>
                  </a:lnTo>
                  <a:lnTo>
                    <a:pt x="7" y="9"/>
                  </a:lnTo>
                  <a:close/>
                </a:path>
              </a:pathLst>
            </a:custGeom>
            <a:grpFill/>
            <a:ln w="9525" cap="flat" cmpd="sng">
              <a:solidFill>
                <a:schemeClr val="tx1"/>
              </a:solidFill>
              <a:prstDash val="solid"/>
              <a:round/>
              <a:headEnd type="none" w="med" len="med"/>
              <a:tailEnd type="none" w="med" len="med"/>
            </a:ln>
            <a:effectLst/>
          </p:spPr>
          <p:txBody>
            <a:bodyPr/>
            <a:lstStyle/>
            <a:p>
              <a:pPr>
                <a:defRPr/>
              </a:pPr>
              <a:endParaRPr lang="en-US">
                <a:latin typeface="Times New Roman" charset="0"/>
              </a:endParaRPr>
            </a:p>
          </p:txBody>
        </p:sp>
        <p:sp>
          <p:nvSpPr>
            <p:cNvPr id="6431" name="Text Box 173">
              <a:extLst>
                <a:ext uri="{FF2B5EF4-FFF2-40B4-BE49-F238E27FC236}">
                  <a16:creationId xmlns:a16="http://schemas.microsoft.com/office/drawing/2014/main" id="{2852ED08-9E26-32E1-B99C-A2DC4B3AA0C7}"/>
                </a:ext>
              </a:extLst>
            </p:cNvPr>
            <p:cNvSpPr txBox="1">
              <a:spLocks noChangeArrowheads="1"/>
            </p:cNvSpPr>
            <p:nvPr/>
          </p:nvSpPr>
          <p:spPr bwMode="auto">
            <a:xfrm>
              <a:off x="2007" y="2136"/>
              <a:ext cx="192" cy="78"/>
            </a:xfrm>
            <a:prstGeom prst="rect">
              <a:avLst/>
            </a:prstGeom>
            <a:grpFill/>
            <a:ln w="9525">
              <a:noFill/>
              <a:miter lim="800000"/>
              <a:headEnd/>
              <a:tailEnd/>
            </a:ln>
            <a:effectLst/>
          </p:spPr>
          <p:txBody>
            <a:bodyPr lIns="0" tIns="0" rIns="0" bIns="0">
              <a:spAutoFit/>
            </a:bodyPr>
            <a:lstStyle/>
            <a:p>
              <a:pPr>
                <a:spcBef>
                  <a:spcPct val="50000"/>
                </a:spcBef>
                <a:defRPr/>
              </a:pPr>
              <a:r>
                <a:rPr lang="en-US" sz="800">
                  <a:latin typeface="Times New Roman" charset="0"/>
                </a:rPr>
                <a:t>Benton</a:t>
              </a:r>
            </a:p>
          </p:txBody>
        </p:sp>
      </p:grpSp>
      <p:grpSp>
        <p:nvGrpSpPr>
          <p:cNvPr id="2413" name="Group 174">
            <a:extLst>
              <a:ext uri="{FF2B5EF4-FFF2-40B4-BE49-F238E27FC236}">
                <a16:creationId xmlns:a16="http://schemas.microsoft.com/office/drawing/2014/main" id="{A40323A9-B0E6-9467-CA04-AF325432015A}"/>
              </a:ext>
            </a:extLst>
          </p:cNvPr>
          <p:cNvGrpSpPr>
            <a:grpSpLocks/>
          </p:cNvGrpSpPr>
          <p:nvPr/>
        </p:nvGrpSpPr>
        <p:grpSpPr bwMode="auto">
          <a:xfrm>
            <a:off x="6621630" y="3786607"/>
            <a:ext cx="500062" cy="430213"/>
            <a:chOff x="1665" y="2264"/>
            <a:chExt cx="315" cy="271"/>
          </a:xfrm>
        </p:grpSpPr>
        <p:sp>
          <p:nvSpPr>
            <p:cNvPr id="6428" name="Freeform 175">
              <a:extLst>
                <a:ext uri="{FF2B5EF4-FFF2-40B4-BE49-F238E27FC236}">
                  <a16:creationId xmlns:a16="http://schemas.microsoft.com/office/drawing/2014/main" id="{4D063FFF-E7AB-5F56-7145-A60E6179F4A5}"/>
                </a:ext>
              </a:extLst>
            </p:cNvPr>
            <p:cNvSpPr>
              <a:spLocks/>
            </p:cNvSpPr>
            <p:nvPr/>
          </p:nvSpPr>
          <p:spPr bwMode="auto">
            <a:xfrm>
              <a:off x="1665" y="2264"/>
              <a:ext cx="315" cy="271"/>
            </a:xfrm>
            <a:custGeom>
              <a:avLst/>
              <a:gdLst>
                <a:gd name="T0" fmla="*/ 14 w 315"/>
                <a:gd name="T1" fmla="*/ 0 h 271"/>
                <a:gd name="T2" fmla="*/ 297 w 315"/>
                <a:gd name="T3" fmla="*/ 1 h 271"/>
                <a:gd name="T4" fmla="*/ 315 w 315"/>
                <a:gd name="T5" fmla="*/ 6 h 271"/>
                <a:gd name="T6" fmla="*/ 315 w 315"/>
                <a:gd name="T7" fmla="*/ 150 h 271"/>
                <a:gd name="T8" fmla="*/ 311 w 315"/>
                <a:gd name="T9" fmla="*/ 163 h 271"/>
                <a:gd name="T10" fmla="*/ 311 w 315"/>
                <a:gd name="T11" fmla="*/ 211 h 271"/>
                <a:gd name="T12" fmla="*/ 275 w 315"/>
                <a:gd name="T13" fmla="*/ 211 h 271"/>
                <a:gd name="T14" fmla="*/ 275 w 315"/>
                <a:gd name="T15" fmla="*/ 270 h 271"/>
                <a:gd name="T16" fmla="*/ 155 w 315"/>
                <a:gd name="T17" fmla="*/ 271 h 271"/>
                <a:gd name="T18" fmla="*/ 155 w 315"/>
                <a:gd name="T19" fmla="*/ 222 h 271"/>
                <a:gd name="T20" fmla="*/ 0 w 315"/>
                <a:gd name="T21" fmla="*/ 222 h 271"/>
                <a:gd name="T22" fmla="*/ 0 w 315"/>
                <a:gd name="T23" fmla="*/ 180 h 271"/>
                <a:gd name="T24" fmla="*/ 8 w 315"/>
                <a:gd name="T25" fmla="*/ 180 h 271"/>
                <a:gd name="T26" fmla="*/ 8 w 315"/>
                <a:gd name="T27" fmla="*/ 67 h 271"/>
                <a:gd name="T28" fmla="*/ 14 w 315"/>
                <a:gd name="T29" fmla="*/ 63 h 271"/>
                <a:gd name="T30" fmla="*/ 14 w 315"/>
                <a:gd name="T31" fmla="*/ 0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5"/>
                <a:gd name="T49" fmla="*/ 0 h 271"/>
                <a:gd name="T50" fmla="*/ 315 w 315"/>
                <a:gd name="T51" fmla="*/ 271 h 2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5" h="271">
                  <a:moveTo>
                    <a:pt x="14" y="0"/>
                  </a:moveTo>
                  <a:lnTo>
                    <a:pt x="297" y="1"/>
                  </a:lnTo>
                  <a:lnTo>
                    <a:pt x="315" y="6"/>
                  </a:lnTo>
                  <a:lnTo>
                    <a:pt x="315" y="150"/>
                  </a:lnTo>
                  <a:lnTo>
                    <a:pt x="311" y="163"/>
                  </a:lnTo>
                  <a:lnTo>
                    <a:pt x="311" y="211"/>
                  </a:lnTo>
                  <a:lnTo>
                    <a:pt x="275" y="211"/>
                  </a:lnTo>
                  <a:lnTo>
                    <a:pt x="275" y="270"/>
                  </a:lnTo>
                  <a:lnTo>
                    <a:pt x="155" y="271"/>
                  </a:lnTo>
                  <a:lnTo>
                    <a:pt x="155" y="222"/>
                  </a:lnTo>
                  <a:lnTo>
                    <a:pt x="0" y="222"/>
                  </a:lnTo>
                  <a:lnTo>
                    <a:pt x="0" y="180"/>
                  </a:lnTo>
                  <a:lnTo>
                    <a:pt x="8" y="180"/>
                  </a:lnTo>
                  <a:lnTo>
                    <a:pt x="8" y="67"/>
                  </a:lnTo>
                  <a:lnTo>
                    <a:pt x="14" y="63"/>
                  </a:lnTo>
                  <a:lnTo>
                    <a:pt x="14" y="0"/>
                  </a:lnTo>
                  <a:close/>
                </a:path>
              </a:pathLst>
            </a:custGeom>
            <a:solidFill>
              <a:schemeClr val="bg1"/>
            </a:solidFill>
            <a:ln w="9525">
              <a:solidFill>
                <a:schemeClr val="tx1"/>
              </a:solidFill>
              <a:round/>
              <a:headEnd/>
              <a:tailEnd/>
            </a:ln>
          </p:spPr>
          <p:txBody>
            <a:bodyPr/>
            <a:lstStyle/>
            <a:p>
              <a:endParaRPr lang="en-US"/>
            </a:p>
          </p:txBody>
        </p:sp>
        <p:sp>
          <p:nvSpPr>
            <p:cNvPr id="6429" name="Text Box 176">
              <a:extLst>
                <a:ext uri="{FF2B5EF4-FFF2-40B4-BE49-F238E27FC236}">
                  <a16:creationId xmlns:a16="http://schemas.microsoft.com/office/drawing/2014/main" id="{D52E4CCF-9AC7-0E7F-6B32-A4EA86C52D56}"/>
                </a:ext>
              </a:extLst>
            </p:cNvPr>
            <p:cNvSpPr txBox="1">
              <a:spLocks noChangeArrowheads="1"/>
            </p:cNvSpPr>
            <p:nvPr/>
          </p:nvSpPr>
          <p:spPr bwMode="auto">
            <a:xfrm>
              <a:off x="1707" y="2328"/>
              <a:ext cx="240" cy="77"/>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St. Clair</a:t>
              </a:r>
            </a:p>
          </p:txBody>
        </p:sp>
      </p:grpSp>
      <p:grpSp>
        <p:nvGrpSpPr>
          <p:cNvPr id="2414" name="Group 177">
            <a:extLst>
              <a:ext uri="{FF2B5EF4-FFF2-40B4-BE49-F238E27FC236}">
                <a16:creationId xmlns:a16="http://schemas.microsoft.com/office/drawing/2014/main" id="{280B36B1-147F-617C-6A80-FF4FE1A36B16}"/>
              </a:ext>
            </a:extLst>
          </p:cNvPr>
          <p:cNvGrpSpPr>
            <a:grpSpLocks/>
          </p:cNvGrpSpPr>
          <p:nvPr/>
        </p:nvGrpSpPr>
        <p:grpSpPr bwMode="auto">
          <a:xfrm>
            <a:off x="7064542" y="3927268"/>
            <a:ext cx="452438" cy="296863"/>
            <a:chOff x="1944" y="2366"/>
            <a:chExt cx="285" cy="187"/>
          </a:xfrm>
        </p:grpSpPr>
        <p:sp>
          <p:nvSpPr>
            <p:cNvPr id="6426" name="Freeform 178">
              <a:extLst>
                <a:ext uri="{FF2B5EF4-FFF2-40B4-BE49-F238E27FC236}">
                  <a16:creationId xmlns:a16="http://schemas.microsoft.com/office/drawing/2014/main" id="{9FAB4E27-11EF-7869-442D-01D182787BAF}"/>
                </a:ext>
              </a:extLst>
            </p:cNvPr>
            <p:cNvSpPr>
              <a:spLocks/>
            </p:cNvSpPr>
            <p:nvPr/>
          </p:nvSpPr>
          <p:spPr bwMode="auto">
            <a:xfrm>
              <a:off x="1944" y="2366"/>
              <a:ext cx="282" cy="187"/>
            </a:xfrm>
            <a:custGeom>
              <a:avLst/>
              <a:gdLst>
                <a:gd name="T0" fmla="*/ 47 w 282"/>
                <a:gd name="T1" fmla="*/ 0 h 187"/>
                <a:gd name="T2" fmla="*/ 216 w 282"/>
                <a:gd name="T3" fmla="*/ 0 h 187"/>
                <a:gd name="T4" fmla="*/ 224 w 282"/>
                <a:gd name="T5" fmla="*/ 7 h 187"/>
                <a:gd name="T6" fmla="*/ 282 w 282"/>
                <a:gd name="T7" fmla="*/ 7 h 187"/>
                <a:gd name="T8" fmla="*/ 282 w 282"/>
                <a:gd name="T9" fmla="*/ 55 h 187"/>
                <a:gd name="T10" fmla="*/ 279 w 282"/>
                <a:gd name="T11" fmla="*/ 66 h 187"/>
                <a:gd name="T12" fmla="*/ 279 w 282"/>
                <a:gd name="T13" fmla="*/ 115 h 187"/>
                <a:gd name="T14" fmla="*/ 219 w 282"/>
                <a:gd name="T15" fmla="*/ 115 h 187"/>
                <a:gd name="T16" fmla="*/ 219 w 282"/>
                <a:gd name="T17" fmla="*/ 184 h 187"/>
                <a:gd name="T18" fmla="*/ 183 w 282"/>
                <a:gd name="T19" fmla="*/ 187 h 187"/>
                <a:gd name="T20" fmla="*/ 177 w 282"/>
                <a:gd name="T21" fmla="*/ 181 h 187"/>
                <a:gd name="T22" fmla="*/ 116 w 282"/>
                <a:gd name="T23" fmla="*/ 181 h 187"/>
                <a:gd name="T24" fmla="*/ 107 w 282"/>
                <a:gd name="T25" fmla="*/ 175 h 187"/>
                <a:gd name="T26" fmla="*/ 0 w 282"/>
                <a:gd name="T27" fmla="*/ 175 h 187"/>
                <a:gd name="T28" fmla="*/ 0 w 282"/>
                <a:gd name="T29" fmla="*/ 114 h 187"/>
                <a:gd name="T30" fmla="*/ 39 w 282"/>
                <a:gd name="T31" fmla="*/ 114 h 187"/>
                <a:gd name="T32" fmla="*/ 39 w 282"/>
                <a:gd name="T33" fmla="*/ 58 h 187"/>
                <a:gd name="T34" fmla="*/ 47 w 282"/>
                <a:gd name="T35" fmla="*/ 58 h 187"/>
                <a:gd name="T36" fmla="*/ 47 w 282"/>
                <a:gd name="T37" fmla="*/ 0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2"/>
                <a:gd name="T58" fmla="*/ 0 h 187"/>
                <a:gd name="T59" fmla="*/ 282 w 282"/>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2" h="187">
                  <a:moveTo>
                    <a:pt x="47" y="0"/>
                  </a:moveTo>
                  <a:lnTo>
                    <a:pt x="216" y="0"/>
                  </a:lnTo>
                  <a:lnTo>
                    <a:pt x="224" y="7"/>
                  </a:lnTo>
                  <a:lnTo>
                    <a:pt x="282" y="7"/>
                  </a:lnTo>
                  <a:lnTo>
                    <a:pt x="282" y="55"/>
                  </a:lnTo>
                  <a:lnTo>
                    <a:pt x="279" y="66"/>
                  </a:lnTo>
                  <a:lnTo>
                    <a:pt x="279" y="115"/>
                  </a:lnTo>
                  <a:lnTo>
                    <a:pt x="219" y="115"/>
                  </a:lnTo>
                  <a:lnTo>
                    <a:pt x="219" y="184"/>
                  </a:lnTo>
                  <a:lnTo>
                    <a:pt x="183" y="187"/>
                  </a:lnTo>
                  <a:lnTo>
                    <a:pt x="177" y="181"/>
                  </a:lnTo>
                  <a:lnTo>
                    <a:pt x="116" y="181"/>
                  </a:lnTo>
                  <a:lnTo>
                    <a:pt x="107" y="175"/>
                  </a:lnTo>
                  <a:lnTo>
                    <a:pt x="0" y="175"/>
                  </a:lnTo>
                  <a:lnTo>
                    <a:pt x="0" y="114"/>
                  </a:lnTo>
                  <a:lnTo>
                    <a:pt x="39" y="114"/>
                  </a:lnTo>
                  <a:lnTo>
                    <a:pt x="39" y="58"/>
                  </a:lnTo>
                  <a:lnTo>
                    <a:pt x="47" y="58"/>
                  </a:lnTo>
                  <a:lnTo>
                    <a:pt x="47" y="0"/>
                  </a:lnTo>
                  <a:close/>
                </a:path>
              </a:pathLst>
            </a:custGeom>
            <a:solidFill>
              <a:schemeClr val="bg1"/>
            </a:solidFill>
            <a:ln w="9525">
              <a:solidFill>
                <a:schemeClr val="tx1"/>
              </a:solidFill>
              <a:round/>
              <a:headEnd/>
              <a:tailEnd/>
            </a:ln>
          </p:spPr>
          <p:txBody>
            <a:bodyPr/>
            <a:lstStyle/>
            <a:p>
              <a:endParaRPr lang="en-US"/>
            </a:p>
          </p:txBody>
        </p:sp>
        <p:sp>
          <p:nvSpPr>
            <p:cNvPr id="6427" name="Text Box 179">
              <a:extLst>
                <a:ext uri="{FF2B5EF4-FFF2-40B4-BE49-F238E27FC236}">
                  <a16:creationId xmlns:a16="http://schemas.microsoft.com/office/drawing/2014/main" id="{10277F3A-4EFE-9B09-28C1-68E447EBA3D3}"/>
                </a:ext>
              </a:extLst>
            </p:cNvPr>
            <p:cNvSpPr txBox="1">
              <a:spLocks noChangeArrowheads="1"/>
            </p:cNvSpPr>
            <p:nvPr/>
          </p:nvSpPr>
          <p:spPr bwMode="auto">
            <a:xfrm>
              <a:off x="1989" y="2400"/>
              <a:ext cx="240" cy="77"/>
            </a:xfrm>
            <a:prstGeom prst="rect">
              <a:avLst/>
            </a:prstGeom>
            <a:noFill/>
            <a:ln w="9525">
              <a:noFill/>
              <a:miter lim="800000"/>
              <a:headEnd/>
              <a:tailEnd/>
            </a:ln>
          </p:spPr>
          <p:txBody>
            <a:bodyPr lIns="0" tIns="0" rIns="0" bIns="0">
              <a:spAutoFit/>
            </a:bodyPr>
            <a:lstStyle/>
            <a:p>
              <a:pPr>
                <a:spcBef>
                  <a:spcPct val="50000"/>
                </a:spcBef>
              </a:pPr>
              <a:r>
                <a:rPr lang="en-US" sz="800"/>
                <a:t>Hickory</a:t>
              </a:r>
            </a:p>
          </p:txBody>
        </p:sp>
      </p:grpSp>
      <p:grpSp>
        <p:nvGrpSpPr>
          <p:cNvPr id="2415" name="Group 180">
            <a:extLst>
              <a:ext uri="{FF2B5EF4-FFF2-40B4-BE49-F238E27FC236}">
                <a16:creationId xmlns:a16="http://schemas.microsoft.com/office/drawing/2014/main" id="{616E652A-1639-33DC-432B-487D16E6611E}"/>
              </a:ext>
            </a:extLst>
          </p:cNvPr>
          <p:cNvGrpSpPr>
            <a:grpSpLocks/>
          </p:cNvGrpSpPr>
          <p:nvPr/>
        </p:nvGrpSpPr>
        <p:grpSpPr bwMode="auto">
          <a:xfrm>
            <a:off x="7510631" y="3724694"/>
            <a:ext cx="604837" cy="520700"/>
            <a:chOff x="2225" y="2225"/>
            <a:chExt cx="381" cy="328"/>
          </a:xfrm>
          <a:solidFill>
            <a:schemeClr val="accent1">
              <a:lumMod val="75000"/>
            </a:schemeClr>
          </a:solidFill>
        </p:grpSpPr>
        <p:sp>
          <p:nvSpPr>
            <p:cNvPr id="6424" name="Freeform 181">
              <a:extLst>
                <a:ext uri="{FF2B5EF4-FFF2-40B4-BE49-F238E27FC236}">
                  <a16:creationId xmlns:a16="http://schemas.microsoft.com/office/drawing/2014/main" id="{DC37CFF6-8697-D3E1-0872-6F61FBE7BF1A}"/>
                </a:ext>
              </a:extLst>
            </p:cNvPr>
            <p:cNvSpPr>
              <a:spLocks/>
            </p:cNvSpPr>
            <p:nvPr/>
          </p:nvSpPr>
          <p:spPr bwMode="auto">
            <a:xfrm>
              <a:off x="2225" y="2225"/>
              <a:ext cx="381" cy="328"/>
            </a:xfrm>
            <a:custGeom>
              <a:avLst/>
              <a:gdLst>
                <a:gd name="T0" fmla="*/ 0 w 381"/>
                <a:gd name="T1" fmla="*/ 0 h 328"/>
                <a:gd name="T2" fmla="*/ 40 w 381"/>
                <a:gd name="T3" fmla="*/ 28 h 328"/>
                <a:gd name="T4" fmla="*/ 28 w 381"/>
                <a:gd name="T5" fmla="*/ 36 h 328"/>
                <a:gd name="T6" fmla="*/ 28 w 381"/>
                <a:gd name="T7" fmla="*/ 51 h 328"/>
                <a:gd name="T8" fmla="*/ 34 w 381"/>
                <a:gd name="T9" fmla="*/ 60 h 328"/>
                <a:gd name="T10" fmla="*/ 49 w 381"/>
                <a:gd name="T11" fmla="*/ 60 h 328"/>
                <a:gd name="T12" fmla="*/ 51 w 381"/>
                <a:gd name="T13" fmla="*/ 49 h 328"/>
                <a:gd name="T14" fmla="*/ 69 w 381"/>
                <a:gd name="T15" fmla="*/ 49 h 328"/>
                <a:gd name="T16" fmla="*/ 81 w 381"/>
                <a:gd name="T17" fmla="*/ 49 h 328"/>
                <a:gd name="T18" fmla="*/ 187 w 381"/>
                <a:gd name="T19" fmla="*/ 48 h 328"/>
                <a:gd name="T20" fmla="*/ 199 w 381"/>
                <a:gd name="T21" fmla="*/ 31 h 328"/>
                <a:gd name="T22" fmla="*/ 228 w 381"/>
                <a:gd name="T23" fmla="*/ 31 h 328"/>
                <a:gd name="T24" fmla="*/ 234 w 381"/>
                <a:gd name="T25" fmla="*/ 36 h 328"/>
                <a:gd name="T26" fmla="*/ 243 w 381"/>
                <a:gd name="T27" fmla="*/ 39 h 328"/>
                <a:gd name="T28" fmla="*/ 243 w 381"/>
                <a:gd name="T29" fmla="*/ 69 h 328"/>
                <a:gd name="T30" fmla="*/ 271 w 381"/>
                <a:gd name="T31" fmla="*/ 69 h 328"/>
                <a:gd name="T32" fmla="*/ 271 w 381"/>
                <a:gd name="T33" fmla="*/ 102 h 328"/>
                <a:gd name="T34" fmla="*/ 315 w 381"/>
                <a:gd name="T35" fmla="*/ 178 h 328"/>
                <a:gd name="T36" fmla="*/ 381 w 381"/>
                <a:gd name="T37" fmla="*/ 178 h 328"/>
                <a:gd name="T38" fmla="*/ 381 w 381"/>
                <a:gd name="T39" fmla="*/ 232 h 328"/>
                <a:gd name="T40" fmla="*/ 378 w 381"/>
                <a:gd name="T41" fmla="*/ 231 h 328"/>
                <a:gd name="T42" fmla="*/ 375 w 381"/>
                <a:gd name="T43" fmla="*/ 292 h 328"/>
                <a:gd name="T44" fmla="*/ 300 w 381"/>
                <a:gd name="T45" fmla="*/ 328 h 328"/>
                <a:gd name="T46" fmla="*/ 270 w 381"/>
                <a:gd name="T47" fmla="*/ 306 h 328"/>
                <a:gd name="T48" fmla="*/ 258 w 381"/>
                <a:gd name="T49" fmla="*/ 264 h 328"/>
                <a:gd name="T50" fmla="*/ 4 w 381"/>
                <a:gd name="T51" fmla="*/ 262 h 328"/>
                <a:gd name="T52" fmla="*/ 4 w 381"/>
                <a:gd name="T53" fmla="*/ 207 h 328"/>
                <a:gd name="T54" fmla="*/ 10 w 381"/>
                <a:gd name="T55" fmla="*/ 196 h 328"/>
                <a:gd name="T56" fmla="*/ 10 w 381"/>
                <a:gd name="T57" fmla="*/ 78 h 328"/>
                <a:gd name="T58" fmla="*/ 0 w 381"/>
                <a:gd name="T59" fmla="*/ 69 h 328"/>
                <a:gd name="T60" fmla="*/ 0 w 381"/>
                <a:gd name="T61" fmla="*/ 0 h 3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1"/>
                <a:gd name="T94" fmla="*/ 0 h 328"/>
                <a:gd name="T95" fmla="*/ 381 w 381"/>
                <a:gd name="T96" fmla="*/ 328 h 3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1" h="328">
                  <a:moveTo>
                    <a:pt x="0" y="0"/>
                  </a:moveTo>
                  <a:lnTo>
                    <a:pt x="40" y="28"/>
                  </a:lnTo>
                  <a:lnTo>
                    <a:pt x="28" y="36"/>
                  </a:lnTo>
                  <a:lnTo>
                    <a:pt x="28" y="51"/>
                  </a:lnTo>
                  <a:lnTo>
                    <a:pt x="34" y="60"/>
                  </a:lnTo>
                  <a:lnTo>
                    <a:pt x="49" y="60"/>
                  </a:lnTo>
                  <a:lnTo>
                    <a:pt x="51" y="49"/>
                  </a:lnTo>
                  <a:lnTo>
                    <a:pt x="69" y="49"/>
                  </a:lnTo>
                  <a:lnTo>
                    <a:pt x="81" y="49"/>
                  </a:lnTo>
                  <a:lnTo>
                    <a:pt x="187" y="48"/>
                  </a:lnTo>
                  <a:lnTo>
                    <a:pt x="199" y="31"/>
                  </a:lnTo>
                  <a:lnTo>
                    <a:pt x="228" y="31"/>
                  </a:lnTo>
                  <a:lnTo>
                    <a:pt x="234" y="36"/>
                  </a:lnTo>
                  <a:lnTo>
                    <a:pt x="243" y="39"/>
                  </a:lnTo>
                  <a:lnTo>
                    <a:pt x="243" y="69"/>
                  </a:lnTo>
                  <a:lnTo>
                    <a:pt x="271" y="69"/>
                  </a:lnTo>
                  <a:lnTo>
                    <a:pt x="271" y="102"/>
                  </a:lnTo>
                  <a:lnTo>
                    <a:pt x="315" y="178"/>
                  </a:lnTo>
                  <a:lnTo>
                    <a:pt x="381" y="178"/>
                  </a:lnTo>
                  <a:lnTo>
                    <a:pt x="381" y="232"/>
                  </a:lnTo>
                  <a:lnTo>
                    <a:pt x="378" y="231"/>
                  </a:lnTo>
                  <a:lnTo>
                    <a:pt x="375" y="292"/>
                  </a:lnTo>
                  <a:lnTo>
                    <a:pt x="300" y="328"/>
                  </a:lnTo>
                  <a:lnTo>
                    <a:pt x="270" y="306"/>
                  </a:lnTo>
                  <a:lnTo>
                    <a:pt x="258" y="264"/>
                  </a:lnTo>
                  <a:lnTo>
                    <a:pt x="4" y="262"/>
                  </a:lnTo>
                  <a:lnTo>
                    <a:pt x="4" y="207"/>
                  </a:lnTo>
                  <a:lnTo>
                    <a:pt x="10" y="196"/>
                  </a:lnTo>
                  <a:lnTo>
                    <a:pt x="10" y="78"/>
                  </a:lnTo>
                  <a:lnTo>
                    <a:pt x="0" y="69"/>
                  </a:lnTo>
                  <a:lnTo>
                    <a:pt x="0" y="0"/>
                  </a:lnTo>
                  <a:close/>
                </a:path>
              </a:pathLst>
            </a:custGeom>
            <a:grpFill/>
            <a:ln w="9525">
              <a:solidFill>
                <a:schemeClr val="tx1"/>
              </a:solidFill>
              <a:round/>
              <a:headEnd/>
              <a:tailEnd/>
            </a:ln>
          </p:spPr>
          <p:txBody>
            <a:bodyPr/>
            <a:lstStyle/>
            <a:p>
              <a:endParaRPr lang="en-US"/>
            </a:p>
          </p:txBody>
        </p:sp>
        <p:sp>
          <p:nvSpPr>
            <p:cNvPr id="6425" name="Text Box 182">
              <a:extLst>
                <a:ext uri="{FF2B5EF4-FFF2-40B4-BE49-F238E27FC236}">
                  <a16:creationId xmlns:a16="http://schemas.microsoft.com/office/drawing/2014/main" id="{6A74F0AD-70EC-3D2C-7669-C34E6D072012}"/>
                </a:ext>
              </a:extLst>
            </p:cNvPr>
            <p:cNvSpPr txBox="1">
              <a:spLocks noChangeArrowheads="1"/>
            </p:cNvSpPr>
            <p:nvPr/>
          </p:nvSpPr>
          <p:spPr bwMode="auto">
            <a:xfrm>
              <a:off x="2256" y="2340"/>
              <a:ext cx="252" cy="78"/>
            </a:xfrm>
            <a:prstGeom prst="rect">
              <a:avLst/>
            </a:prstGeom>
            <a:grpFill/>
            <a:ln w="9525">
              <a:noFill/>
              <a:miter lim="800000"/>
              <a:headEnd/>
              <a:tailEnd/>
            </a:ln>
          </p:spPr>
          <p:txBody>
            <a:bodyPr wrap="square" lIns="0" tIns="0" rIns="0" bIns="0">
              <a:spAutoFit/>
            </a:bodyPr>
            <a:lstStyle/>
            <a:p>
              <a:pPr>
                <a:spcBef>
                  <a:spcPct val="50000"/>
                </a:spcBef>
              </a:pPr>
              <a:r>
                <a:rPr lang="en-US" sz="800"/>
                <a:t>Camden</a:t>
              </a:r>
            </a:p>
          </p:txBody>
        </p:sp>
      </p:grpSp>
      <p:grpSp>
        <p:nvGrpSpPr>
          <p:cNvPr id="2416" name="Group 183">
            <a:extLst>
              <a:ext uri="{FF2B5EF4-FFF2-40B4-BE49-F238E27FC236}">
                <a16:creationId xmlns:a16="http://schemas.microsoft.com/office/drawing/2014/main" id="{24D0C276-4B50-C0D7-ED10-35D4E5FF5E28}"/>
              </a:ext>
            </a:extLst>
          </p:cNvPr>
          <p:cNvGrpSpPr>
            <a:grpSpLocks/>
          </p:cNvGrpSpPr>
          <p:nvPr/>
        </p:nvGrpSpPr>
        <p:grpSpPr bwMode="auto">
          <a:xfrm>
            <a:off x="7512217" y="3240507"/>
            <a:ext cx="395288" cy="557213"/>
            <a:chOff x="2226" y="1920"/>
            <a:chExt cx="249" cy="351"/>
          </a:xfrm>
          <a:solidFill>
            <a:schemeClr val="accent1">
              <a:lumMod val="75000"/>
            </a:schemeClr>
          </a:solidFill>
        </p:grpSpPr>
        <p:sp>
          <p:nvSpPr>
            <p:cNvPr id="6422" name="Freeform 184">
              <a:extLst>
                <a:ext uri="{FF2B5EF4-FFF2-40B4-BE49-F238E27FC236}">
                  <a16:creationId xmlns:a16="http://schemas.microsoft.com/office/drawing/2014/main" id="{07E4703A-D8D3-BAA1-4D66-1770E322D51B}"/>
                </a:ext>
              </a:extLst>
            </p:cNvPr>
            <p:cNvSpPr>
              <a:spLocks/>
            </p:cNvSpPr>
            <p:nvPr/>
          </p:nvSpPr>
          <p:spPr bwMode="auto">
            <a:xfrm>
              <a:off x="2229" y="1920"/>
              <a:ext cx="246" cy="351"/>
            </a:xfrm>
            <a:custGeom>
              <a:avLst/>
              <a:gdLst>
                <a:gd name="T0" fmla="*/ 14 w 246"/>
                <a:gd name="T1" fmla="*/ 0 h 351"/>
                <a:gd name="T2" fmla="*/ 120 w 246"/>
                <a:gd name="T3" fmla="*/ 2 h 351"/>
                <a:gd name="T4" fmla="*/ 123 w 246"/>
                <a:gd name="T5" fmla="*/ 66 h 351"/>
                <a:gd name="T6" fmla="*/ 246 w 246"/>
                <a:gd name="T7" fmla="*/ 185 h 351"/>
                <a:gd name="T8" fmla="*/ 246 w 246"/>
                <a:gd name="T9" fmla="*/ 234 h 351"/>
                <a:gd name="T10" fmla="*/ 219 w 246"/>
                <a:gd name="T11" fmla="*/ 236 h 351"/>
                <a:gd name="T12" fmla="*/ 219 w 246"/>
                <a:gd name="T13" fmla="*/ 279 h 351"/>
                <a:gd name="T14" fmla="*/ 213 w 246"/>
                <a:gd name="T15" fmla="*/ 293 h 351"/>
                <a:gd name="T16" fmla="*/ 213 w 246"/>
                <a:gd name="T17" fmla="*/ 332 h 351"/>
                <a:gd name="T18" fmla="*/ 183 w 246"/>
                <a:gd name="T19" fmla="*/ 332 h 351"/>
                <a:gd name="T20" fmla="*/ 177 w 246"/>
                <a:gd name="T21" fmla="*/ 351 h 351"/>
                <a:gd name="T22" fmla="*/ 80 w 246"/>
                <a:gd name="T23" fmla="*/ 351 h 351"/>
                <a:gd name="T24" fmla="*/ 78 w 246"/>
                <a:gd name="T25" fmla="*/ 333 h 351"/>
                <a:gd name="T26" fmla="*/ 65 w 246"/>
                <a:gd name="T27" fmla="*/ 323 h 351"/>
                <a:gd name="T28" fmla="*/ 50 w 246"/>
                <a:gd name="T29" fmla="*/ 327 h 351"/>
                <a:gd name="T30" fmla="*/ 17 w 246"/>
                <a:gd name="T31" fmla="*/ 303 h 351"/>
                <a:gd name="T32" fmla="*/ 0 w 246"/>
                <a:gd name="T33" fmla="*/ 305 h 351"/>
                <a:gd name="T34" fmla="*/ 0 w 246"/>
                <a:gd name="T35" fmla="*/ 216 h 351"/>
                <a:gd name="T36" fmla="*/ 8 w 246"/>
                <a:gd name="T37" fmla="*/ 215 h 351"/>
                <a:gd name="T38" fmla="*/ 8 w 246"/>
                <a:gd name="T39" fmla="*/ 47 h 351"/>
                <a:gd name="T40" fmla="*/ 14 w 246"/>
                <a:gd name="T41" fmla="*/ 44 h 351"/>
                <a:gd name="T42" fmla="*/ 14 w 246"/>
                <a:gd name="T43" fmla="*/ 0 h 3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6"/>
                <a:gd name="T67" fmla="*/ 0 h 351"/>
                <a:gd name="T68" fmla="*/ 246 w 246"/>
                <a:gd name="T69" fmla="*/ 351 h 3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6" h="351">
                  <a:moveTo>
                    <a:pt x="14" y="0"/>
                  </a:moveTo>
                  <a:lnTo>
                    <a:pt x="120" y="2"/>
                  </a:lnTo>
                  <a:lnTo>
                    <a:pt x="123" y="66"/>
                  </a:lnTo>
                  <a:lnTo>
                    <a:pt x="246" y="185"/>
                  </a:lnTo>
                  <a:lnTo>
                    <a:pt x="246" y="234"/>
                  </a:lnTo>
                  <a:lnTo>
                    <a:pt x="219" y="236"/>
                  </a:lnTo>
                  <a:lnTo>
                    <a:pt x="219" y="279"/>
                  </a:lnTo>
                  <a:lnTo>
                    <a:pt x="213" y="293"/>
                  </a:lnTo>
                  <a:lnTo>
                    <a:pt x="213" y="332"/>
                  </a:lnTo>
                  <a:lnTo>
                    <a:pt x="183" y="332"/>
                  </a:lnTo>
                  <a:lnTo>
                    <a:pt x="177" y="351"/>
                  </a:lnTo>
                  <a:lnTo>
                    <a:pt x="80" y="351"/>
                  </a:lnTo>
                  <a:lnTo>
                    <a:pt x="78" y="333"/>
                  </a:lnTo>
                  <a:lnTo>
                    <a:pt x="65" y="323"/>
                  </a:lnTo>
                  <a:lnTo>
                    <a:pt x="50" y="327"/>
                  </a:lnTo>
                  <a:lnTo>
                    <a:pt x="17" y="303"/>
                  </a:lnTo>
                  <a:lnTo>
                    <a:pt x="0" y="305"/>
                  </a:lnTo>
                  <a:lnTo>
                    <a:pt x="0" y="216"/>
                  </a:lnTo>
                  <a:lnTo>
                    <a:pt x="8" y="215"/>
                  </a:lnTo>
                  <a:lnTo>
                    <a:pt x="8" y="47"/>
                  </a:lnTo>
                  <a:lnTo>
                    <a:pt x="14" y="44"/>
                  </a:lnTo>
                  <a:lnTo>
                    <a:pt x="14" y="0"/>
                  </a:lnTo>
                  <a:close/>
                </a:path>
              </a:pathLst>
            </a:custGeom>
            <a:grpFill/>
            <a:ln w="9525">
              <a:solidFill>
                <a:schemeClr val="tx1"/>
              </a:solidFill>
              <a:round/>
              <a:headEnd/>
              <a:tailEnd/>
            </a:ln>
          </p:spPr>
          <p:txBody>
            <a:bodyPr/>
            <a:lstStyle/>
            <a:p>
              <a:endParaRPr lang="en-US"/>
            </a:p>
          </p:txBody>
        </p:sp>
        <p:sp>
          <p:nvSpPr>
            <p:cNvPr id="6423" name="Text Box 185">
              <a:extLst>
                <a:ext uri="{FF2B5EF4-FFF2-40B4-BE49-F238E27FC236}">
                  <a16:creationId xmlns:a16="http://schemas.microsoft.com/office/drawing/2014/main" id="{E5F50B88-24D9-7FE8-6E92-4486C27E8980}"/>
                </a:ext>
              </a:extLst>
            </p:cNvPr>
            <p:cNvSpPr txBox="1">
              <a:spLocks noChangeArrowheads="1"/>
            </p:cNvSpPr>
            <p:nvPr/>
          </p:nvSpPr>
          <p:spPr bwMode="auto">
            <a:xfrm>
              <a:off x="2226" y="2073"/>
              <a:ext cx="240" cy="77"/>
            </a:xfrm>
            <a:prstGeom prst="rect">
              <a:avLst/>
            </a:prstGeom>
            <a:grpFill/>
            <a:ln w="9525">
              <a:noFill/>
              <a:miter lim="800000"/>
              <a:headEnd/>
              <a:tailEnd/>
            </a:ln>
          </p:spPr>
          <p:txBody>
            <a:bodyPr lIns="0" tIns="0" rIns="0" bIns="0">
              <a:spAutoFit/>
            </a:bodyPr>
            <a:lstStyle/>
            <a:p>
              <a:pPr>
                <a:spcBef>
                  <a:spcPct val="50000"/>
                </a:spcBef>
              </a:pPr>
              <a:r>
                <a:rPr lang="en-US" sz="800"/>
                <a:t>Morgan</a:t>
              </a:r>
            </a:p>
          </p:txBody>
        </p:sp>
      </p:grpSp>
      <p:grpSp>
        <p:nvGrpSpPr>
          <p:cNvPr id="2417" name="Group 186">
            <a:extLst>
              <a:ext uri="{FF2B5EF4-FFF2-40B4-BE49-F238E27FC236}">
                <a16:creationId xmlns:a16="http://schemas.microsoft.com/office/drawing/2014/main" id="{4BDE7819-79ED-CC15-CA0C-2BF7AA6CF28C}"/>
              </a:ext>
            </a:extLst>
          </p:cNvPr>
          <p:cNvGrpSpPr>
            <a:grpSpLocks/>
          </p:cNvGrpSpPr>
          <p:nvPr/>
        </p:nvGrpSpPr>
        <p:grpSpPr bwMode="auto">
          <a:xfrm>
            <a:off x="7721768" y="3010320"/>
            <a:ext cx="404813" cy="523875"/>
            <a:chOff x="2358" y="1775"/>
            <a:chExt cx="255" cy="330"/>
          </a:xfrm>
        </p:grpSpPr>
        <p:sp>
          <p:nvSpPr>
            <p:cNvPr id="6420" name="Freeform 187">
              <a:extLst>
                <a:ext uri="{FF2B5EF4-FFF2-40B4-BE49-F238E27FC236}">
                  <a16:creationId xmlns:a16="http://schemas.microsoft.com/office/drawing/2014/main" id="{5F00093A-C56B-591C-0A2C-C68D959698DC}"/>
                </a:ext>
              </a:extLst>
            </p:cNvPr>
            <p:cNvSpPr>
              <a:spLocks/>
            </p:cNvSpPr>
            <p:nvPr/>
          </p:nvSpPr>
          <p:spPr bwMode="auto">
            <a:xfrm>
              <a:off x="2358" y="1775"/>
              <a:ext cx="255" cy="330"/>
            </a:xfrm>
            <a:custGeom>
              <a:avLst/>
              <a:gdLst>
                <a:gd name="T0" fmla="*/ 192 w 255"/>
                <a:gd name="T1" fmla="*/ 0 h 330"/>
                <a:gd name="T2" fmla="*/ 204 w 255"/>
                <a:gd name="T3" fmla="*/ 0 h 330"/>
                <a:gd name="T4" fmla="*/ 210 w 255"/>
                <a:gd name="T5" fmla="*/ 15 h 330"/>
                <a:gd name="T6" fmla="*/ 221 w 255"/>
                <a:gd name="T7" fmla="*/ 28 h 330"/>
                <a:gd name="T8" fmla="*/ 225 w 255"/>
                <a:gd name="T9" fmla="*/ 43 h 330"/>
                <a:gd name="T10" fmla="*/ 237 w 255"/>
                <a:gd name="T11" fmla="*/ 48 h 330"/>
                <a:gd name="T12" fmla="*/ 255 w 255"/>
                <a:gd name="T13" fmla="*/ 60 h 330"/>
                <a:gd name="T14" fmla="*/ 243 w 255"/>
                <a:gd name="T15" fmla="*/ 81 h 330"/>
                <a:gd name="T16" fmla="*/ 249 w 255"/>
                <a:gd name="T17" fmla="*/ 99 h 330"/>
                <a:gd name="T18" fmla="*/ 249 w 255"/>
                <a:gd name="T19" fmla="*/ 121 h 330"/>
                <a:gd name="T20" fmla="*/ 197 w 255"/>
                <a:gd name="T21" fmla="*/ 330 h 330"/>
                <a:gd name="T22" fmla="*/ 122 w 255"/>
                <a:gd name="T23" fmla="*/ 330 h 330"/>
                <a:gd name="T24" fmla="*/ 0 w 255"/>
                <a:gd name="T25" fmla="*/ 204 h 330"/>
                <a:gd name="T26" fmla="*/ 0 w 255"/>
                <a:gd name="T27" fmla="*/ 145 h 330"/>
                <a:gd name="T28" fmla="*/ 135 w 255"/>
                <a:gd name="T29" fmla="*/ 145 h 330"/>
                <a:gd name="T30" fmla="*/ 192 w 255"/>
                <a:gd name="T31" fmla="*/ 0 h 3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5"/>
                <a:gd name="T49" fmla="*/ 0 h 330"/>
                <a:gd name="T50" fmla="*/ 255 w 255"/>
                <a:gd name="T51" fmla="*/ 330 h 3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5" h="330">
                  <a:moveTo>
                    <a:pt x="192" y="0"/>
                  </a:moveTo>
                  <a:lnTo>
                    <a:pt x="204" y="0"/>
                  </a:lnTo>
                  <a:lnTo>
                    <a:pt x="210" y="15"/>
                  </a:lnTo>
                  <a:lnTo>
                    <a:pt x="221" y="28"/>
                  </a:lnTo>
                  <a:lnTo>
                    <a:pt x="225" y="43"/>
                  </a:lnTo>
                  <a:lnTo>
                    <a:pt x="237" y="48"/>
                  </a:lnTo>
                  <a:lnTo>
                    <a:pt x="255" y="60"/>
                  </a:lnTo>
                  <a:lnTo>
                    <a:pt x="243" y="81"/>
                  </a:lnTo>
                  <a:lnTo>
                    <a:pt x="249" y="99"/>
                  </a:lnTo>
                  <a:lnTo>
                    <a:pt x="249" y="121"/>
                  </a:lnTo>
                  <a:lnTo>
                    <a:pt x="197" y="330"/>
                  </a:lnTo>
                  <a:lnTo>
                    <a:pt x="122" y="330"/>
                  </a:lnTo>
                  <a:lnTo>
                    <a:pt x="0" y="204"/>
                  </a:lnTo>
                  <a:lnTo>
                    <a:pt x="0" y="145"/>
                  </a:lnTo>
                  <a:lnTo>
                    <a:pt x="135" y="145"/>
                  </a:lnTo>
                  <a:lnTo>
                    <a:pt x="192" y="0"/>
                  </a:lnTo>
                  <a:close/>
                </a:path>
              </a:pathLst>
            </a:custGeom>
            <a:solidFill>
              <a:schemeClr val="bg1"/>
            </a:solidFill>
            <a:ln w="9525">
              <a:solidFill>
                <a:schemeClr val="tx1"/>
              </a:solidFill>
              <a:round/>
              <a:headEnd/>
              <a:tailEnd/>
            </a:ln>
          </p:spPr>
          <p:txBody>
            <a:bodyPr/>
            <a:lstStyle/>
            <a:p>
              <a:endParaRPr lang="en-US"/>
            </a:p>
          </p:txBody>
        </p:sp>
        <p:sp>
          <p:nvSpPr>
            <p:cNvPr id="6421" name="Text Box 188">
              <a:extLst>
                <a:ext uri="{FF2B5EF4-FFF2-40B4-BE49-F238E27FC236}">
                  <a16:creationId xmlns:a16="http://schemas.microsoft.com/office/drawing/2014/main" id="{C49727DC-B5A9-8461-6D57-F7CACFED4D16}"/>
                </a:ext>
              </a:extLst>
            </p:cNvPr>
            <p:cNvSpPr txBox="1">
              <a:spLocks noChangeArrowheads="1"/>
            </p:cNvSpPr>
            <p:nvPr/>
          </p:nvSpPr>
          <p:spPr bwMode="auto">
            <a:xfrm rot="-4234908">
              <a:off x="2373" y="1920"/>
              <a:ext cx="288" cy="77"/>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Moniteau</a:t>
              </a:r>
            </a:p>
          </p:txBody>
        </p:sp>
      </p:grpSp>
      <p:grpSp>
        <p:nvGrpSpPr>
          <p:cNvPr id="2418" name="Group 189">
            <a:extLst>
              <a:ext uri="{FF2B5EF4-FFF2-40B4-BE49-F238E27FC236}">
                <a16:creationId xmlns:a16="http://schemas.microsoft.com/office/drawing/2014/main" id="{46F09D3B-CC84-B5E8-DDC1-D2B5F9BD4B62}"/>
              </a:ext>
            </a:extLst>
          </p:cNvPr>
          <p:cNvGrpSpPr>
            <a:grpSpLocks/>
          </p:cNvGrpSpPr>
          <p:nvPr/>
        </p:nvGrpSpPr>
        <p:grpSpPr bwMode="auto">
          <a:xfrm>
            <a:off x="8045618" y="3196056"/>
            <a:ext cx="417513" cy="438150"/>
            <a:chOff x="2562" y="1892"/>
            <a:chExt cx="263" cy="276"/>
          </a:xfrm>
        </p:grpSpPr>
        <p:sp>
          <p:nvSpPr>
            <p:cNvPr id="6418" name="Freeform 190">
              <a:extLst>
                <a:ext uri="{FF2B5EF4-FFF2-40B4-BE49-F238E27FC236}">
                  <a16:creationId xmlns:a16="http://schemas.microsoft.com/office/drawing/2014/main" id="{88A87E38-FE87-4010-23B1-29AB6314DAF5}"/>
                </a:ext>
              </a:extLst>
            </p:cNvPr>
            <p:cNvSpPr>
              <a:spLocks/>
            </p:cNvSpPr>
            <p:nvPr/>
          </p:nvSpPr>
          <p:spPr bwMode="auto">
            <a:xfrm>
              <a:off x="2562" y="1892"/>
              <a:ext cx="263" cy="276"/>
            </a:xfrm>
            <a:custGeom>
              <a:avLst/>
              <a:gdLst>
                <a:gd name="T0" fmla="*/ 57 w 263"/>
                <a:gd name="T1" fmla="*/ 0 h 276"/>
                <a:gd name="T2" fmla="*/ 71 w 263"/>
                <a:gd name="T3" fmla="*/ 16 h 276"/>
                <a:gd name="T4" fmla="*/ 72 w 263"/>
                <a:gd name="T5" fmla="*/ 30 h 276"/>
                <a:gd name="T6" fmla="*/ 146 w 263"/>
                <a:gd name="T7" fmla="*/ 58 h 276"/>
                <a:gd name="T8" fmla="*/ 165 w 263"/>
                <a:gd name="T9" fmla="*/ 96 h 276"/>
                <a:gd name="T10" fmla="*/ 201 w 263"/>
                <a:gd name="T11" fmla="*/ 118 h 276"/>
                <a:gd name="T12" fmla="*/ 231 w 263"/>
                <a:gd name="T13" fmla="*/ 123 h 276"/>
                <a:gd name="T14" fmla="*/ 246 w 263"/>
                <a:gd name="T15" fmla="*/ 117 h 276"/>
                <a:gd name="T16" fmla="*/ 260 w 263"/>
                <a:gd name="T17" fmla="*/ 112 h 276"/>
                <a:gd name="T18" fmla="*/ 260 w 263"/>
                <a:gd name="T19" fmla="*/ 148 h 276"/>
                <a:gd name="T20" fmla="*/ 263 w 263"/>
                <a:gd name="T21" fmla="*/ 168 h 276"/>
                <a:gd name="T22" fmla="*/ 252 w 263"/>
                <a:gd name="T23" fmla="*/ 180 h 276"/>
                <a:gd name="T24" fmla="*/ 230 w 263"/>
                <a:gd name="T25" fmla="*/ 180 h 276"/>
                <a:gd name="T26" fmla="*/ 221 w 263"/>
                <a:gd name="T27" fmla="*/ 178 h 276"/>
                <a:gd name="T28" fmla="*/ 179 w 263"/>
                <a:gd name="T29" fmla="*/ 178 h 276"/>
                <a:gd name="T30" fmla="*/ 191 w 263"/>
                <a:gd name="T31" fmla="*/ 205 h 276"/>
                <a:gd name="T32" fmla="*/ 207 w 263"/>
                <a:gd name="T33" fmla="*/ 229 h 276"/>
                <a:gd name="T34" fmla="*/ 165 w 263"/>
                <a:gd name="T35" fmla="*/ 252 h 276"/>
                <a:gd name="T36" fmla="*/ 167 w 263"/>
                <a:gd name="T37" fmla="*/ 276 h 276"/>
                <a:gd name="T38" fmla="*/ 41 w 263"/>
                <a:gd name="T39" fmla="*/ 276 h 276"/>
                <a:gd name="T40" fmla="*/ 42 w 263"/>
                <a:gd name="T41" fmla="*/ 250 h 276"/>
                <a:gd name="T42" fmla="*/ 51 w 263"/>
                <a:gd name="T43" fmla="*/ 249 h 276"/>
                <a:gd name="T44" fmla="*/ 48 w 263"/>
                <a:gd name="T45" fmla="*/ 211 h 276"/>
                <a:gd name="T46" fmla="*/ 0 w 263"/>
                <a:gd name="T47" fmla="*/ 211 h 276"/>
                <a:gd name="T48" fmla="*/ 57 w 263"/>
                <a:gd name="T49" fmla="*/ 0 h 2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3"/>
                <a:gd name="T76" fmla="*/ 0 h 276"/>
                <a:gd name="T77" fmla="*/ 263 w 263"/>
                <a:gd name="T78" fmla="*/ 276 h 2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3" h="276">
                  <a:moveTo>
                    <a:pt x="57" y="0"/>
                  </a:moveTo>
                  <a:lnTo>
                    <a:pt x="71" y="16"/>
                  </a:lnTo>
                  <a:lnTo>
                    <a:pt x="72" y="30"/>
                  </a:lnTo>
                  <a:lnTo>
                    <a:pt x="146" y="58"/>
                  </a:lnTo>
                  <a:lnTo>
                    <a:pt x="165" y="96"/>
                  </a:lnTo>
                  <a:lnTo>
                    <a:pt x="201" y="118"/>
                  </a:lnTo>
                  <a:lnTo>
                    <a:pt x="231" y="123"/>
                  </a:lnTo>
                  <a:lnTo>
                    <a:pt x="246" y="117"/>
                  </a:lnTo>
                  <a:lnTo>
                    <a:pt x="260" y="112"/>
                  </a:lnTo>
                  <a:lnTo>
                    <a:pt x="260" y="148"/>
                  </a:lnTo>
                  <a:lnTo>
                    <a:pt x="263" y="168"/>
                  </a:lnTo>
                  <a:lnTo>
                    <a:pt x="252" y="180"/>
                  </a:lnTo>
                  <a:lnTo>
                    <a:pt x="230" y="180"/>
                  </a:lnTo>
                  <a:lnTo>
                    <a:pt x="221" y="178"/>
                  </a:lnTo>
                  <a:lnTo>
                    <a:pt x="179" y="178"/>
                  </a:lnTo>
                  <a:lnTo>
                    <a:pt x="191" y="205"/>
                  </a:lnTo>
                  <a:lnTo>
                    <a:pt x="207" y="229"/>
                  </a:lnTo>
                  <a:lnTo>
                    <a:pt x="165" y="252"/>
                  </a:lnTo>
                  <a:lnTo>
                    <a:pt x="167" y="276"/>
                  </a:lnTo>
                  <a:lnTo>
                    <a:pt x="41" y="276"/>
                  </a:lnTo>
                  <a:lnTo>
                    <a:pt x="42" y="250"/>
                  </a:lnTo>
                  <a:lnTo>
                    <a:pt x="51" y="249"/>
                  </a:lnTo>
                  <a:lnTo>
                    <a:pt x="48" y="211"/>
                  </a:lnTo>
                  <a:lnTo>
                    <a:pt x="0" y="211"/>
                  </a:lnTo>
                  <a:lnTo>
                    <a:pt x="57" y="0"/>
                  </a:lnTo>
                  <a:close/>
                </a:path>
              </a:pathLst>
            </a:custGeom>
            <a:solidFill>
              <a:schemeClr val="bg1"/>
            </a:solidFill>
            <a:ln w="9525">
              <a:solidFill>
                <a:schemeClr val="tx1"/>
              </a:solidFill>
              <a:round/>
              <a:headEnd/>
              <a:tailEnd/>
            </a:ln>
          </p:spPr>
          <p:txBody>
            <a:bodyPr/>
            <a:lstStyle/>
            <a:p>
              <a:endParaRPr lang="en-US"/>
            </a:p>
          </p:txBody>
        </p:sp>
        <p:sp>
          <p:nvSpPr>
            <p:cNvPr id="6419" name="Text Box 191">
              <a:extLst>
                <a:ext uri="{FF2B5EF4-FFF2-40B4-BE49-F238E27FC236}">
                  <a16:creationId xmlns:a16="http://schemas.microsoft.com/office/drawing/2014/main" id="{C327ECAE-BFE5-3603-8178-5704B0A95E66}"/>
                </a:ext>
              </a:extLst>
            </p:cNvPr>
            <p:cNvSpPr txBox="1">
              <a:spLocks noChangeArrowheads="1"/>
            </p:cNvSpPr>
            <p:nvPr/>
          </p:nvSpPr>
          <p:spPr bwMode="auto">
            <a:xfrm>
              <a:off x="2583" y="1999"/>
              <a:ext cx="192" cy="77"/>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Cole</a:t>
              </a:r>
            </a:p>
          </p:txBody>
        </p:sp>
      </p:grpSp>
      <p:grpSp>
        <p:nvGrpSpPr>
          <p:cNvPr id="2419" name="Group 192">
            <a:extLst>
              <a:ext uri="{FF2B5EF4-FFF2-40B4-BE49-F238E27FC236}">
                <a16:creationId xmlns:a16="http://schemas.microsoft.com/office/drawing/2014/main" id="{221E6FF4-F1BF-3AD8-2BE6-3E64A548708E}"/>
              </a:ext>
            </a:extLst>
          </p:cNvPr>
          <p:cNvGrpSpPr>
            <a:grpSpLocks/>
          </p:cNvGrpSpPr>
          <p:nvPr/>
        </p:nvGrpSpPr>
        <p:grpSpPr bwMode="auto">
          <a:xfrm>
            <a:off x="7859881" y="3540544"/>
            <a:ext cx="452437" cy="455612"/>
            <a:chOff x="2445" y="2109"/>
            <a:chExt cx="285" cy="287"/>
          </a:xfrm>
          <a:solidFill>
            <a:schemeClr val="accent1">
              <a:lumMod val="75000"/>
            </a:schemeClr>
          </a:solidFill>
        </p:grpSpPr>
        <p:sp>
          <p:nvSpPr>
            <p:cNvPr id="6416" name="Freeform 193">
              <a:extLst>
                <a:ext uri="{FF2B5EF4-FFF2-40B4-BE49-F238E27FC236}">
                  <a16:creationId xmlns:a16="http://schemas.microsoft.com/office/drawing/2014/main" id="{8CCBB62F-1B02-20FD-520A-A64BF3D7B60F}"/>
                </a:ext>
              </a:extLst>
            </p:cNvPr>
            <p:cNvSpPr>
              <a:spLocks/>
            </p:cNvSpPr>
            <p:nvPr/>
          </p:nvSpPr>
          <p:spPr bwMode="auto">
            <a:xfrm>
              <a:off x="2445" y="2109"/>
              <a:ext cx="285" cy="287"/>
            </a:xfrm>
            <a:custGeom>
              <a:avLst/>
              <a:gdLst>
                <a:gd name="T0" fmla="*/ 38 w 285"/>
                <a:gd name="T1" fmla="*/ 0 h 287"/>
                <a:gd name="T2" fmla="*/ 162 w 285"/>
                <a:gd name="T3" fmla="*/ 0 h 287"/>
                <a:gd name="T4" fmla="*/ 162 w 285"/>
                <a:gd name="T5" fmla="*/ 27 h 287"/>
                <a:gd name="T6" fmla="*/ 158 w 285"/>
                <a:gd name="T7" fmla="*/ 29 h 287"/>
                <a:gd name="T8" fmla="*/ 155 w 285"/>
                <a:gd name="T9" fmla="*/ 62 h 287"/>
                <a:gd name="T10" fmla="*/ 284 w 285"/>
                <a:gd name="T11" fmla="*/ 62 h 287"/>
                <a:gd name="T12" fmla="*/ 285 w 285"/>
                <a:gd name="T13" fmla="*/ 74 h 287"/>
                <a:gd name="T14" fmla="*/ 276 w 285"/>
                <a:gd name="T15" fmla="*/ 81 h 287"/>
                <a:gd name="T16" fmla="*/ 276 w 285"/>
                <a:gd name="T17" fmla="*/ 195 h 287"/>
                <a:gd name="T18" fmla="*/ 284 w 285"/>
                <a:gd name="T19" fmla="*/ 197 h 287"/>
                <a:gd name="T20" fmla="*/ 284 w 285"/>
                <a:gd name="T21" fmla="*/ 287 h 287"/>
                <a:gd name="T22" fmla="*/ 95 w 285"/>
                <a:gd name="T23" fmla="*/ 287 h 287"/>
                <a:gd name="T24" fmla="*/ 50 w 285"/>
                <a:gd name="T25" fmla="*/ 213 h 287"/>
                <a:gd name="T26" fmla="*/ 51 w 285"/>
                <a:gd name="T27" fmla="*/ 185 h 287"/>
                <a:gd name="T28" fmla="*/ 24 w 285"/>
                <a:gd name="T29" fmla="*/ 183 h 287"/>
                <a:gd name="T30" fmla="*/ 24 w 285"/>
                <a:gd name="T31" fmla="*/ 147 h 287"/>
                <a:gd name="T32" fmla="*/ 0 w 285"/>
                <a:gd name="T33" fmla="*/ 143 h 287"/>
                <a:gd name="T34" fmla="*/ 0 w 285"/>
                <a:gd name="T35" fmla="*/ 102 h 287"/>
                <a:gd name="T36" fmla="*/ 6 w 285"/>
                <a:gd name="T37" fmla="*/ 99 h 287"/>
                <a:gd name="T38" fmla="*/ 6 w 285"/>
                <a:gd name="T39" fmla="*/ 53 h 287"/>
                <a:gd name="T40" fmla="*/ 38 w 285"/>
                <a:gd name="T41" fmla="*/ 53 h 287"/>
                <a:gd name="T42" fmla="*/ 38 w 285"/>
                <a:gd name="T43" fmla="*/ 0 h 2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5"/>
                <a:gd name="T67" fmla="*/ 0 h 287"/>
                <a:gd name="T68" fmla="*/ 285 w 285"/>
                <a:gd name="T69" fmla="*/ 287 h 2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5" h="287">
                  <a:moveTo>
                    <a:pt x="38" y="0"/>
                  </a:moveTo>
                  <a:lnTo>
                    <a:pt x="162" y="0"/>
                  </a:lnTo>
                  <a:lnTo>
                    <a:pt x="162" y="27"/>
                  </a:lnTo>
                  <a:lnTo>
                    <a:pt x="158" y="29"/>
                  </a:lnTo>
                  <a:lnTo>
                    <a:pt x="155" y="62"/>
                  </a:lnTo>
                  <a:lnTo>
                    <a:pt x="284" y="62"/>
                  </a:lnTo>
                  <a:lnTo>
                    <a:pt x="285" y="74"/>
                  </a:lnTo>
                  <a:lnTo>
                    <a:pt x="276" y="81"/>
                  </a:lnTo>
                  <a:lnTo>
                    <a:pt x="276" y="195"/>
                  </a:lnTo>
                  <a:lnTo>
                    <a:pt x="284" y="197"/>
                  </a:lnTo>
                  <a:lnTo>
                    <a:pt x="284" y="287"/>
                  </a:lnTo>
                  <a:lnTo>
                    <a:pt x="95" y="287"/>
                  </a:lnTo>
                  <a:lnTo>
                    <a:pt x="50" y="213"/>
                  </a:lnTo>
                  <a:lnTo>
                    <a:pt x="51" y="185"/>
                  </a:lnTo>
                  <a:lnTo>
                    <a:pt x="24" y="183"/>
                  </a:lnTo>
                  <a:lnTo>
                    <a:pt x="24" y="147"/>
                  </a:lnTo>
                  <a:lnTo>
                    <a:pt x="0" y="143"/>
                  </a:lnTo>
                  <a:lnTo>
                    <a:pt x="0" y="102"/>
                  </a:lnTo>
                  <a:lnTo>
                    <a:pt x="6" y="99"/>
                  </a:lnTo>
                  <a:lnTo>
                    <a:pt x="6" y="53"/>
                  </a:lnTo>
                  <a:lnTo>
                    <a:pt x="38" y="53"/>
                  </a:lnTo>
                  <a:lnTo>
                    <a:pt x="38" y="0"/>
                  </a:lnTo>
                  <a:close/>
                </a:path>
              </a:pathLst>
            </a:custGeom>
            <a:grpFill/>
            <a:ln w="9525">
              <a:solidFill>
                <a:schemeClr val="tx1"/>
              </a:solidFill>
              <a:round/>
              <a:headEnd/>
              <a:tailEnd/>
            </a:ln>
          </p:spPr>
          <p:txBody>
            <a:bodyPr/>
            <a:lstStyle/>
            <a:p>
              <a:endParaRPr lang="en-US"/>
            </a:p>
          </p:txBody>
        </p:sp>
        <p:sp>
          <p:nvSpPr>
            <p:cNvPr id="6417" name="Text Box 194">
              <a:extLst>
                <a:ext uri="{FF2B5EF4-FFF2-40B4-BE49-F238E27FC236}">
                  <a16:creationId xmlns:a16="http://schemas.microsoft.com/office/drawing/2014/main" id="{79C3A5AC-3973-9950-2311-5333BEA20C5E}"/>
                </a:ext>
              </a:extLst>
            </p:cNvPr>
            <p:cNvSpPr txBox="1">
              <a:spLocks noChangeArrowheads="1"/>
            </p:cNvSpPr>
            <p:nvPr/>
          </p:nvSpPr>
          <p:spPr bwMode="auto">
            <a:xfrm>
              <a:off x="2478" y="2205"/>
              <a:ext cx="240" cy="77"/>
            </a:xfrm>
            <a:prstGeom prst="rect">
              <a:avLst/>
            </a:prstGeom>
            <a:grpFill/>
            <a:ln w="9525">
              <a:noFill/>
              <a:miter lim="800000"/>
              <a:headEnd/>
              <a:tailEnd/>
            </a:ln>
          </p:spPr>
          <p:txBody>
            <a:bodyPr lIns="0" tIns="0" rIns="0" bIns="0">
              <a:spAutoFit/>
            </a:bodyPr>
            <a:lstStyle/>
            <a:p>
              <a:pPr>
                <a:spcBef>
                  <a:spcPct val="50000"/>
                </a:spcBef>
              </a:pPr>
              <a:r>
                <a:rPr lang="en-US" sz="800"/>
                <a:t>Miller</a:t>
              </a:r>
            </a:p>
          </p:txBody>
        </p:sp>
      </p:grpSp>
      <p:grpSp>
        <p:nvGrpSpPr>
          <p:cNvPr id="2420" name="Group 195">
            <a:extLst>
              <a:ext uri="{FF2B5EF4-FFF2-40B4-BE49-F238E27FC236}">
                <a16:creationId xmlns:a16="http://schemas.microsoft.com/office/drawing/2014/main" id="{87D6BFF7-9362-4F0B-2443-E95A70376359}"/>
              </a:ext>
            </a:extLst>
          </p:cNvPr>
          <p:cNvGrpSpPr>
            <a:grpSpLocks/>
          </p:cNvGrpSpPr>
          <p:nvPr/>
        </p:nvGrpSpPr>
        <p:grpSpPr bwMode="auto">
          <a:xfrm>
            <a:off x="8302792" y="3702469"/>
            <a:ext cx="514350" cy="304800"/>
            <a:chOff x="2724" y="2211"/>
            <a:chExt cx="324" cy="192"/>
          </a:xfrm>
        </p:grpSpPr>
        <p:sp>
          <p:nvSpPr>
            <p:cNvPr id="6414" name="Freeform 196">
              <a:extLst>
                <a:ext uri="{FF2B5EF4-FFF2-40B4-BE49-F238E27FC236}">
                  <a16:creationId xmlns:a16="http://schemas.microsoft.com/office/drawing/2014/main" id="{4169A4A1-3155-2EA6-60C3-440324E17046}"/>
                </a:ext>
              </a:extLst>
            </p:cNvPr>
            <p:cNvSpPr>
              <a:spLocks/>
            </p:cNvSpPr>
            <p:nvPr/>
          </p:nvSpPr>
          <p:spPr bwMode="auto">
            <a:xfrm>
              <a:off x="2724" y="2211"/>
              <a:ext cx="324" cy="192"/>
            </a:xfrm>
            <a:custGeom>
              <a:avLst/>
              <a:gdLst>
                <a:gd name="T0" fmla="*/ 0 w 324"/>
                <a:gd name="T1" fmla="*/ 0 h 192"/>
                <a:gd name="T2" fmla="*/ 315 w 324"/>
                <a:gd name="T3" fmla="*/ 0 h 192"/>
                <a:gd name="T4" fmla="*/ 315 w 324"/>
                <a:gd name="T5" fmla="*/ 44 h 192"/>
                <a:gd name="T6" fmla="*/ 324 w 324"/>
                <a:gd name="T7" fmla="*/ 47 h 192"/>
                <a:gd name="T8" fmla="*/ 323 w 324"/>
                <a:gd name="T9" fmla="*/ 164 h 192"/>
                <a:gd name="T10" fmla="*/ 174 w 324"/>
                <a:gd name="T11" fmla="*/ 164 h 192"/>
                <a:gd name="T12" fmla="*/ 165 w 324"/>
                <a:gd name="T13" fmla="*/ 170 h 192"/>
                <a:gd name="T14" fmla="*/ 135 w 324"/>
                <a:gd name="T15" fmla="*/ 168 h 192"/>
                <a:gd name="T16" fmla="*/ 131 w 324"/>
                <a:gd name="T17" fmla="*/ 192 h 192"/>
                <a:gd name="T18" fmla="*/ 6 w 324"/>
                <a:gd name="T19" fmla="*/ 192 h 192"/>
                <a:gd name="T20" fmla="*/ 6 w 324"/>
                <a:gd name="T21" fmla="*/ 90 h 192"/>
                <a:gd name="T22" fmla="*/ 0 w 324"/>
                <a:gd name="T23" fmla="*/ 92 h 192"/>
                <a:gd name="T24" fmla="*/ 0 w 324"/>
                <a:gd name="T25" fmla="*/ 0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192"/>
                <a:gd name="T41" fmla="*/ 324 w 324"/>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192">
                  <a:moveTo>
                    <a:pt x="0" y="0"/>
                  </a:moveTo>
                  <a:lnTo>
                    <a:pt x="315" y="0"/>
                  </a:lnTo>
                  <a:lnTo>
                    <a:pt x="315" y="44"/>
                  </a:lnTo>
                  <a:lnTo>
                    <a:pt x="324" y="47"/>
                  </a:lnTo>
                  <a:lnTo>
                    <a:pt x="323" y="164"/>
                  </a:lnTo>
                  <a:lnTo>
                    <a:pt x="174" y="164"/>
                  </a:lnTo>
                  <a:lnTo>
                    <a:pt x="165" y="170"/>
                  </a:lnTo>
                  <a:lnTo>
                    <a:pt x="135" y="168"/>
                  </a:lnTo>
                  <a:lnTo>
                    <a:pt x="131" y="192"/>
                  </a:lnTo>
                  <a:lnTo>
                    <a:pt x="6" y="192"/>
                  </a:lnTo>
                  <a:lnTo>
                    <a:pt x="6" y="90"/>
                  </a:lnTo>
                  <a:lnTo>
                    <a:pt x="0" y="92"/>
                  </a:lnTo>
                  <a:lnTo>
                    <a:pt x="0" y="0"/>
                  </a:lnTo>
                  <a:close/>
                </a:path>
              </a:pathLst>
            </a:custGeom>
            <a:solidFill>
              <a:schemeClr val="bg1"/>
            </a:solidFill>
            <a:ln w="9525">
              <a:solidFill>
                <a:schemeClr val="tx1"/>
              </a:solidFill>
              <a:round/>
              <a:headEnd/>
              <a:tailEnd/>
            </a:ln>
          </p:spPr>
          <p:txBody>
            <a:bodyPr/>
            <a:lstStyle/>
            <a:p>
              <a:endParaRPr lang="en-US"/>
            </a:p>
          </p:txBody>
        </p:sp>
        <p:sp>
          <p:nvSpPr>
            <p:cNvPr id="6415" name="Text Box 197">
              <a:extLst>
                <a:ext uri="{FF2B5EF4-FFF2-40B4-BE49-F238E27FC236}">
                  <a16:creationId xmlns:a16="http://schemas.microsoft.com/office/drawing/2014/main" id="{2723ECC0-75FE-3B60-CB29-98A7897C1AFA}"/>
                </a:ext>
              </a:extLst>
            </p:cNvPr>
            <p:cNvSpPr txBox="1">
              <a:spLocks noChangeArrowheads="1"/>
            </p:cNvSpPr>
            <p:nvPr/>
          </p:nvSpPr>
          <p:spPr bwMode="auto">
            <a:xfrm>
              <a:off x="2763" y="2253"/>
              <a:ext cx="240" cy="77"/>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Maries</a:t>
              </a:r>
            </a:p>
          </p:txBody>
        </p:sp>
      </p:grpSp>
      <p:grpSp>
        <p:nvGrpSpPr>
          <p:cNvPr id="2421" name="Group 198">
            <a:extLst>
              <a:ext uri="{FF2B5EF4-FFF2-40B4-BE49-F238E27FC236}">
                <a16:creationId xmlns:a16="http://schemas.microsoft.com/office/drawing/2014/main" id="{F009C846-ADD4-9E38-6D61-567FC611B6D1}"/>
              </a:ext>
            </a:extLst>
          </p:cNvPr>
          <p:cNvGrpSpPr>
            <a:grpSpLocks/>
          </p:cNvGrpSpPr>
          <p:nvPr/>
        </p:nvGrpSpPr>
        <p:grpSpPr bwMode="auto">
          <a:xfrm>
            <a:off x="8320255" y="3207170"/>
            <a:ext cx="476250" cy="484187"/>
            <a:chOff x="2735" y="1899"/>
            <a:chExt cx="300" cy="305"/>
          </a:xfrm>
        </p:grpSpPr>
        <p:sp>
          <p:nvSpPr>
            <p:cNvPr id="6412" name="Freeform 199">
              <a:extLst>
                <a:ext uri="{FF2B5EF4-FFF2-40B4-BE49-F238E27FC236}">
                  <a16:creationId xmlns:a16="http://schemas.microsoft.com/office/drawing/2014/main" id="{82D41E62-29B7-A7E9-D2F9-393388B9D3F9}"/>
                </a:ext>
              </a:extLst>
            </p:cNvPr>
            <p:cNvSpPr>
              <a:spLocks/>
            </p:cNvSpPr>
            <p:nvPr/>
          </p:nvSpPr>
          <p:spPr bwMode="auto">
            <a:xfrm>
              <a:off x="2735" y="1899"/>
              <a:ext cx="300" cy="305"/>
            </a:xfrm>
            <a:custGeom>
              <a:avLst/>
              <a:gdLst>
                <a:gd name="T0" fmla="*/ 97 w 300"/>
                <a:gd name="T1" fmla="*/ 117 h 305"/>
                <a:gd name="T2" fmla="*/ 121 w 300"/>
                <a:gd name="T3" fmla="*/ 99 h 305"/>
                <a:gd name="T4" fmla="*/ 184 w 300"/>
                <a:gd name="T5" fmla="*/ 33 h 305"/>
                <a:gd name="T6" fmla="*/ 300 w 300"/>
                <a:gd name="T7" fmla="*/ 0 h 305"/>
                <a:gd name="T8" fmla="*/ 300 w 300"/>
                <a:gd name="T9" fmla="*/ 305 h 305"/>
                <a:gd name="T10" fmla="*/ 0 w 300"/>
                <a:gd name="T11" fmla="*/ 305 h 305"/>
                <a:gd name="T12" fmla="*/ 0 w 300"/>
                <a:gd name="T13" fmla="*/ 249 h 305"/>
                <a:gd name="T14" fmla="*/ 39 w 300"/>
                <a:gd name="T15" fmla="*/ 225 h 305"/>
                <a:gd name="T16" fmla="*/ 10 w 300"/>
                <a:gd name="T17" fmla="*/ 179 h 305"/>
                <a:gd name="T18" fmla="*/ 85 w 300"/>
                <a:gd name="T19" fmla="*/ 177 h 305"/>
                <a:gd name="T20" fmla="*/ 97 w 300"/>
                <a:gd name="T21" fmla="*/ 161 h 305"/>
                <a:gd name="T22" fmla="*/ 100 w 300"/>
                <a:gd name="T23" fmla="*/ 143 h 305"/>
                <a:gd name="T24" fmla="*/ 97 w 300"/>
                <a:gd name="T25" fmla="*/ 117 h 3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0"/>
                <a:gd name="T40" fmla="*/ 0 h 305"/>
                <a:gd name="T41" fmla="*/ 300 w 300"/>
                <a:gd name="T42" fmla="*/ 305 h 3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0" h="305">
                  <a:moveTo>
                    <a:pt x="97" y="117"/>
                  </a:moveTo>
                  <a:lnTo>
                    <a:pt x="121" y="99"/>
                  </a:lnTo>
                  <a:lnTo>
                    <a:pt x="184" y="33"/>
                  </a:lnTo>
                  <a:lnTo>
                    <a:pt x="300" y="0"/>
                  </a:lnTo>
                  <a:lnTo>
                    <a:pt x="300" y="305"/>
                  </a:lnTo>
                  <a:lnTo>
                    <a:pt x="0" y="305"/>
                  </a:lnTo>
                  <a:lnTo>
                    <a:pt x="0" y="249"/>
                  </a:lnTo>
                  <a:lnTo>
                    <a:pt x="39" y="225"/>
                  </a:lnTo>
                  <a:lnTo>
                    <a:pt x="10" y="179"/>
                  </a:lnTo>
                  <a:lnTo>
                    <a:pt x="85" y="177"/>
                  </a:lnTo>
                  <a:lnTo>
                    <a:pt x="97" y="161"/>
                  </a:lnTo>
                  <a:lnTo>
                    <a:pt x="100" y="143"/>
                  </a:lnTo>
                  <a:lnTo>
                    <a:pt x="97" y="117"/>
                  </a:lnTo>
                  <a:close/>
                </a:path>
              </a:pathLst>
            </a:custGeom>
            <a:solidFill>
              <a:schemeClr val="bg1"/>
            </a:solidFill>
            <a:ln w="9525">
              <a:solidFill>
                <a:schemeClr val="tx1"/>
              </a:solidFill>
              <a:round/>
              <a:headEnd/>
              <a:tailEnd/>
            </a:ln>
          </p:spPr>
          <p:txBody>
            <a:bodyPr/>
            <a:lstStyle/>
            <a:p>
              <a:endParaRPr lang="en-US"/>
            </a:p>
          </p:txBody>
        </p:sp>
        <p:sp>
          <p:nvSpPr>
            <p:cNvPr id="6413" name="Text Box 200">
              <a:extLst>
                <a:ext uri="{FF2B5EF4-FFF2-40B4-BE49-F238E27FC236}">
                  <a16:creationId xmlns:a16="http://schemas.microsoft.com/office/drawing/2014/main" id="{9BF34370-E926-4247-424E-DCFFAE88A941}"/>
                </a:ext>
              </a:extLst>
            </p:cNvPr>
            <p:cNvSpPr txBox="1">
              <a:spLocks noChangeArrowheads="1"/>
            </p:cNvSpPr>
            <p:nvPr/>
          </p:nvSpPr>
          <p:spPr bwMode="auto">
            <a:xfrm>
              <a:off x="2820" y="2058"/>
              <a:ext cx="192" cy="77"/>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Osage</a:t>
              </a:r>
            </a:p>
          </p:txBody>
        </p:sp>
      </p:grpSp>
      <p:grpSp>
        <p:nvGrpSpPr>
          <p:cNvPr id="2422" name="Group 201">
            <a:extLst>
              <a:ext uri="{FF2B5EF4-FFF2-40B4-BE49-F238E27FC236}">
                <a16:creationId xmlns:a16="http://schemas.microsoft.com/office/drawing/2014/main" id="{7109A843-9531-3E0E-6856-09B82E22ED14}"/>
              </a:ext>
            </a:extLst>
          </p:cNvPr>
          <p:cNvGrpSpPr>
            <a:grpSpLocks/>
          </p:cNvGrpSpPr>
          <p:nvPr/>
        </p:nvGrpSpPr>
        <p:grpSpPr bwMode="auto">
          <a:xfrm>
            <a:off x="8807638" y="3219870"/>
            <a:ext cx="242889" cy="623887"/>
            <a:chOff x="3042" y="1907"/>
            <a:chExt cx="153" cy="393"/>
          </a:xfrm>
        </p:grpSpPr>
        <p:sp>
          <p:nvSpPr>
            <p:cNvPr id="6410" name="Freeform 202">
              <a:extLst>
                <a:ext uri="{FF2B5EF4-FFF2-40B4-BE49-F238E27FC236}">
                  <a16:creationId xmlns:a16="http://schemas.microsoft.com/office/drawing/2014/main" id="{0489B88E-8081-7B5C-9CBB-604C3167A268}"/>
                </a:ext>
              </a:extLst>
            </p:cNvPr>
            <p:cNvSpPr>
              <a:spLocks/>
            </p:cNvSpPr>
            <p:nvPr/>
          </p:nvSpPr>
          <p:spPr bwMode="auto">
            <a:xfrm>
              <a:off x="3042" y="1907"/>
              <a:ext cx="153" cy="393"/>
            </a:xfrm>
            <a:custGeom>
              <a:avLst/>
              <a:gdLst>
                <a:gd name="T0" fmla="*/ 0 w 153"/>
                <a:gd name="T1" fmla="*/ 4 h 393"/>
                <a:gd name="T2" fmla="*/ 29 w 153"/>
                <a:gd name="T3" fmla="*/ 19 h 393"/>
                <a:gd name="T4" fmla="*/ 51 w 153"/>
                <a:gd name="T5" fmla="*/ 21 h 393"/>
                <a:gd name="T6" fmla="*/ 77 w 153"/>
                <a:gd name="T7" fmla="*/ 13 h 393"/>
                <a:gd name="T8" fmla="*/ 98 w 153"/>
                <a:gd name="T9" fmla="*/ 6 h 393"/>
                <a:gd name="T10" fmla="*/ 113 w 153"/>
                <a:gd name="T11" fmla="*/ 0 h 393"/>
                <a:gd name="T12" fmla="*/ 153 w 153"/>
                <a:gd name="T13" fmla="*/ 3 h 393"/>
                <a:gd name="T14" fmla="*/ 152 w 153"/>
                <a:gd name="T15" fmla="*/ 348 h 393"/>
                <a:gd name="T16" fmla="*/ 59 w 153"/>
                <a:gd name="T17" fmla="*/ 349 h 393"/>
                <a:gd name="T18" fmla="*/ 59 w 153"/>
                <a:gd name="T19" fmla="*/ 393 h 393"/>
                <a:gd name="T20" fmla="*/ 8 w 153"/>
                <a:gd name="T21" fmla="*/ 393 h 393"/>
                <a:gd name="T22" fmla="*/ 8 w 153"/>
                <a:gd name="T23" fmla="*/ 349 h 393"/>
                <a:gd name="T24" fmla="*/ 0 w 153"/>
                <a:gd name="T25" fmla="*/ 349 h 393"/>
                <a:gd name="T26" fmla="*/ 0 w 153"/>
                <a:gd name="T27" fmla="*/ 4 h 3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3"/>
                <a:gd name="T43" fmla="*/ 0 h 393"/>
                <a:gd name="T44" fmla="*/ 153 w 153"/>
                <a:gd name="T45" fmla="*/ 393 h 3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3" h="393">
                  <a:moveTo>
                    <a:pt x="0" y="4"/>
                  </a:moveTo>
                  <a:lnTo>
                    <a:pt x="29" y="19"/>
                  </a:lnTo>
                  <a:lnTo>
                    <a:pt x="51" y="21"/>
                  </a:lnTo>
                  <a:lnTo>
                    <a:pt x="77" y="13"/>
                  </a:lnTo>
                  <a:lnTo>
                    <a:pt x="98" y="6"/>
                  </a:lnTo>
                  <a:lnTo>
                    <a:pt x="113" y="0"/>
                  </a:lnTo>
                  <a:lnTo>
                    <a:pt x="153" y="3"/>
                  </a:lnTo>
                  <a:lnTo>
                    <a:pt x="152" y="348"/>
                  </a:lnTo>
                  <a:lnTo>
                    <a:pt x="59" y="349"/>
                  </a:lnTo>
                  <a:lnTo>
                    <a:pt x="59" y="393"/>
                  </a:lnTo>
                  <a:lnTo>
                    <a:pt x="8" y="393"/>
                  </a:lnTo>
                  <a:lnTo>
                    <a:pt x="8" y="349"/>
                  </a:lnTo>
                  <a:lnTo>
                    <a:pt x="0" y="349"/>
                  </a:lnTo>
                  <a:lnTo>
                    <a:pt x="0" y="4"/>
                  </a:lnTo>
                  <a:close/>
                </a:path>
              </a:pathLst>
            </a:custGeom>
            <a:solidFill>
              <a:schemeClr val="bg1"/>
            </a:solidFill>
            <a:ln w="9525">
              <a:solidFill>
                <a:schemeClr val="tx1"/>
              </a:solidFill>
              <a:round/>
              <a:headEnd/>
              <a:tailEnd/>
            </a:ln>
          </p:spPr>
          <p:txBody>
            <a:bodyPr/>
            <a:lstStyle/>
            <a:p>
              <a:endParaRPr lang="en-US"/>
            </a:p>
          </p:txBody>
        </p:sp>
        <p:sp>
          <p:nvSpPr>
            <p:cNvPr id="6411" name="Text Box 203">
              <a:extLst>
                <a:ext uri="{FF2B5EF4-FFF2-40B4-BE49-F238E27FC236}">
                  <a16:creationId xmlns:a16="http://schemas.microsoft.com/office/drawing/2014/main" id="{E0DA3EF1-9AB3-50BC-80A7-F7FA9EB9B254}"/>
                </a:ext>
              </a:extLst>
            </p:cNvPr>
            <p:cNvSpPr txBox="1">
              <a:spLocks noChangeArrowheads="1"/>
            </p:cNvSpPr>
            <p:nvPr/>
          </p:nvSpPr>
          <p:spPr bwMode="auto">
            <a:xfrm rot="16205547">
              <a:off x="2937" y="2058"/>
              <a:ext cx="334" cy="78"/>
            </a:xfrm>
            <a:prstGeom prst="rect">
              <a:avLst/>
            </a:prstGeom>
            <a:solidFill>
              <a:schemeClr val="bg1">
                <a:alpha val="50195"/>
              </a:schemeClr>
            </a:solidFill>
            <a:ln w="9525">
              <a:noFill/>
              <a:miter lim="800000"/>
              <a:headEnd/>
              <a:tailEnd/>
            </a:ln>
          </p:spPr>
          <p:txBody>
            <a:bodyPr wrap="square" lIns="0" tIns="0" rIns="0" bIns="0">
              <a:spAutoFit/>
            </a:bodyPr>
            <a:lstStyle/>
            <a:p>
              <a:pPr>
                <a:spcBef>
                  <a:spcPct val="50000"/>
                </a:spcBef>
              </a:pPr>
              <a:r>
                <a:rPr lang="en-US" sz="800"/>
                <a:t>Gasconade</a:t>
              </a:r>
            </a:p>
          </p:txBody>
        </p:sp>
      </p:grpSp>
      <p:grpSp>
        <p:nvGrpSpPr>
          <p:cNvPr id="2423" name="Group 204">
            <a:extLst>
              <a:ext uri="{FF2B5EF4-FFF2-40B4-BE49-F238E27FC236}">
                <a16:creationId xmlns:a16="http://schemas.microsoft.com/office/drawing/2014/main" id="{5F6EC9E7-3896-6812-A129-E175BD291BD4}"/>
              </a:ext>
            </a:extLst>
          </p:cNvPr>
          <p:cNvGrpSpPr>
            <a:grpSpLocks/>
          </p:cNvGrpSpPr>
          <p:nvPr/>
        </p:nvGrpSpPr>
        <p:grpSpPr bwMode="auto">
          <a:xfrm>
            <a:off x="9063205" y="3226220"/>
            <a:ext cx="557212" cy="560387"/>
            <a:chOff x="3203" y="1911"/>
            <a:chExt cx="351" cy="353"/>
          </a:xfrm>
        </p:grpSpPr>
        <p:sp>
          <p:nvSpPr>
            <p:cNvPr id="6408" name="Freeform 205">
              <a:extLst>
                <a:ext uri="{FF2B5EF4-FFF2-40B4-BE49-F238E27FC236}">
                  <a16:creationId xmlns:a16="http://schemas.microsoft.com/office/drawing/2014/main" id="{5659F648-F825-5AC1-CF91-2E72361BE183}"/>
                </a:ext>
              </a:extLst>
            </p:cNvPr>
            <p:cNvSpPr>
              <a:spLocks/>
            </p:cNvSpPr>
            <p:nvPr/>
          </p:nvSpPr>
          <p:spPr bwMode="auto">
            <a:xfrm>
              <a:off x="3203" y="1911"/>
              <a:ext cx="351" cy="353"/>
            </a:xfrm>
            <a:custGeom>
              <a:avLst/>
              <a:gdLst>
                <a:gd name="T0" fmla="*/ 0 w 351"/>
                <a:gd name="T1" fmla="*/ 0 h 353"/>
                <a:gd name="T2" fmla="*/ 19 w 351"/>
                <a:gd name="T3" fmla="*/ 3 h 353"/>
                <a:gd name="T4" fmla="*/ 42 w 351"/>
                <a:gd name="T5" fmla="*/ 15 h 353"/>
                <a:gd name="T6" fmla="*/ 55 w 351"/>
                <a:gd name="T7" fmla="*/ 27 h 353"/>
                <a:gd name="T8" fmla="*/ 67 w 351"/>
                <a:gd name="T9" fmla="*/ 41 h 353"/>
                <a:gd name="T10" fmla="*/ 70 w 351"/>
                <a:gd name="T11" fmla="*/ 57 h 353"/>
                <a:gd name="T12" fmla="*/ 96 w 351"/>
                <a:gd name="T13" fmla="*/ 63 h 353"/>
                <a:gd name="T14" fmla="*/ 120 w 351"/>
                <a:gd name="T15" fmla="*/ 66 h 353"/>
                <a:gd name="T16" fmla="*/ 165 w 351"/>
                <a:gd name="T17" fmla="*/ 69 h 353"/>
                <a:gd name="T18" fmla="*/ 232 w 351"/>
                <a:gd name="T19" fmla="*/ 116 h 353"/>
                <a:gd name="T20" fmla="*/ 256 w 351"/>
                <a:gd name="T21" fmla="*/ 117 h 353"/>
                <a:gd name="T22" fmla="*/ 286 w 351"/>
                <a:gd name="T23" fmla="*/ 89 h 353"/>
                <a:gd name="T24" fmla="*/ 328 w 351"/>
                <a:gd name="T25" fmla="*/ 89 h 353"/>
                <a:gd name="T26" fmla="*/ 351 w 351"/>
                <a:gd name="T27" fmla="*/ 71 h 353"/>
                <a:gd name="T28" fmla="*/ 351 w 351"/>
                <a:gd name="T29" fmla="*/ 185 h 353"/>
                <a:gd name="T30" fmla="*/ 348 w 351"/>
                <a:gd name="T31" fmla="*/ 197 h 353"/>
                <a:gd name="T32" fmla="*/ 348 w 351"/>
                <a:gd name="T33" fmla="*/ 240 h 353"/>
                <a:gd name="T34" fmla="*/ 339 w 351"/>
                <a:gd name="T35" fmla="*/ 239 h 353"/>
                <a:gd name="T36" fmla="*/ 339 w 351"/>
                <a:gd name="T37" fmla="*/ 287 h 353"/>
                <a:gd name="T38" fmla="*/ 333 w 351"/>
                <a:gd name="T39" fmla="*/ 296 h 353"/>
                <a:gd name="T40" fmla="*/ 333 w 351"/>
                <a:gd name="T41" fmla="*/ 330 h 353"/>
                <a:gd name="T42" fmla="*/ 328 w 351"/>
                <a:gd name="T43" fmla="*/ 336 h 353"/>
                <a:gd name="T44" fmla="*/ 331 w 351"/>
                <a:gd name="T45" fmla="*/ 353 h 353"/>
                <a:gd name="T46" fmla="*/ 0 w 351"/>
                <a:gd name="T47" fmla="*/ 353 h 353"/>
                <a:gd name="T48" fmla="*/ 0 w 351"/>
                <a:gd name="T49" fmla="*/ 0 h 3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1"/>
                <a:gd name="T76" fmla="*/ 0 h 353"/>
                <a:gd name="T77" fmla="*/ 351 w 351"/>
                <a:gd name="T78" fmla="*/ 353 h 3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1" h="353">
                  <a:moveTo>
                    <a:pt x="0" y="0"/>
                  </a:moveTo>
                  <a:lnTo>
                    <a:pt x="19" y="3"/>
                  </a:lnTo>
                  <a:lnTo>
                    <a:pt x="42" y="15"/>
                  </a:lnTo>
                  <a:lnTo>
                    <a:pt x="55" y="27"/>
                  </a:lnTo>
                  <a:lnTo>
                    <a:pt x="67" y="41"/>
                  </a:lnTo>
                  <a:lnTo>
                    <a:pt x="70" y="57"/>
                  </a:lnTo>
                  <a:lnTo>
                    <a:pt x="96" y="63"/>
                  </a:lnTo>
                  <a:lnTo>
                    <a:pt x="120" y="66"/>
                  </a:lnTo>
                  <a:lnTo>
                    <a:pt x="165" y="69"/>
                  </a:lnTo>
                  <a:lnTo>
                    <a:pt x="232" y="116"/>
                  </a:lnTo>
                  <a:lnTo>
                    <a:pt x="256" y="117"/>
                  </a:lnTo>
                  <a:lnTo>
                    <a:pt x="286" y="89"/>
                  </a:lnTo>
                  <a:lnTo>
                    <a:pt x="328" y="89"/>
                  </a:lnTo>
                  <a:lnTo>
                    <a:pt x="351" y="71"/>
                  </a:lnTo>
                  <a:lnTo>
                    <a:pt x="351" y="185"/>
                  </a:lnTo>
                  <a:lnTo>
                    <a:pt x="348" y="197"/>
                  </a:lnTo>
                  <a:lnTo>
                    <a:pt x="348" y="240"/>
                  </a:lnTo>
                  <a:lnTo>
                    <a:pt x="339" y="239"/>
                  </a:lnTo>
                  <a:lnTo>
                    <a:pt x="339" y="287"/>
                  </a:lnTo>
                  <a:lnTo>
                    <a:pt x="333" y="296"/>
                  </a:lnTo>
                  <a:lnTo>
                    <a:pt x="333" y="330"/>
                  </a:lnTo>
                  <a:lnTo>
                    <a:pt x="328" y="336"/>
                  </a:lnTo>
                  <a:lnTo>
                    <a:pt x="331" y="353"/>
                  </a:lnTo>
                  <a:lnTo>
                    <a:pt x="0" y="353"/>
                  </a:lnTo>
                  <a:lnTo>
                    <a:pt x="0" y="0"/>
                  </a:lnTo>
                  <a:close/>
                </a:path>
              </a:pathLst>
            </a:custGeom>
            <a:solidFill>
              <a:schemeClr val="bg1"/>
            </a:solidFill>
            <a:ln w="9525">
              <a:solidFill>
                <a:schemeClr val="tx1"/>
              </a:solidFill>
              <a:round/>
              <a:headEnd/>
              <a:tailEnd/>
            </a:ln>
          </p:spPr>
          <p:txBody>
            <a:bodyPr/>
            <a:lstStyle/>
            <a:p>
              <a:endParaRPr lang="en-US"/>
            </a:p>
          </p:txBody>
        </p:sp>
        <p:sp>
          <p:nvSpPr>
            <p:cNvPr id="6409" name="Text Box 206">
              <a:extLst>
                <a:ext uri="{FF2B5EF4-FFF2-40B4-BE49-F238E27FC236}">
                  <a16:creationId xmlns:a16="http://schemas.microsoft.com/office/drawing/2014/main" id="{F064C3CA-2696-A445-7D6E-608C219C3D45}"/>
                </a:ext>
              </a:extLst>
            </p:cNvPr>
            <p:cNvSpPr txBox="1">
              <a:spLocks noChangeArrowheads="1"/>
            </p:cNvSpPr>
            <p:nvPr/>
          </p:nvSpPr>
          <p:spPr bwMode="auto">
            <a:xfrm>
              <a:off x="3264" y="2064"/>
              <a:ext cx="240" cy="77"/>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Franklin</a:t>
              </a:r>
            </a:p>
          </p:txBody>
        </p:sp>
      </p:grpSp>
      <p:grpSp>
        <p:nvGrpSpPr>
          <p:cNvPr id="2424" name="Group 207">
            <a:extLst>
              <a:ext uri="{FF2B5EF4-FFF2-40B4-BE49-F238E27FC236}">
                <a16:creationId xmlns:a16="http://schemas.microsoft.com/office/drawing/2014/main" id="{FDA097C1-243E-8B19-2B07-77FB814282EB}"/>
              </a:ext>
            </a:extLst>
          </p:cNvPr>
          <p:cNvGrpSpPr>
            <a:grpSpLocks/>
          </p:cNvGrpSpPr>
          <p:nvPr/>
        </p:nvGrpSpPr>
        <p:grpSpPr bwMode="auto">
          <a:xfrm>
            <a:off x="9591843" y="3437354"/>
            <a:ext cx="442913" cy="568324"/>
            <a:chOff x="3536" y="2044"/>
            <a:chExt cx="279" cy="358"/>
          </a:xfrm>
        </p:grpSpPr>
        <p:sp>
          <p:nvSpPr>
            <p:cNvPr id="6406" name="Freeform 208">
              <a:extLst>
                <a:ext uri="{FF2B5EF4-FFF2-40B4-BE49-F238E27FC236}">
                  <a16:creationId xmlns:a16="http://schemas.microsoft.com/office/drawing/2014/main" id="{3FD02DB9-651C-9A09-F8F4-2F9807C5DE96}"/>
                </a:ext>
              </a:extLst>
            </p:cNvPr>
            <p:cNvSpPr>
              <a:spLocks/>
            </p:cNvSpPr>
            <p:nvPr/>
          </p:nvSpPr>
          <p:spPr bwMode="auto">
            <a:xfrm>
              <a:off x="3536" y="2055"/>
              <a:ext cx="279" cy="347"/>
            </a:xfrm>
            <a:custGeom>
              <a:avLst/>
              <a:gdLst>
                <a:gd name="T0" fmla="*/ 21 w 279"/>
                <a:gd name="T1" fmla="*/ 21 h 347"/>
                <a:gd name="T2" fmla="*/ 42 w 279"/>
                <a:gd name="T3" fmla="*/ 30 h 347"/>
                <a:gd name="T4" fmla="*/ 46 w 279"/>
                <a:gd name="T5" fmla="*/ 39 h 347"/>
                <a:gd name="T6" fmla="*/ 61 w 279"/>
                <a:gd name="T7" fmla="*/ 30 h 347"/>
                <a:gd name="T8" fmla="*/ 70 w 279"/>
                <a:gd name="T9" fmla="*/ 20 h 347"/>
                <a:gd name="T10" fmla="*/ 96 w 279"/>
                <a:gd name="T11" fmla="*/ 20 h 347"/>
                <a:gd name="T12" fmla="*/ 108 w 279"/>
                <a:gd name="T13" fmla="*/ 0 h 347"/>
                <a:gd name="T14" fmla="*/ 207 w 279"/>
                <a:gd name="T15" fmla="*/ 0 h 347"/>
                <a:gd name="T16" fmla="*/ 201 w 279"/>
                <a:gd name="T17" fmla="*/ 15 h 347"/>
                <a:gd name="T18" fmla="*/ 199 w 279"/>
                <a:gd name="T19" fmla="*/ 33 h 347"/>
                <a:gd name="T20" fmla="*/ 249 w 279"/>
                <a:gd name="T21" fmla="*/ 33 h 347"/>
                <a:gd name="T22" fmla="*/ 249 w 279"/>
                <a:gd name="T23" fmla="*/ 59 h 347"/>
                <a:gd name="T24" fmla="*/ 241 w 279"/>
                <a:gd name="T25" fmla="*/ 80 h 347"/>
                <a:gd name="T26" fmla="*/ 231 w 279"/>
                <a:gd name="T27" fmla="*/ 102 h 347"/>
                <a:gd name="T28" fmla="*/ 225 w 279"/>
                <a:gd name="T29" fmla="*/ 119 h 347"/>
                <a:gd name="T30" fmla="*/ 226 w 279"/>
                <a:gd name="T31" fmla="*/ 137 h 347"/>
                <a:gd name="T32" fmla="*/ 228 w 279"/>
                <a:gd name="T33" fmla="*/ 161 h 347"/>
                <a:gd name="T34" fmla="*/ 231 w 279"/>
                <a:gd name="T35" fmla="*/ 173 h 347"/>
                <a:gd name="T36" fmla="*/ 228 w 279"/>
                <a:gd name="T37" fmla="*/ 195 h 347"/>
                <a:gd name="T38" fmla="*/ 249 w 279"/>
                <a:gd name="T39" fmla="*/ 219 h 347"/>
                <a:gd name="T40" fmla="*/ 279 w 279"/>
                <a:gd name="T41" fmla="*/ 251 h 347"/>
                <a:gd name="T42" fmla="*/ 277 w 279"/>
                <a:gd name="T43" fmla="*/ 276 h 347"/>
                <a:gd name="T44" fmla="*/ 199 w 279"/>
                <a:gd name="T45" fmla="*/ 330 h 347"/>
                <a:gd name="T46" fmla="*/ 163 w 279"/>
                <a:gd name="T47" fmla="*/ 330 h 347"/>
                <a:gd name="T48" fmla="*/ 159 w 279"/>
                <a:gd name="T49" fmla="*/ 338 h 347"/>
                <a:gd name="T50" fmla="*/ 132 w 279"/>
                <a:gd name="T51" fmla="*/ 335 h 347"/>
                <a:gd name="T52" fmla="*/ 130 w 279"/>
                <a:gd name="T53" fmla="*/ 347 h 347"/>
                <a:gd name="T54" fmla="*/ 99 w 279"/>
                <a:gd name="T55" fmla="*/ 345 h 347"/>
                <a:gd name="T56" fmla="*/ 84 w 279"/>
                <a:gd name="T57" fmla="*/ 344 h 347"/>
                <a:gd name="T58" fmla="*/ 90 w 279"/>
                <a:gd name="T59" fmla="*/ 326 h 347"/>
                <a:gd name="T60" fmla="*/ 84 w 279"/>
                <a:gd name="T61" fmla="*/ 306 h 347"/>
                <a:gd name="T62" fmla="*/ 75 w 279"/>
                <a:gd name="T63" fmla="*/ 294 h 347"/>
                <a:gd name="T64" fmla="*/ 63 w 279"/>
                <a:gd name="T65" fmla="*/ 290 h 347"/>
                <a:gd name="T66" fmla="*/ 51 w 279"/>
                <a:gd name="T67" fmla="*/ 288 h 347"/>
                <a:gd name="T68" fmla="*/ 0 w 279"/>
                <a:gd name="T69" fmla="*/ 206 h 347"/>
                <a:gd name="T70" fmla="*/ 7 w 279"/>
                <a:gd name="T71" fmla="*/ 194 h 347"/>
                <a:gd name="T72" fmla="*/ 7 w 279"/>
                <a:gd name="T73" fmla="*/ 152 h 347"/>
                <a:gd name="T74" fmla="*/ 12 w 279"/>
                <a:gd name="T75" fmla="*/ 146 h 347"/>
                <a:gd name="T76" fmla="*/ 12 w 279"/>
                <a:gd name="T77" fmla="*/ 98 h 347"/>
                <a:gd name="T78" fmla="*/ 19 w 279"/>
                <a:gd name="T79" fmla="*/ 96 h 347"/>
                <a:gd name="T80" fmla="*/ 19 w 279"/>
                <a:gd name="T81" fmla="*/ 57 h 347"/>
                <a:gd name="T82" fmla="*/ 24 w 279"/>
                <a:gd name="T83" fmla="*/ 51 h 347"/>
                <a:gd name="T84" fmla="*/ 21 w 279"/>
                <a:gd name="T85" fmla="*/ 21 h 3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
                <a:gd name="T130" fmla="*/ 0 h 347"/>
                <a:gd name="T131" fmla="*/ 279 w 279"/>
                <a:gd name="T132" fmla="*/ 347 h 3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 h="347">
                  <a:moveTo>
                    <a:pt x="21" y="21"/>
                  </a:moveTo>
                  <a:lnTo>
                    <a:pt x="42" y="30"/>
                  </a:lnTo>
                  <a:lnTo>
                    <a:pt x="46" y="39"/>
                  </a:lnTo>
                  <a:lnTo>
                    <a:pt x="61" y="30"/>
                  </a:lnTo>
                  <a:lnTo>
                    <a:pt x="70" y="20"/>
                  </a:lnTo>
                  <a:lnTo>
                    <a:pt x="96" y="20"/>
                  </a:lnTo>
                  <a:lnTo>
                    <a:pt x="108" y="0"/>
                  </a:lnTo>
                  <a:lnTo>
                    <a:pt x="207" y="0"/>
                  </a:lnTo>
                  <a:lnTo>
                    <a:pt x="201" y="15"/>
                  </a:lnTo>
                  <a:lnTo>
                    <a:pt x="199" y="33"/>
                  </a:lnTo>
                  <a:lnTo>
                    <a:pt x="249" y="33"/>
                  </a:lnTo>
                  <a:lnTo>
                    <a:pt x="249" y="59"/>
                  </a:lnTo>
                  <a:lnTo>
                    <a:pt x="241" y="80"/>
                  </a:lnTo>
                  <a:lnTo>
                    <a:pt x="231" y="102"/>
                  </a:lnTo>
                  <a:lnTo>
                    <a:pt x="225" y="119"/>
                  </a:lnTo>
                  <a:lnTo>
                    <a:pt x="226" y="137"/>
                  </a:lnTo>
                  <a:lnTo>
                    <a:pt x="228" y="161"/>
                  </a:lnTo>
                  <a:lnTo>
                    <a:pt x="231" y="173"/>
                  </a:lnTo>
                  <a:lnTo>
                    <a:pt x="228" y="195"/>
                  </a:lnTo>
                  <a:lnTo>
                    <a:pt x="249" y="219"/>
                  </a:lnTo>
                  <a:lnTo>
                    <a:pt x="279" y="251"/>
                  </a:lnTo>
                  <a:lnTo>
                    <a:pt x="277" y="276"/>
                  </a:lnTo>
                  <a:lnTo>
                    <a:pt x="199" y="330"/>
                  </a:lnTo>
                  <a:lnTo>
                    <a:pt x="163" y="330"/>
                  </a:lnTo>
                  <a:lnTo>
                    <a:pt x="159" y="338"/>
                  </a:lnTo>
                  <a:lnTo>
                    <a:pt x="132" y="335"/>
                  </a:lnTo>
                  <a:lnTo>
                    <a:pt x="130" y="347"/>
                  </a:lnTo>
                  <a:lnTo>
                    <a:pt x="99" y="345"/>
                  </a:lnTo>
                  <a:lnTo>
                    <a:pt x="84" y="344"/>
                  </a:lnTo>
                  <a:lnTo>
                    <a:pt x="90" y="326"/>
                  </a:lnTo>
                  <a:lnTo>
                    <a:pt x="84" y="306"/>
                  </a:lnTo>
                  <a:lnTo>
                    <a:pt x="75" y="294"/>
                  </a:lnTo>
                  <a:lnTo>
                    <a:pt x="63" y="290"/>
                  </a:lnTo>
                  <a:lnTo>
                    <a:pt x="51" y="288"/>
                  </a:lnTo>
                  <a:lnTo>
                    <a:pt x="0" y="206"/>
                  </a:lnTo>
                  <a:lnTo>
                    <a:pt x="7" y="194"/>
                  </a:lnTo>
                  <a:lnTo>
                    <a:pt x="7" y="152"/>
                  </a:lnTo>
                  <a:lnTo>
                    <a:pt x="12" y="146"/>
                  </a:lnTo>
                  <a:lnTo>
                    <a:pt x="12" y="98"/>
                  </a:lnTo>
                  <a:lnTo>
                    <a:pt x="19" y="96"/>
                  </a:lnTo>
                  <a:lnTo>
                    <a:pt x="19" y="57"/>
                  </a:lnTo>
                  <a:lnTo>
                    <a:pt x="24" y="51"/>
                  </a:lnTo>
                  <a:lnTo>
                    <a:pt x="21" y="21"/>
                  </a:lnTo>
                  <a:close/>
                </a:path>
              </a:pathLst>
            </a:custGeom>
            <a:solidFill>
              <a:schemeClr val="bg1"/>
            </a:solidFill>
            <a:ln w="9525">
              <a:solidFill>
                <a:schemeClr val="tx1"/>
              </a:solidFill>
              <a:round/>
              <a:headEnd/>
              <a:tailEnd/>
            </a:ln>
          </p:spPr>
          <p:txBody>
            <a:bodyPr/>
            <a:lstStyle/>
            <a:p>
              <a:endParaRPr lang="en-US"/>
            </a:p>
          </p:txBody>
        </p:sp>
        <p:sp>
          <p:nvSpPr>
            <p:cNvPr id="6407" name="Text Box 209">
              <a:extLst>
                <a:ext uri="{FF2B5EF4-FFF2-40B4-BE49-F238E27FC236}">
                  <a16:creationId xmlns:a16="http://schemas.microsoft.com/office/drawing/2014/main" id="{6B7D7960-6AA0-8D0E-1D79-0DB3EBBD25C4}"/>
                </a:ext>
              </a:extLst>
            </p:cNvPr>
            <p:cNvSpPr txBox="1">
              <a:spLocks noChangeArrowheads="1"/>
            </p:cNvSpPr>
            <p:nvPr/>
          </p:nvSpPr>
          <p:spPr bwMode="auto">
            <a:xfrm rot="18505841">
              <a:off x="3540" y="2154"/>
              <a:ext cx="298" cy="78"/>
            </a:xfrm>
            <a:prstGeom prst="rect">
              <a:avLst/>
            </a:prstGeom>
            <a:solidFill>
              <a:schemeClr val="bg1">
                <a:alpha val="50195"/>
              </a:schemeClr>
            </a:solidFill>
            <a:ln w="9525">
              <a:noFill/>
              <a:miter lim="800000"/>
              <a:headEnd/>
              <a:tailEnd/>
            </a:ln>
          </p:spPr>
          <p:txBody>
            <a:bodyPr wrap="square" lIns="0" tIns="0" rIns="0" bIns="0">
              <a:spAutoFit/>
            </a:bodyPr>
            <a:lstStyle/>
            <a:p>
              <a:pPr>
                <a:spcBef>
                  <a:spcPct val="50000"/>
                </a:spcBef>
              </a:pPr>
              <a:r>
                <a:rPr lang="en-US" sz="800"/>
                <a:t>Jefferson</a:t>
              </a:r>
            </a:p>
          </p:txBody>
        </p:sp>
      </p:grpSp>
      <p:grpSp>
        <p:nvGrpSpPr>
          <p:cNvPr id="2425" name="Group 210">
            <a:extLst>
              <a:ext uri="{FF2B5EF4-FFF2-40B4-BE49-F238E27FC236}">
                <a16:creationId xmlns:a16="http://schemas.microsoft.com/office/drawing/2014/main" id="{60F686F1-6B82-867F-4844-A420D3C19810}"/>
              </a:ext>
            </a:extLst>
          </p:cNvPr>
          <p:cNvGrpSpPr>
            <a:grpSpLocks/>
          </p:cNvGrpSpPr>
          <p:nvPr/>
        </p:nvGrpSpPr>
        <p:grpSpPr bwMode="auto">
          <a:xfrm>
            <a:off x="6122525" y="4767717"/>
            <a:ext cx="596899" cy="342900"/>
            <a:chOff x="1355" y="2882"/>
            <a:chExt cx="315" cy="216"/>
          </a:xfrm>
        </p:grpSpPr>
        <p:sp>
          <p:nvSpPr>
            <p:cNvPr id="6404" name="Freeform 211">
              <a:extLst>
                <a:ext uri="{FF2B5EF4-FFF2-40B4-BE49-F238E27FC236}">
                  <a16:creationId xmlns:a16="http://schemas.microsoft.com/office/drawing/2014/main" id="{76058057-A0E2-603A-2C23-238C297D41E8}"/>
                </a:ext>
              </a:extLst>
            </p:cNvPr>
            <p:cNvSpPr>
              <a:spLocks/>
            </p:cNvSpPr>
            <p:nvPr/>
          </p:nvSpPr>
          <p:spPr bwMode="auto">
            <a:xfrm>
              <a:off x="1355" y="2882"/>
              <a:ext cx="315" cy="216"/>
            </a:xfrm>
            <a:custGeom>
              <a:avLst/>
              <a:gdLst>
                <a:gd name="T0" fmla="*/ 0 w 315"/>
                <a:gd name="T1" fmla="*/ 0 h 216"/>
                <a:gd name="T2" fmla="*/ 214 w 315"/>
                <a:gd name="T3" fmla="*/ 0 h 216"/>
                <a:gd name="T4" fmla="*/ 228 w 315"/>
                <a:gd name="T5" fmla="*/ 6 h 216"/>
                <a:gd name="T6" fmla="*/ 297 w 315"/>
                <a:gd name="T7" fmla="*/ 6 h 216"/>
                <a:gd name="T8" fmla="*/ 297 w 315"/>
                <a:gd name="T9" fmla="*/ 46 h 216"/>
                <a:gd name="T10" fmla="*/ 315 w 315"/>
                <a:gd name="T11" fmla="*/ 46 h 216"/>
                <a:gd name="T12" fmla="*/ 315 w 315"/>
                <a:gd name="T13" fmla="*/ 129 h 216"/>
                <a:gd name="T14" fmla="*/ 310 w 315"/>
                <a:gd name="T15" fmla="*/ 136 h 216"/>
                <a:gd name="T16" fmla="*/ 310 w 315"/>
                <a:gd name="T17" fmla="*/ 214 h 216"/>
                <a:gd name="T18" fmla="*/ 0 w 315"/>
                <a:gd name="T19" fmla="*/ 216 h 216"/>
                <a:gd name="T20" fmla="*/ 0 w 3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5"/>
                <a:gd name="T34" fmla="*/ 0 h 216"/>
                <a:gd name="T35" fmla="*/ 315 w 315"/>
                <a:gd name="T36" fmla="*/ 216 h 2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5" h="216">
                  <a:moveTo>
                    <a:pt x="0" y="0"/>
                  </a:moveTo>
                  <a:lnTo>
                    <a:pt x="214" y="0"/>
                  </a:lnTo>
                  <a:lnTo>
                    <a:pt x="228" y="6"/>
                  </a:lnTo>
                  <a:lnTo>
                    <a:pt x="297" y="6"/>
                  </a:lnTo>
                  <a:lnTo>
                    <a:pt x="297" y="46"/>
                  </a:lnTo>
                  <a:lnTo>
                    <a:pt x="315" y="46"/>
                  </a:lnTo>
                  <a:lnTo>
                    <a:pt x="315" y="129"/>
                  </a:lnTo>
                  <a:lnTo>
                    <a:pt x="310" y="136"/>
                  </a:lnTo>
                  <a:lnTo>
                    <a:pt x="310" y="214"/>
                  </a:lnTo>
                  <a:lnTo>
                    <a:pt x="0" y="216"/>
                  </a:lnTo>
                  <a:lnTo>
                    <a:pt x="0" y="0"/>
                  </a:lnTo>
                  <a:close/>
                </a:path>
              </a:pathLst>
            </a:custGeom>
            <a:solidFill>
              <a:schemeClr val="bg1"/>
            </a:solidFill>
            <a:ln w="9525">
              <a:solidFill>
                <a:schemeClr val="tx1"/>
              </a:solidFill>
              <a:round/>
              <a:headEnd/>
              <a:tailEnd/>
            </a:ln>
          </p:spPr>
          <p:txBody>
            <a:bodyPr/>
            <a:lstStyle/>
            <a:p>
              <a:endParaRPr lang="en-US"/>
            </a:p>
          </p:txBody>
        </p:sp>
        <p:sp>
          <p:nvSpPr>
            <p:cNvPr id="6405" name="Text Box 212">
              <a:extLst>
                <a:ext uri="{FF2B5EF4-FFF2-40B4-BE49-F238E27FC236}">
                  <a16:creationId xmlns:a16="http://schemas.microsoft.com/office/drawing/2014/main" id="{D3020624-A77B-19CE-AC55-43EB1DCC6E7D}"/>
                </a:ext>
              </a:extLst>
            </p:cNvPr>
            <p:cNvSpPr txBox="1">
              <a:spLocks noChangeArrowheads="1"/>
            </p:cNvSpPr>
            <p:nvPr/>
          </p:nvSpPr>
          <p:spPr bwMode="auto">
            <a:xfrm>
              <a:off x="1413" y="2934"/>
              <a:ext cx="192" cy="155"/>
            </a:xfrm>
            <a:prstGeom prst="rect">
              <a:avLst/>
            </a:prstGeom>
            <a:noFill/>
            <a:ln w="9525">
              <a:noFill/>
              <a:miter lim="800000"/>
              <a:headEnd/>
              <a:tailEnd/>
            </a:ln>
          </p:spPr>
          <p:txBody>
            <a:bodyPr lIns="0" tIns="0" rIns="0" bIns="0">
              <a:spAutoFit/>
            </a:bodyPr>
            <a:lstStyle/>
            <a:p>
              <a:pPr>
                <a:spcBef>
                  <a:spcPct val="50000"/>
                </a:spcBef>
              </a:pPr>
              <a:r>
                <a:rPr lang="en-US" sz="800"/>
                <a:t>Jasper</a:t>
              </a:r>
            </a:p>
          </p:txBody>
        </p:sp>
      </p:grpSp>
      <p:grpSp>
        <p:nvGrpSpPr>
          <p:cNvPr id="2426" name="Group 213">
            <a:extLst>
              <a:ext uri="{FF2B5EF4-FFF2-40B4-BE49-F238E27FC236}">
                <a16:creationId xmlns:a16="http://schemas.microsoft.com/office/drawing/2014/main" id="{92DCD16D-5139-8E66-9B2E-1518A12F1AFF}"/>
              </a:ext>
            </a:extLst>
          </p:cNvPr>
          <p:cNvGrpSpPr>
            <a:grpSpLocks/>
          </p:cNvGrpSpPr>
          <p:nvPr/>
        </p:nvGrpSpPr>
        <p:grpSpPr bwMode="auto">
          <a:xfrm>
            <a:off x="6129505" y="5121694"/>
            <a:ext cx="495300" cy="336550"/>
            <a:chOff x="1355" y="3105"/>
            <a:chExt cx="312" cy="212"/>
          </a:xfrm>
        </p:grpSpPr>
        <p:sp>
          <p:nvSpPr>
            <p:cNvPr id="6402" name="Freeform 214">
              <a:extLst>
                <a:ext uri="{FF2B5EF4-FFF2-40B4-BE49-F238E27FC236}">
                  <a16:creationId xmlns:a16="http://schemas.microsoft.com/office/drawing/2014/main" id="{5BA82E22-CCEC-A719-F2EC-A58788E5B97B}"/>
                </a:ext>
              </a:extLst>
            </p:cNvPr>
            <p:cNvSpPr>
              <a:spLocks/>
            </p:cNvSpPr>
            <p:nvPr/>
          </p:nvSpPr>
          <p:spPr bwMode="auto">
            <a:xfrm>
              <a:off x="1355" y="3105"/>
              <a:ext cx="312" cy="212"/>
            </a:xfrm>
            <a:custGeom>
              <a:avLst/>
              <a:gdLst>
                <a:gd name="T0" fmla="*/ 0 w 312"/>
                <a:gd name="T1" fmla="*/ 0 h 212"/>
                <a:gd name="T2" fmla="*/ 312 w 312"/>
                <a:gd name="T3" fmla="*/ 0 h 212"/>
                <a:gd name="T4" fmla="*/ 312 w 312"/>
                <a:gd name="T5" fmla="*/ 144 h 212"/>
                <a:gd name="T6" fmla="*/ 303 w 312"/>
                <a:gd name="T7" fmla="*/ 156 h 212"/>
                <a:gd name="T8" fmla="*/ 303 w 312"/>
                <a:gd name="T9" fmla="*/ 212 h 212"/>
                <a:gd name="T10" fmla="*/ 228 w 312"/>
                <a:gd name="T11" fmla="*/ 212 h 212"/>
                <a:gd name="T12" fmla="*/ 225 w 312"/>
                <a:gd name="T13" fmla="*/ 203 h 212"/>
                <a:gd name="T14" fmla="*/ 0 w 312"/>
                <a:gd name="T15" fmla="*/ 203 h 212"/>
                <a:gd name="T16" fmla="*/ 0 w 312"/>
                <a:gd name="T17" fmla="*/ 0 h 2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212"/>
                <a:gd name="T29" fmla="*/ 312 w 312"/>
                <a:gd name="T30" fmla="*/ 212 h 2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212">
                  <a:moveTo>
                    <a:pt x="0" y="0"/>
                  </a:moveTo>
                  <a:lnTo>
                    <a:pt x="312" y="0"/>
                  </a:lnTo>
                  <a:lnTo>
                    <a:pt x="312" y="144"/>
                  </a:lnTo>
                  <a:lnTo>
                    <a:pt x="303" y="156"/>
                  </a:lnTo>
                  <a:lnTo>
                    <a:pt x="303" y="212"/>
                  </a:lnTo>
                  <a:lnTo>
                    <a:pt x="228" y="212"/>
                  </a:lnTo>
                  <a:lnTo>
                    <a:pt x="225" y="203"/>
                  </a:lnTo>
                  <a:lnTo>
                    <a:pt x="0" y="203"/>
                  </a:lnTo>
                  <a:lnTo>
                    <a:pt x="0" y="0"/>
                  </a:lnTo>
                  <a:close/>
                </a:path>
              </a:pathLst>
            </a:custGeom>
            <a:solidFill>
              <a:schemeClr val="bg1"/>
            </a:solidFill>
            <a:ln w="9525">
              <a:solidFill>
                <a:schemeClr val="tx1"/>
              </a:solidFill>
              <a:round/>
              <a:headEnd/>
              <a:tailEnd/>
            </a:ln>
          </p:spPr>
          <p:txBody>
            <a:bodyPr/>
            <a:lstStyle/>
            <a:p>
              <a:endParaRPr lang="en-US"/>
            </a:p>
          </p:txBody>
        </p:sp>
        <p:sp>
          <p:nvSpPr>
            <p:cNvPr id="6403" name="Text Box 215">
              <a:extLst>
                <a:ext uri="{FF2B5EF4-FFF2-40B4-BE49-F238E27FC236}">
                  <a16:creationId xmlns:a16="http://schemas.microsoft.com/office/drawing/2014/main" id="{4F720436-D7A8-AC99-4923-62168FE53798}"/>
                </a:ext>
              </a:extLst>
            </p:cNvPr>
            <p:cNvSpPr txBox="1">
              <a:spLocks noChangeArrowheads="1"/>
            </p:cNvSpPr>
            <p:nvPr/>
          </p:nvSpPr>
          <p:spPr bwMode="auto">
            <a:xfrm>
              <a:off x="1398" y="3159"/>
              <a:ext cx="228" cy="78"/>
            </a:xfrm>
            <a:prstGeom prst="rect">
              <a:avLst/>
            </a:prstGeom>
            <a:noFill/>
            <a:ln w="9525">
              <a:noFill/>
              <a:miter lim="800000"/>
              <a:headEnd/>
              <a:tailEnd/>
            </a:ln>
          </p:spPr>
          <p:txBody>
            <a:bodyPr wrap="square" lIns="0" tIns="0" rIns="0" bIns="0">
              <a:spAutoFit/>
            </a:bodyPr>
            <a:lstStyle/>
            <a:p>
              <a:pPr>
                <a:spcBef>
                  <a:spcPct val="50000"/>
                </a:spcBef>
              </a:pPr>
              <a:r>
                <a:rPr lang="en-US" sz="800"/>
                <a:t>Newton</a:t>
              </a:r>
            </a:p>
          </p:txBody>
        </p:sp>
      </p:grpSp>
      <p:grpSp>
        <p:nvGrpSpPr>
          <p:cNvPr id="2427" name="Group 216">
            <a:extLst>
              <a:ext uri="{FF2B5EF4-FFF2-40B4-BE49-F238E27FC236}">
                <a16:creationId xmlns:a16="http://schemas.microsoft.com/office/drawing/2014/main" id="{82747E9A-95AB-E1D0-593C-C79B567584A8}"/>
              </a:ext>
            </a:extLst>
          </p:cNvPr>
          <p:cNvGrpSpPr>
            <a:grpSpLocks/>
          </p:cNvGrpSpPr>
          <p:nvPr/>
        </p:nvGrpSpPr>
        <p:grpSpPr bwMode="auto">
          <a:xfrm>
            <a:off x="6129506" y="5459831"/>
            <a:ext cx="515937" cy="284163"/>
            <a:chOff x="1355" y="3318"/>
            <a:chExt cx="325" cy="179"/>
          </a:xfrm>
        </p:grpSpPr>
        <p:sp>
          <p:nvSpPr>
            <p:cNvPr id="6400" name="Freeform 217">
              <a:extLst>
                <a:ext uri="{FF2B5EF4-FFF2-40B4-BE49-F238E27FC236}">
                  <a16:creationId xmlns:a16="http://schemas.microsoft.com/office/drawing/2014/main" id="{00435217-CD9A-2810-4D44-111DD4453C1A}"/>
                </a:ext>
              </a:extLst>
            </p:cNvPr>
            <p:cNvSpPr>
              <a:spLocks/>
            </p:cNvSpPr>
            <p:nvPr/>
          </p:nvSpPr>
          <p:spPr bwMode="auto">
            <a:xfrm>
              <a:off x="1355" y="3318"/>
              <a:ext cx="301" cy="179"/>
            </a:xfrm>
            <a:custGeom>
              <a:avLst/>
              <a:gdLst>
                <a:gd name="T0" fmla="*/ 0 w 301"/>
                <a:gd name="T1" fmla="*/ 0 h 179"/>
                <a:gd name="T2" fmla="*/ 216 w 301"/>
                <a:gd name="T3" fmla="*/ 0 h 179"/>
                <a:gd name="T4" fmla="*/ 228 w 301"/>
                <a:gd name="T5" fmla="*/ 5 h 179"/>
                <a:gd name="T6" fmla="*/ 301 w 301"/>
                <a:gd name="T7" fmla="*/ 5 h 179"/>
                <a:gd name="T8" fmla="*/ 301 w 301"/>
                <a:gd name="T9" fmla="*/ 89 h 179"/>
                <a:gd name="T10" fmla="*/ 298 w 301"/>
                <a:gd name="T11" fmla="*/ 98 h 179"/>
                <a:gd name="T12" fmla="*/ 298 w 301"/>
                <a:gd name="T13" fmla="*/ 179 h 179"/>
                <a:gd name="T14" fmla="*/ 0 w 301"/>
                <a:gd name="T15" fmla="*/ 179 h 179"/>
                <a:gd name="T16" fmla="*/ 0 w 301"/>
                <a:gd name="T17" fmla="*/ 0 h 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1"/>
                <a:gd name="T28" fmla="*/ 0 h 179"/>
                <a:gd name="T29" fmla="*/ 301 w 301"/>
                <a:gd name="T30" fmla="*/ 179 h 1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1" h="179">
                  <a:moveTo>
                    <a:pt x="0" y="0"/>
                  </a:moveTo>
                  <a:lnTo>
                    <a:pt x="216" y="0"/>
                  </a:lnTo>
                  <a:lnTo>
                    <a:pt x="228" y="5"/>
                  </a:lnTo>
                  <a:lnTo>
                    <a:pt x="301" y="5"/>
                  </a:lnTo>
                  <a:lnTo>
                    <a:pt x="301" y="89"/>
                  </a:lnTo>
                  <a:lnTo>
                    <a:pt x="298" y="98"/>
                  </a:lnTo>
                  <a:lnTo>
                    <a:pt x="298" y="179"/>
                  </a:lnTo>
                  <a:lnTo>
                    <a:pt x="0" y="179"/>
                  </a:lnTo>
                  <a:lnTo>
                    <a:pt x="0" y="0"/>
                  </a:lnTo>
                  <a:close/>
                </a:path>
              </a:pathLst>
            </a:custGeom>
            <a:solidFill>
              <a:schemeClr val="bg1"/>
            </a:solidFill>
            <a:ln w="9525">
              <a:solidFill>
                <a:schemeClr val="tx1"/>
              </a:solidFill>
              <a:round/>
              <a:headEnd/>
              <a:tailEnd/>
            </a:ln>
          </p:spPr>
          <p:txBody>
            <a:bodyPr/>
            <a:lstStyle/>
            <a:p>
              <a:endParaRPr lang="en-US"/>
            </a:p>
          </p:txBody>
        </p:sp>
        <p:sp>
          <p:nvSpPr>
            <p:cNvPr id="6401" name="Text Box 218">
              <a:extLst>
                <a:ext uri="{FF2B5EF4-FFF2-40B4-BE49-F238E27FC236}">
                  <a16:creationId xmlns:a16="http://schemas.microsoft.com/office/drawing/2014/main" id="{AC65DF30-1A03-16CB-6302-5EB2E9B6A6E1}"/>
                </a:ext>
              </a:extLst>
            </p:cNvPr>
            <p:cNvSpPr txBox="1">
              <a:spLocks noChangeArrowheads="1"/>
            </p:cNvSpPr>
            <p:nvPr/>
          </p:nvSpPr>
          <p:spPr bwMode="auto">
            <a:xfrm>
              <a:off x="1368" y="3369"/>
              <a:ext cx="312" cy="78"/>
            </a:xfrm>
            <a:prstGeom prst="rect">
              <a:avLst/>
            </a:prstGeom>
            <a:noFill/>
            <a:ln w="9525">
              <a:noFill/>
              <a:miter lim="800000"/>
              <a:headEnd/>
              <a:tailEnd/>
            </a:ln>
          </p:spPr>
          <p:txBody>
            <a:bodyPr wrap="square" lIns="0" tIns="0" rIns="0" bIns="0">
              <a:spAutoFit/>
            </a:bodyPr>
            <a:lstStyle/>
            <a:p>
              <a:pPr>
                <a:spcBef>
                  <a:spcPct val="50000"/>
                </a:spcBef>
              </a:pPr>
              <a:r>
                <a:rPr lang="en-US" sz="800"/>
                <a:t>McDonald</a:t>
              </a:r>
            </a:p>
          </p:txBody>
        </p:sp>
      </p:grpSp>
      <p:grpSp>
        <p:nvGrpSpPr>
          <p:cNvPr id="2429" name="Group 219">
            <a:extLst>
              <a:ext uri="{FF2B5EF4-FFF2-40B4-BE49-F238E27FC236}">
                <a16:creationId xmlns:a16="http://schemas.microsoft.com/office/drawing/2014/main" id="{DA970DD1-104E-4524-D965-001BBFF12F51}"/>
              </a:ext>
            </a:extLst>
          </p:cNvPr>
          <p:cNvGrpSpPr>
            <a:grpSpLocks/>
          </p:cNvGrpSpPr>
          <p:nvPr/>
        </p:nvGrpSpPr>
        <p:grpSpPr bwMode="auto">
          <a:xfrm>
            <a:off x="6624806" y="4145382"/>
            <a:ext cx="395287" cy="366713"/>
            <a:chOff x="1667" y="2490"/>
            <a:chExt cx="249" cy="231"/>
          </a:xfrm>
          <a:solidFill>
            <a:schemeClr val="accent1">
              <a:lumMod val="75000"/>
            </a:schemeClr>
          </a:solidFill>
        </p:grpSpPr>
        <p:sp>
          <p:nvSpPr>
            <p:cNvPr id="6398" name="Freeform 220">
              <a:extLst>
                <a:ext uri="{FF2B5EF4-FFF2-40B4-BE49-F238E27FC236}">
                  <a16:creationId xmlns:a16="http://schemas.microsoft.com/office/drawing/2014/main" id="{23178286-5D79-BB0E-831F-AE71A4E60C41}"/>
                </a:ext>
              </a:extLst>
            </p:cNvPr>
            <p:cNvSpPr>
              <a:spLocks/>
            </p:cNvSpPr>
            <p:nvPr/>
          </p:nvSpPr>
          <p:spPr bwMode="auto">
            <a:xfrm>
              <a:off x="1667" y="2490"/>
              <a:ext cx="249" cy="231"/>
            </a:xfrm>
            <a:custGeom>
              <a:avLst/>
              <a:gdLst>
                <a:gd name="T0" fmla="*/ 0 w 249"/>
                <a:gd name="T1" fmla="*/ 0 h 231"/>
                <a:gd name="T2" fmla="*/ 138 w 249"/>
                <a:gd name="T3" fmla="*/ 2 h 231"/>
                <a:gd name="T4" fmla="*/ 138 w 249"/>
                <a:gd name="T5" fmla="*/ 53 h 231"/>
                <a:gd name="T6" fmla="*/ 241 w 249"/>
                <a:gd name="T7" fmla="*/ 53 h 231"/>
                <a:gd name="T8" fmla="*/ 241 w 249"/>
                <a:gd name="T9" fmla="*/ 146 h 231"/>
                <a:gd name="T10" fmla="*/ 249 w 249"/>
                <a:gd name="T11" fmla="*/ 155 h 231"/>
                <a:gd name="T12" fmla="*/ 249 w 249"/>
                <a:gd name="T13" fmla="*/ 230 h 231"/>
                <a:gd name="T14" fmla="*/ 0 w 249"/>
                <a:gd name="T15" fmla="*/ 231 h 231"/>
                <a:gd name="T16" fmla="*/ 0 w 249"/>
                <a:gd name="T17" fmla="*/ 0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9"/>
                <a:gd name="T28" fmla="*/ 0 h 231"/>
                <a:gd name="T29" fmla="*/ 249 w 249"/>
                <a:gd name="T30" fmla="*/ 231 h 2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9" h="231">
                  <a:moveTo>
                    <a:pt x="0" y="0"/>
                  </a:moveTo>
                  <a:lnTo>
                    <a:pt x="138" y="2"/>
                  </a:lnTo>
                  <a:lnTo>
                    <a:pt x="138" y="53"/>
                  </a:lnTo>
                  <a:lnTo>
                    <a:pt x="241" y="53"/>
                  </a:lnTo>
                  <a:lnTo>
                    <a:pt x="241" y="146"/>
                  </a:lnTo>
                  <a:lnTo>
                    <a:pt x="249" y="155"/>
                  </a:lnTo>
                  <a:lnTo>
                    <a:pt x="249" y="230"/>
                  </a:lnTo>
                  <a:lnTo>
                    <a:pt x="0" y="231"/>
                  </a:lnTo>
                  <a:lnTo>
                    <a:pt x="0" y="0"/>
                  </a:lnTo>
                  <a:close/>
                </a:path>
              </a:pathLst>
            </a:custGeom>
            <a:grpFill/>
            <a:ln w="9525">
              <a:solidFill>
                <a:schemeClr val="tx1"/>
              </a:solidFill>
              <a:round/>
              <a:headEnd/>
              <a:tailEnd/>
            </a:ln>
          </p:spPr>
          <p:txBody>
            <a:bodyPr/>
            <a:lstStyle/>
            <a:p>
              <a:endParaRPr lang="en-US"/>
            </a:p>
          </p:txBody>
        </p:sp>
        <p:sp>
          <p:nvSpPr>
            <p:cNvPr id="6399" name="Text Box 221">
              <a:extLst>
                <a:ext uri="{FF2B5EF4-FFF2-40B4-BE49-F238E27FC236}">
                  <a16:creationId xmlns:a16="http://schemas.microsoft.com/office/drawing/2014/main" id="{8D343B2E-0704-6B6D-C6B7-B1DF4BFE13A7}"/>
                </a:ext>
              </a:extLst>
            </p:cNvPr>
            <p:cNvSpPr txBox="1">
              <a:spLocks noChangeArrowheads="1"/>
            </p:cNvSpPr>
            <p:nvPr/>
          </p:nvSpPr>
          <p:spPr bwMode="auto">
            <a:xfrm>
              <a:off x="1686" y="2592"/>
              <a:ext cx="192" cy="77"/>
            </a:xfrm>
            <a:prstGeom prst="rect">
              <a:avLst/>
            </a:prstGeom>
            <a:grpFill/>
            <a:ln w="9525">
              <a:noFill/>
              <a:miter lim="800000"/>
              <a:headEnd/>
              <a:tailEnd/>
            </a:ln>
          </p:spPr>
          <p:txBody>
            <a:bodyPr lIns="0" tIns="0" rIns="0" bIns="0">
              <a:spAutoFit/>
            </a:bodyPr>
            <a:lstStyle/>
            <a:p>
              <a:pPr>
                <a:spcBef>
                  <a:spcPct val="50000"/>
                </a:spcBef>
              </a:pPr>
              <a:r>
                <a:rPr lang="en-US" sz="800"/>
                <a:t>Cedar</a:t>
              </a:r>
            </a:p>
          </p:txBody>
        </p:sp>
      </p:grpSp>
      <p:grpSp>
        <p:nvGrpSpPr>
          <p:cNvPr id="2430" name="Group 222">
            <a:extLst>
              <a:ext uri="{FF2B5EF4-FFF2-40B4-BE49-F238E27FC236}">
                <a16:creationId xmlns:a16="http://schemas.microsoft.com/office/drawing/2014/main" id="{00A15D41-EEAD-E7D5-DD89-38919CE29DAA}"/>
              </a:ext>
            </a:extLst>
          </p:cNvPr>
          <p:cNvGrpSpPr>
            <a:grpSpLocks/>
          </p:cNvGrpSpPr>
          <p:nvPr/>
        </p:nvGrpSpPr>
        <p:grpSpPr bwMode="auto">
          <a:xfrm>
            <a:off x="6612106" y="4520032"/>
            <a:ext cx="409575" cy="320675"/>
            <a:chOff x="1659" y="2726"/>
            <a:chExt cx="258" cy="202"/>
          </a:xfrm>
        </p:grpSpPr>
        <p:sp>
          <p:nvSpPr>
            <p:cNvPr id="6396" name="Freeform 223">
              <a:extLst>
                <a:ext uri="{FF2B5EF4-FFF2-40B4-BE49-F238E27FC236}">
                  <a16:creationId xmlns:a16="http://schemas.microsoft.com/office/drawing/2014/main" id="{8A76CD09-46C8-9655-D642-F60E8926AAE5}"/>
                </a:ext>
              </a:extLst>
            </p:cNvPr>
            <p:cNvSpPr>
              <a:spLocks/>
            </p:cNvSpPr>
            <p:nvPr/>
          </p:nvSpPr>
          <p:spPr bwMode="auto">
            <a:xfrm>
              <a:off x="1659" y="2726"/>
              <a:ext cx="258" cy="202"/>
            </a:xfrm>
            <a:custGeom>
              <a:avLst/>
              <a:gdLst>
                <a:gd name="T0" fmla="*/ 5 w 258"/>
                <a:gd name="T1" fmla="*/ 1 h 202"/>
                <a:gd name="T2" fmla="*/ 258 w 258"/>
                <a:gd name="T3" fmla="*/ 0 h 202"/>
                <a:gd name="T4" fmla="*/ 258 w 258"/>
                <a:gd name="T5" fmla="*/ 151 h 202"/>
                <a:gd name="T6" fmla="*/ 255 w 258"/>
                <a:gd name="T7" fmla="*/ 160 h 202"/>
                <a:gd name="T8" fmla="*/ 255 w 258"/>
                <a:gd name="T9" fmla="*/ 201 h 202"/>
                <a:gd name="T10" fmla="*/ 17 w 258"/>
                <a:gd name="T11" fmla="*/ 202 h 202"/>
                <a:gd name="T12" fmla="*/ 0 w 258"/>
                <a:gd name="T13" fmla="*/ 202 h 202"/>
                <a:gd name="T14" fmla="*/ 0 w 258"/>
                <a:gd name="T15" fmla="*/ 91 h 202"/>
                <a:gd name="T16" fmla="*/ 5 w 258"/>
                <a:gd name="T17" fmla="*/ 81 h 202"/>
                <a:gd name="T18" fmla="*/ 5 w 258"/>
                <a:gd name="T19" fmla="*/ 1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8"/>
                <a:gd name="T31" fmla="*/ 0 h 202"/>
                <a:gd name="T32" fmla="*/ 258 w 258"/>
                <a:gd name="T33" fmla="*/ 202 h 2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8" h="202">
                  <a:moveTo>
                    <a:pt x="5" y="1"/>
                  </a:moveTo>
                  <a:lnTo>
                    <a:pt x="258" y="0"/>
                  </a:lnTo>
                  <a:lnTo>
                    <a:pt x="258" y="151"/>
                  </a:lnTo>
                  <a:lnTo>
                    <a:pt x="255" y="160"/>
                  </a:lnTo>
                  <a:lnTo>
                    <a:pt x="255" y="201"/>
                  </a:lnTo>
                  <a:lnTo>
                    <a:pt x="17" y="202"/>
                  </a:lnTo>
                  <a:lnTo>
                    <a:pt x="0" y="202"/>
                  </a:lnTo>
                  <a:lnTo>
                    <a:pt x="0" y="91"/>
                  </a:lnTo>
                  <a:lnTo>
                    <a:pt x="5" y="81"/>
                  </a:lnTo>
                  <a:lnTo>
                    <a:pt x="5" y="1"/>
                  </a:lnTo>
                  <a:close/>
                </a:path>
              </a:pathLst>
            </a:custGeom>
            <a:solidFill>
              <a:schemeClr val="bg1"/>
            </a:solidFill>
            <a:ln w="9525">
              <a:solidFill>
                <a:schemeClr val="tx1"/>
              </a:solidFill>
              <a:round/>
              <a:headEnd/>
              <a:tailEnd/>
            </a:ln>
          </p:spPr>
          <p:txBody>
            <a:bodyPr/>
            <a:lstStyle/>
            <a:p>
              <a:endParaRPr lang="en-US"/>
            </a:p>
          </p:txBody>
        </p:sp>
        <p:sp>
          <p:nvSpPr>
            <p:cNvPr id="6397" name="Text Box 224">
              <a:extLst>
                <a:ext uri="{FF2B5EF4-FFF2-40B4-BE49-F238E27FC236}">
                  <a16:creationId xmlns:a16="http://schemas.microsoft.com/office/drawing/2014/main" id="{A2653DA8-0E63-32A0-A2E4-6CEF00CEE780}"/>
                </a:ext>
              </a:extLst>
            </p:cNvPr>
            <p:cNvSpPr txBox="1">
              <a:spLocks noChangeArrowheads="1"/>
            </p:cNvSpPr>
            <p:nvPr/>
          </p:nvSpPr>
          <p:spPr bwMode="auto">
            <a:xfrm>
              <a:off x="1680" y="2784"/>
              <a:ext cx="192" cy="77"/>
            </a:xfrm>
            <a:prstGeom prst="rect">
              <a:avLst/>
            </a:prstGeom>
            <a:noFill/>
            <a:ln w="9525">
              <a:noFill/>
              <a:miter lim="800000"/>
              <a:headEnd/>
              <a:tailEnd/>
            </a:ln>
          </p:spPr>
          <p:txBody>
            <a:bodyPr lIns="0" tIns="0" rIns="0" bIns="0">
              <a:spAutoFit/>
            </a:bodyPr>
            <a:lstStyle/>
            <a:p>
              <a:pPr>
                <a:spcBef>
                  <a:spcPct val="50000"/>
                </a:spcBef>
              </a:pPr>
              <a:r>
                <a:rPr lang="en-US" sz="800"/>
                <a:t>Dade</a:t>
              </a:r>
            </a:p>
          </p:txBody>
        </p:sp>
      </p:grpSp>
      <p:grpSp>
        <p:nvGrpSpPr>
          <p:cNvPr id="2431" name="Group 225">
            <a:extLst>
              <a:ext uri="{FF2B5EF4-FFF2-40B4-BE49-F238E27FC236}">
                <a16:creationId xmlns:a16="http://schemas.microsoft.com/office/drawing/2014/main" id="{8E1D9E4F-E400-33D9-2CC4-0E280664E000}"/>
              </a:ext>
            </a:extLst>
          </p:cNvPr>
          <p:cNvGrpSpPr>
            <a:grpSpLocks/>
          </p:cNvGrpSpPr>
          <p:nvPr/>
        </p:nvGrpSpPr>
        <p:grpSpPr bwMode="auto">
          <a:xfrm>
            <a:off x="6602580" y="4848644"/>
            <a:ext cx="457200" cy="406400"/>
            <a:chOff x="1653" y="2933"/>
            <a:chExt cx="288" cy="256"/>
          </a:xfrm>
          <a:solidFill>
            <a:schemeClr val="accent1">
              <a:lumMod val="75000"/>
            </a:schemeClr>
          </a:solidFill>
        </p:grpSpPr>
        <p:sp>
          <p:nvSpPr>
            <p:cNvPr id="6394" name="Freeform 226">
              <a:extLst>
                <a:ext uri="{FF2B5EF4-FFF2-40B4-BE49-F238E27FC236}">
                  <a16:creationId xmlns:a16="http://schemas.microsoft.com/office/drawing/2014/main" id="{5FB3FDBE-27E5-B998-51D4-440166A726A2}"/>
                </a:ext>
              </a:extLst>
            </p:cNvPr>
            <p:cNvSpPr>
              <a:spLocks/>
            </p:cNvSpPr>
            <p:nvPr/>
          </p:nvSpPr>
          <p:spPr bwMode="auto">
            <a:xfrm>
              <a:off x="1671" y="2933"/>
              <a:ext cx="252" cy="256"/>
            </a:xfrm>
            <a:custGeom>
              <a:avLst/>
              <a:gdLst>
                <a:gd name="T0" fmla="*/ 6 w 252"/>
                <a:gd name="T1" fmla="*/ 0 h 256"/>
                <a:gd name="T2" fmla="*/ 252 w 252"/>
                <a:gd name="T3" fmla="*/ 3 h 256"/>
                <a:gd name="T4" fmla="*/ 252 w 252"/>
                <a:gd name="T5" fmla="*/ 228 h 256"/>
                <a:gd name="T6" fmla="*/ 246 w 252"/>
                <a:gd name="T7" fmla="*/ 235 h 256"/>
                <a:gd name="T8" fmla="*/ 246 w 252"/>
                <a:gd name="T9" fmla="*/ 255 h 256"/>
                <a:gd name="T10" fmla="*/ 0 w 252"/>
                <a:gd name="T11" fmla="*/ 256 h 256"/>
                <a:gd name="T12" fmla="*/ 0 w 252"/>
                <a:gd name="T13" fmla="*/ 94 h 256"/>
                <a:gd name="T14" fmla="*/ 6 w 252"/>
                <a:gd name="T15" fmla="*/ 82 h 256"/>
                <a:gd name="T16" fmla="*/ 6 w 252"/>
                <a:gd name="T17" fmla="*/ 0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2"/>
                <a:gd name="T28" fmla="*/ 0 h 256"/>
                <a:gd name="T29" fmla="*/ 252 w 252"/>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2" h="256">
                  <a:moveTo>
                    <a:pt x="6" y="0"/>
                  </a:moveTo>
                  <a:lnTo>
                    <a:pt x="252" y="3"/>
                  </a:lnTo>
                  <a:lnTo>
                    <a:pt x="252" y="228"/>
                  </a:lnTo>
                  <a:lnTo>
                    <a:pt x="246" y="235"/>
                  </a:lnTo>
                  <a:lnTo>
                    <a:pt x="246" y="255"/>
                  </a:lnTo>
                  <a:lnTo>
                    <a:pt x="0" y="256"/>
                  </a:lnTo>
                  <a:lnTo>
                    <a:pt x="0" y="94"/>
                  </a:lnTo>
                  <a:lnTo>
                    <a:pt x="6" y="82"/>
                  </a:lnTo>
                  <a:lnTo>
                    <a:pt x="6" y="0"/>
                  </a:lnTo>
                  <a:close/>
                </a:path>
              </a:pathLst>
            </a:custGeom>
            <a:grpFill/>
            <a:ln w="9525">
              <a:solidFill>
                <a:schemeClr val="tx1"/>
              </a:solidFill>
              <a:round/>
              <a:headEnd/>
              <a:tailEnd/>
            </a:ln>
          </p:spPr>
          <p:txBody>
            <a:bodyPr/>
            <a:lstStyle/>
            <a:p>
              <a:endParaRPr lang="en-US"/>
            </a:p>
          </p:txBody>
        </p:sp>
        <p:sp>
          <p:nvSpPr>
            <p:cNvPr id="6395" name="Text Box 227">
              <a:extLst>
                <a:ext uri="{FF2B5EF4-FFF2-40B4-BE49-F238E27FC236}">
                  <a16:creationId xmlns:a16="http://schemas.microsoft.com/office/drawing/2014/main" id="{AE3B66CE-4D59-A9BA-99AD-54C7A01A1B7C}"/>
                </a:ext>
              </a:extLst>
            </p:cNvPr>
            <p:cNvSpPr txBox="1">
              <a:spLocks noChangeArrowheads="1"/>
            </p:cNvSpPr>
            <p:nvPr/>
          </p:nvSpPr>
          <p:spPr bwMode="auto">
            <a:xfrm>
              <a:off x="1653" y="3024"/>
              <a:ext cx="288" cy="77"/>
            </a:xfrm>
            <a:prstGeom prst="rect">
              <a:avLst/>
            </a:prstGeom>
            <a:grpFill/>
            <a:ln w="9525">
              <a:noFill/>
              <a:miter lim="800000"/>
              <a:headEnd/>
              <a:tailEnd/>
            </a:ln>
          </p:spPr>
          <p:txBody>
            <a:bodyPr lIns="0" tIns="0" rIns="0" bIns="0">
              <a:spAutoFit/>
            </a:bodyPr>
            <a:lstStyle/>
            <a:p>
              <a:pPr>
                <a:spcBef>
                  <a:spcPct val="50000"/>
                </a:spcBef>
              </a:pPr>
              <a:r>
                <a:rPr lang="en-US" sz="800"/>
                <a:t>Lawrence</a:t>
              </a:r>
            </a:p>
          </p:txBody>
        </p:sp>
      </p:grpSp>
      <p:grpSp>
        <p:nvGrpSpPr>
          <p:cNvPr id="6176" name="Group 228">
            <a:extLst>
              <a:ext uri="{FF2B5EF4-FFF2-40B4-BE49-F238E27FC236}">
                <a16:creationId xmlns:a16="http://schemas.microsoft.com/office/drawing/2014/main" id="{C86F0A37-AF05-4C8A-A0B6-647338522FB9}"/>
              </a:ext>
            </a:extLst>
          </p:cNvPr>
          <p:cNvGrpSpPr>
            <a:grpSpLocks/>
          </p:cNvGrpSpPr>
          <p:nvPr/>
        </p:nvGrpSpPr>
        <p:grpSpPr bwMode="auto">
          <a:xfrm>
            <a:off x="6610517" y="5264569"/>
            <a:ext cx="444500" cy="476250"/>
            <a:chOff x="1658" y="3195"/>
            <a:chExt cx="280" cy="300"/>
          </a:xfrm>
          <a:solidFill>
            <a:schemeClr val="accent1">
              <a:lumMod val="75000"/>
            </a:schemeClr>
          </a:solidFill>
        </p:grpSpPr>
        <p:sp>
          <p:nvSpPr>
            <p:cNvPr id="6392" name="Freeform 229">
              <a:extLst>
                <a:ext uri="{FF2B5EF4-FFF2-40B4-BE49-F238E27FC236}">
                  <a16:creationId xmlns:a16="http://schemas.microsoft.com/office/drawing/2014/main" id="{823B31CD-D036-2C9E-1256-DBA2DAA00DA2}"/>
                </a:ext>
              </a:extLst>
            </p:cNvPr>
            <p:cNvSpPr>
              <a:spLocks/>
            </p:cNvSpPr>
            <p:nvPr/>
          </p:nvSpPr>
          <p:spPr bwMode="auto">
            <a:xfrm>
              <a:off x="1658" y="3195"/>
              <a:ext cx="280" cy="300"/>
            </a:xfrm>
            <a:custGeom>
              <a:avLst/>
              <a:gdLst>
                <a:gd name="T0" fmla="*/ 16 w 280"/>
                <a:gd name="T1" fmla="*/ 2 h 300"/>
                <a:gd name="T2" fmla="*/ 258 w 280"/>
                <a:gd name="T3" fmla="*/ 0 h 300"/>
                <a:gd name="T4" fmla="*/ 258 w 280"/>
                <a:gd name="T5" fmla="*/ 78 h 300"/>
                <a:gd name="T6" fmla="*/ 280 w 280"/>
                <a:gd name="T7" fmla="*/ 77 h 300"/>
                <a:gd name="T8" fmla="*/ 280 w 280"/>
                <a:gd name="T9" fmla="*/ 189 h 300"/>
                <a:gd name="T10" fmla="*/ 276 w 280"/>
                <a:gd name="T11" fmla="*/ 203 h 300"/>
                <a:gd name="T12" fmla="*/ 276 w 280"/>
                <a:gd name="T13" fmla="*/ 300 h 300"/>
                <a:gd name="T14" fmla="*/ 0 w 280"/>
                <a:gd name="T15" fmla="*/ 300 h 300"/>
                <a:gd name="T16" fmla="*/ 0 w 280"/>
                <a:gd name="T17" fmla="*/ 225 h 300"/>
                <a:gd name="T18" fmla="*/ 7 w 280"/>
                <a:gd name="T19" fmla="*/ 219 h 300"/>
                <a:gd name="T20" fmla="*/ 7 w 280"/>
                <a:gd name="T21" fmla="*/ 60 h 300"/>
                <a:gd name="T22" fmla="*/ 16 w 280"/>
                <a:gd name="T23" fmla="*/ 60 h 300"/>
                <a:gd name="T24" fmla="*/ 16 w 280"/>
                <a:gd name="T25" fmla="*/ 2 h 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
                <a:gd name="T40" fmla="*/ 0 h 300"/>
                <a:gd name="T41" fmla="*/ 280 w 280"/>
                <a:gd name="T42" fmla="*/ 300 h 3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 h="300">
                  <a:moveTo>
                    <a:pt x="16" y="2"/>
                  </a:moveTo>
                  <a:lnTo>
                    <a:pt x="258" y="0"/>
                  </a:lnTo>
                  <a:lnTo>
                    <a:pt x="258" y="78"/>
                  </a:lnTo>
                  <a:lnTo>
                    <a:pt x="280" y="77"/>
                  </a:lnTo>
                  <a:lnTo>
                    <a:pt x="280" y="189"/>
                  </a:lnTo>
                  <a:lnTo>
                    <a:pt x="276" y="203"/>
                  </a:lnTo>
                  <a:lnTo>
                    <a:pt x="276" y="300"/>
                  </a:lnTo>
                  <a:lnTo>
                    <a:pt x="0" y="300"/>
                  </a:lnTo>
                  <a:lnTo>
                    <a:pt x="0" y="225"/>
                  </a:lnTo>
                  <a:lnTo>
                    <a:pt x="7" y="219"/>
                  </a:lnTo>
                  <a:lnTo>
                    <a:pt x="7" y="60"/>
                  </a:lnTo>
                  <a:lnTo>
                    <a:pt x="16" y="60"/>
                  </a:lnTo>
                  <a:lnTo>
                    <a:pt x="16" y="2"/>
                  </a:lnTo>
                  <a:close/>
                </a:path>
              </a:pathLst>
            </a:custGeom>
            <a:grpFill/>
            <a:ln w="9525">
              <a:solidFill>
                <a:schemeClr val="tx1"/>
              </a:solidFill>
              <a:round/>
              <a:headEnd/>
              <a:tailEnd/>
            </a:ln>
          </p:spPr>
          <p:txBody>
            <a:bodyPr/>
            <a:lstStyle/>
            <a:p>
              <a:endParaRPr lang="en-US"/>
            </a:p>
          </p:txBody>
        </p:sp>
        <p:sp>
          <p:nvSpPr>
            <p:cNvPr id="6393" name="Text Box 230">
              <a:extLst>
                <a:ext uri="{FF2B5EF4-FFF2-40B4-BE49-F238E27FC236}">
                  <a16:creationId xmlns:a16="http://schemas.microsoft.com/office/drawing/2014/main" id="{EF2610A2-C9C3-C917-C6CE-415B2E92CC7E}"/>
                </a:ext>
              </a:extLst>
            </p:cNvPr>
            <p:cNvSpPr txBox="1">
              <a:spLocks noChangeArrowheads="1"/>
            </p:cNvSpPr>
            <p:nvPr/>
          </p:nvSpPr>
          <p:spPr bwMode="auto">
            <a:xfrm>
              <a:off x="1689" y="3291"/>
              <a:ext cx="192" cy="77"/>
            </a:xfrm>
            <a:prstGeom prst="rect">
              <a:avLst/>
            </a:prstGeom>
            <a:grpFill/>
            <a:ln w="9525">
              <a:noFill/>
              <a:miter lim="800000"/>
              <a:headEnd/>
              <a:tailEnd/>
            </a:ln>
          </p:spPr>
          <p:txBody>
            <a:bodyPr lIns="0" tIns="0" rIns="0" bIns="0">
              <a:spAutoFit/>
            </a:bodyPr>
            <a:lstStyle/>
            <a:p>
              <a:pPr>
                <a:spcBef>
                  <a:spcPct val="50000"/>
                </a:spcBef>
              </a:pPr>
              <a:r>
                <a:rPr lang="en-US" sz="800"/>
                <a:t>Barry</a:t>
              </a:r>
            </a:p>
          </p:txBody>
        </p:sp>
      </p:grpSp>
      <p:grpSp>
        <p:nvGrpSpPr>
          <p:cNvPr id="6177" name="Group 231">
            <a:extLst>
              <a:ext uri="{FF2B5EF4-FFF2-40B4-BE49-F238E27FC236}">
                <a16:creationId xmlns:a16="http://schemas.microsoft.com/office/drawing/2014/main" id="{8D62D26E-1B7C-9C78-53E1-0AEA2FFE79C4}"/>
              </a:ext>
            </a:extLst>
          </p:cNvPr>
          <p:cNvGrpSpPr>
            <a:grpSpLocks/>
          </p:cNvGrpSpPr>
          <p:nvPr/>
        </p:nvGrpSpPr>
        <p:grpSpPr bwMode="auto">
          <a:xfrm>
            <a:off x="7026442" y="4231106"/>
            <a:ext cx="393700" cy="469900"/>
            <a:chOff x="1920" y="2544"/>
            <a:chExt cx="248" cy="296"/>
          </a:xfrm>
          <a:solidFill>
            <a:schemeClr val="accent1">
              <a:lumMod val="75000"/>
            </a:schemeClr>
          </a:solidFill>
        </p:grpSpPr>
        <p:sp>
          <p:nvSpPr>
            <p:cNvPr id="6390" name="Freeform 232">
              <a:extLst>
                <a:ext uri="{FF2B5EF4-FFF2-40B4-BE49-F238E27FC236}">
                  <a16:creationId xmlns:a16="http://schemas.microsoft.com/office/drawing/2014/main" id="{79A59867-F661-1D5D-1212-A745EE1F0921}"/>
                </a:ext>
              </a:extLst>
            </p:cNvPr>
            <p:cNvSpPr>
              <a:spLocks/>
            </p:cNvSpPr>
            <p:nvPr/>
          </p:nvSpPr>
          <p:spPr bwMode="auto">
            <a:xfrm>
              <a:off x="1920" y="2544"/>
              <a:ext cx="248" cy="296"/>
            </a:xfrm>
            <a:custGeom>
              <a:avLst/>
              <a:gdLst>
                <a:gd name="T0" fmla="*/ 0 w 248"/>
                <a:gd name="T1" fmla="*/ 0 h 296"/>
                <a:gd name="T2" fmla="*/ 20 w 248"/>
                <a:gd name="T3" fmla="*/ 2 h 296"/>
                <a:gd name="T4" fmla="*/ 26 w 248"/>
                <a:gd name="T5" fmla="*/ 6 h 296"/>
                <a:gd name="T6" fmla="*/ 128 w 248"/>
                <a:gd name="T7" fmla="*/ 5 h 296"/>
                <a:gd name="T8" fmla="*/ 143 w 248"/>
                <a:gd name="T9" fmla="*/ 11 h 296"/>
                <a:gd name="T10" fmla="*/ 203 w 248"/>
                <a:gd name="T11" fmla="*/ 11 h 296"/>
                <a:gd name="T12" fmla="*/ 210 w 248"/>
                <a:gd name="T13" fmla="*/ 17 h 296"/>
                <a:gd name="T14" fmla="*/ 245 w 248"/>
                <a:gd name="T15" fmla="*/ 17 h 296"/>
                <a:gd name="T16" fmla="*/ 248 w 248"/>
                <a:gd name="T17" fmla="*/ 296 h 296"/>
                <a:gd name="T18" fmla="*/ 186 w 248"/>
                <a:gd name="T19" fmla="*/ 294 h 296"/>
                <a:gd name="T20" fmla="*/ 176 w 248"/>
                <a:gd name="T21" fmla="*/ 287 h 296"/>
                <a:gd name="T22" fmla="*/ 6 w 248"/>
                <a:gd name="T23" fmla="*/ 287 h 296"/>
                <a:gd name="T24" fmla="*/ 6 w 248"/>
                <a:gd name="T25" fmla="*/ 90 h 296"/>
                <a:gd name="T26" fmla="*/ 0 w 248"/>
                <a:gd name="T27" fmla="*/ 87 h 296"/>
                <a:gd name="T28" fmla="*/ 0 w 248"/>
                <a:gd name="T29" fmla="*/ 0 h 2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8"/>
                <a:gd name="T46" fmla="*/ 0 h 296"/>
                <a:gd name="T47" fmla="*/ 248 w 248"/>
                <a:gd name="T48" fmla="*/ 296 h 2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8" h="296">
                  <a:moveTo>
                    <a:pt x="0" y="0"/>
                  </a:moveTo>
                  <a:lnTo>
                    <a:pt x="20" y="2"/>
                  </a:lnTo>
                  <a:lnTo>
                    <a:pt x="26" y="6"/>
                  </a:lnTo>
                  <a:lnTo>
                    <a:pt x="128" y="5"/>
                  </a:lnTo>
                  <a:lnTo>
                    <a:pt x="143" y="11"/>
                  </a:lnTo>
                  <a:lnTo>
                    <a:pt x="203" y="11"/>
                  </a:lnTo>
                  <a:lnTo>
                    <a:pt x="210" y="17"/>
                  </a:lnTo>
                  <a:lnTo>
                    <a:pt x="245" y="17"/>
                  </a:lnTo>
                  <a:lnTo>
                    <a:pt x="248" y="296"/>
                  </a:lnTo>
                  <a:lnTo>
                    <a:pt x="186" y="294"/>
                  </a:lnTo>
                  <a:lnTo>
                    <a:pt x="176" y="287"/>
                  </a:lnTo>
                  <a:lnTo>
                    <a:pt x="6" y="287"/>
                  </a:lnTo>
                  <a:lnTo>
                    <a:pt x="6" y="90"/>
                  </a:lnTo>
                  <a:lnTo>
                    <a:pt x="0" y="87"/>
                  </a:lnTo>
                  <a:lnTo>
                    <a:pt x="0" y="0"/>
                  </a:lnTo>
                  <a:close/>
                </a:path>
              </a:pathLst>
            </a:custGeom>
            <a:grpFill/>
            <a:ln w="9525">
              <a:noFill/>
              <a:round/>
              <a:headEnd/>
              <a:tailEnd/>
            </a:ln>
          </p:spPr>
          <p:txBody>
            <a:bodyPr/>
            <a:lstStyle/>
            <a:p>
              <a:endParaRPr lang="en-US"/>
            </a:p>
          </p:txBody>
        </p:sp>
        <p:sp>
          <p:nvSpPr>
            <p:cNvPr id="6391" name="Text Box 233">
              <a:extLst>
                <a:ext uri="{FF2B5EF4-FFF2-40B4-BE49-F238E27FC236}">
                  <a16:creationId xmlns:a16="http://schemas.microsoft.com/office/drawing/2014/main" id="{DC889085-CF65-BDF5-AF72-E7C0740FEDF1}"/>
                </a:ext>
              </a:extLst>
            </p:cNvPr>
            <p:cNvSpPr txBox="1">
              <a:spLocks noChangeArrowheads="1"/>
            </p:cNvSpPr>
            <p:nvPr/>
          </p:nvSpPr>
          <p:spPr bwMode="auto">
            <a:xfrm>
              <a:off x="1950" y="2640"/>
              <a:ext cx="192" cy="78"/>
            </a:xfrm>
            <a:prstGeom prst="rect">
              <a:avLst/>
            </a:prstGeom>
            <a:grpFill/>
            <a:ln w="9525">
              <a:noFill/>
              <a:miter lim="800000"/>
              <a:headEnd/>
              <a:tailEnd/>
            </a:ln>
          </p:spPr>
          <p:txBody>
            <a:bodyPr lIns="0" tIns="0" rIns="0" bIns="0">
              <a:spAutoFit/>
            </a:bodyPr>
            <a:lstStyle/>
            <a:p>
              <a:pPr>
                <a:spcBef>
                  <a:spcPct val="50000"/>
                </a:spcBef>
              </a:pPr>
              <a:r>
                <a:rPr lang="en-US" sz="800">
                  <a:solidFill>
                    <a:srgbClr val="000000"/>
                  </a:solidFill>
                </a:rPr>
                <a:t>Polk</a:t>
              </a:r>
            </a:p>
          </p:txBody>
        </p:sp>
      </p:grpSp>
      <p:grpSp>
        <p:nvGrpSpPr>
          <p:cNvPr id="6178" name="Group 234">
            <a:extLst>
              <a:ext uri="{FF2B5EF4-FFF2-40B4-BE49-F238E27FC236}">
                <a16:creationId xmlns:a16="http://schemas.microsoft.com/office/drawing/2014/main" id="{D1A06FAF-8CB3-708D-C853-2700DD22BF18}"/>
              </a:ext>
            </a:extLst>
          </p:cNvPr>
          <p:cNvGrpSpPr>
            <a:grpSpLocks/>
          </p:cNvGrpSpPr>
          <p:nvPr/>
        </p:nvGrpSpPr>
        <p:grpSpPr bwMode="auto">
          <a:xfrm>
            <a:off x="7020092" y="4693070"/>
            <a:ext cx="501650" cy="369887"/>
            <a:chOff x="1916" y="2835"/>
            <a:chExt cx="316" cy="233"/>
          </a:xfrm>
          <a:solidFill>
            <a:schemeClr val="accent1">
              <a:lumMod val="75000"/>
            </a:schemeClr>
          </a:solidFill>
        </p:grpSpPr>
        <p:sp>
          <p:nvSpPr>
            <p:cNvPr id="6388" name="Freeform 235">
              <a:extLst>
                <a:ext uri="{FF2B5EF4-FFF2-40B4-BE49-F238E27FC236}">
                  <a16:creationId xmlns:a16="http://schemas.microsoft.com/office/drawing/2014/main" id="{6A8762E0-B900-7C67-FCB8-D6CCBD1D540C}"/>
                </a:ext>
              </a:extLst>
            </p:cNvPr>
            <p:cNvSpPr>
              <a:spLocks/>
            </p:cNvSpPr>
            <p:nvPr/>
          </p:nvSpPr>
          <p:spPr bwMode="auto">
            <a:xfrm>
              <a:off x="1916" y="2835"/>
              <a:ext cx="316" cy="233"/>
            </a:xfrm>
            <a:custGeom>
              <a:avLst/>
              <a:gdLst>
                <a:gd name="T0" fmla="*/ 9 w 316"/>
                <a:gd name="T1" fmla="*/ 0 h 233"/>
                <a:gd name="T2" fmla="*/ 181 w 316"/>
                <a:gd name="T3" fmla="*/ 0 h 233"/>
                <a:gd name="T4" fmla="*/ 186 w 316"/>
                <a:gd name="T5" fmla="*/ 5 h 233"/>
                <a:gd name="T6" fmla="*/ 306 w 316"/>
                <a:gd name="T7" fmla="*/ 5 h 233"/>
                <a:gd name="T8" fmla="*/ 306 w 316"/>
                <a:gd name="T9" fmla="*/ 120 h 233"/>
                <a:gd name="T10" fmla="*/ 316 w 316"/>
                <a:gd name="T11" fmla="*/ 126 h 233"/>
                <a:gd name="T12" fmla="*/ 316 w 316"/>
                <a:gd name="T13" fmla="*/ 231 h 233"/>
                <a:gd name="T14" fmla="*/ 12 w 316"/>
                <a:gd name="T15" fmla="*/ 233 h 233"/>
                <a:gd name="T16" fmla="*/ 12 w 316"/>
                <a:gd name="T17" fmla="*/ 92 h 233"/>
                <a:gd name="T18" fmla="*/ 0 w 316"/>
                <a:gd name="T19" fmla="*/ 90 h 233"/>
                <a:gd name="T20" fmla="*/ 0 w 316"/>
                <a:gd name="T21" fmla="*/ 48 h 233"/>
                <a:gd name="T22" fmla="*/ 9 w 316"/>
                <a:gd name="T23" fmla="*/ 48 h 233"/>
                <a:gd name="T24" fmla="*/ 9 w 316"/>
                <a:gd name="T25" fmla="*/ 0 h 2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6"/>
                <a:gd name="T40" fmla="*/ 0 h 233"/>
                <a:gd name="T41" fmla="*/ 316 w 316"/>
                <a:gd name="T42" fmla="*/ 233 h 2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6" h="233">
                  <a:moveTo>
                    <a:pt x="9" y="0"/>
                  </a:moveTo>
                  <a:lnTo>
                    <a:pt x="181" y="0"/>
                  </a:lnTo>
                  <a:lnTo>
                    <a:pt x="186" y="5"/>
                  </a:lnTo>
                  <a:lnTo>
                    <a:pt x="306" y="5"/>
                  </a:lnTo>
                  <a:lnTo>
                    <a:pt x="306" y="120"/>
                  </a:lnTo>
                  <a:lnTo>
                    <a:pt x="316" y="126"/>
                  </a:lnTo>
                  <a:lnTo>
                    <a:pt x="316" y="231"/>
                  </a:lnTo>
                  <a:lnTo>
                    <a:pt x="12" y="233"/>
                  </a:lnTo>
                  <a:lnTo>
                    <a:pt x="12" y="92"/>
                  </a:lnTo>
                  <a:lnTo>
                    <a:pt x="0" y="90"/>
                  </a:lnTo>
                  <a:lnTo>
                    <a:pt x="0" y="48"/>
                  </a:lnTo>
                  <a:lnTo>
                    <a:pt x="9" y="48"/>
                  </a:lnTo>
                  <a:lnTo>
                    <a:pt x="9" y="0"/>
                  </a:lnTo>
                  <a:close/>
                </a:path>
              </a:pathLst>
            </a:custGeom>
            <a:grpFill/>
            <a:ln w="9525">
              <a:solidFill>
                <a:schemeClr val="tx1"/>
              </a:solidFill>
              <a:round/>
              <a:headEnd/>
              <a:tailEnd/>
            </a:ln>
          </p:spPr>
          <p:txBody>
            <a:bodyPr/>
            <a:lstStyle/>
            <a:p>
              <a:endParaRPr lang="en-US"/>
            </a:p>
          </p:txBody>
        </p:sp>
        <p:sp>
          <p:nvSpPr>
            <p:cNvPr id="6389" name="Text Box 236">
              <a:extLst>
                <a:ext uri="{FF2B5EF4-FFF2-40B4-BE49-F238E27FC236}">
                  <a16:creationId xmlns:a16="http://schemas.microsoft.com/office/drawing/2014/main" id="{EE75AC50-6254-34BA-F209-F44F35634113}"/>
                </a:ext>
              </a:extLst>
            </p:cNvPr>
            <p:cNvSpPr txBox="1">
              <a:spLocks noChangeArrowheads="1"/>
            </p:cNvSpPr>
            <p:nvPr/>
          </p:nvSpPr>
          <p:spPr bwMode="auto">
            <a:xfrm>
              <a:off x="1968" y="2880"/>
              <a:ext cx="236" cy="78"/>
            </a:xfrm>
            <a:prstGeom prst="rect">
              <a:avLst/>
            </a:prstGeom>
            <a:grpFill/>
            <a:ln w="9525">
              <a:noFill/>
              <a:miter lim="800000"/>
              <a:headEnd/>
              <a:tailEnd/>
            </a:ln>
          </p:spPr>
          <p:txBody>
            <a:bodyPr wrap="square" lIns="0" tIns="0" rIns="0" bIns="0">
              <a:spAutoFit/>
            </a:bodyPr>
            <a:lstStyle/>
            <a:p>
              <a:pPr>
                <a:spcBef>
                  <a:spcPct val="50000"/>
                </a:spcBef>
              </a:pPr>
              <a:r>
                <a:rPr lang="en-US" sz="800"/>
                <a:t>Greene</a:t>
              </a:r>
            </a:p>
          </p:txBody>
        </p:sp>
      </p:grpSp>
      <p:grpSp>
        <p:nvGrpSpPr>
          <p:cNvPr id="6179" name="Group 237">
            <a:extLst>
              <a:ext uri="{FF2B5EF4-FFF2-40B4-BE49-F238E27FC236}">
                <a16:creationId xmlns:a16="http://schemas.microsoft.com/office/drawing/2014/main" id="{309BCCAA-6A96-D5BD-33A3-2BA933D8C324}"/>
              </a:ext>
            </a:extLst>
          </p:cNvPr>
          <p:cNvGrpSpPr>
            <a:grpSpLocks/>
          </p:cNvGrpSpPr>
          <p:nvPr/>
        </p:nvGrpSpPr>
        <p:grpSpPr bwMode="auto">
          <a:xfrm>
            <a:off x="7042317" y="5074069"/>
            <a:ext cx="641350" cy="317500"/>
            <a:chOff x="1930" y="3075"/>
            <a:chExt cx="404" cy="200"/>
          </a:xfrm>
          <a:solidFill>
            <a:schemeClr val="accent1">
              <a:lumMod val="75000"/>
            </a:schemeClr>
          </a:solidFill>
        </p:grpSpPr>
        <p:sp>
          <p:nvSpPr>
            <p:cNvPr id="6386" name="Freeform 238">
              <a:extLst>
                <a:ext uri="{FF2B5EF4-FFF2-40B4-BE49-F238E27FC236}">
                  <a16:creationId xmlns:a16="http://schemas.microsoft.com/office/drawing/2014/main" id="{B7F4B20C-57A9-36CF-9D51-94C374510683}"/>
                </a:ext>
              </a:extLst>
            </p:cNvPr>
            <p:cNvSpPr>
              <a:spLocks/>
            </p:cNvSpPr>
            <p:nvPr/>
          </p:nvSpPr>
          <p:spPr bwMode="auto">
            <a:xfrm>
              <a:off x="1930" y="3075"/>
              <a:ext cx="394" cy="200"/>
            </a:xfrm>
            <a:custGeom>
              <a:avLst/>
              <a:gdLst>
                <a:gd name="T0" fmla="*/ 0 w 394"/>
                <a:gd name="T1" fmla="*/ 0 h 200"/>
                <a:gd name="T2" fmla="*/ 1 w 394"/>
                <a:gd name="T3" fmla="*/ 68 h 200"/>
                <a:gd name="T4" fmla="*/ 151 w 394"/>
                <a:gd name="T5" fmla="*/ 68 h 200"/>
                <a:gd name="T6" fmla="*/ 151 w 394"/>
                <a:gd name="T7" fmla="*/ 192 h 200"/>
                <a:gd name="T8" fmla="*/ 170 w 394"/>
                <a:gd name="T9" fmla="*/ 192 h 200"/>
                <a:gd name="T10" fmla="*/ 170 w 394"/>
                <a:gd name="T11" fmla="*/ 200 h 200"/>
                <a:gd name="T12" fmla="*/ 388 w 394"/>
                <a:gd name="T13" fmla="*/ 200 h 200"/>
                <a:gd name="T14" fmla="*/ 388 w 394"/>
                <a:gd name="T15" fmla="*/ 114 h 200"/>
                <a:gd name="T16" fmla="*/ 394 w 394"/>
                <a:gd name="T17" fmla="*/ 105 h 200"/>
                <a:gd name="T18" fmla="*/ 394 w 394"/>
                <a:gd name="T19" fmla="*/ 11 h 200"/>
                <a:gd name="T20" fmla="*/ 379 w 394"/>
                <a:gd name="T21" fmla="*/ 11 h 200"/>
                <a:gd name="T22" fmla="*/ 370 w 394"/>
                <a:gd name="T23" fmla="*/ 5 h 200"/>
                <a:gd name="T24" fmla="*/ 299 w 394"/>
                <a:gd name="T25" fmla="*/ 5 h 200"/>
                <a:gd name="T26" fmla="*/ 292 w 394"/>
                <a:gd name="T27" fmla="*/ 0 h 200"/>
                <a:gd name="T28" fmla="*/ 0 w 394"/>
                <a:gd name="T29" fmla="*/ 0 h 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4"/>
                <a:gd name="T46" fmla="*/ 0 h 200"/>
                <a:gd name="T47" fmla="*/ 394 w 394"/>
                <a:gd name="T48" fmla="*/ 200 h 2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4" h="200">
                  <a:moveTo>
                    <a:pt x="0" y="0"/>
                  </a:moveTo>
                  <a:lnTo>
                    <a:pt x="1" y="68"/>
                  </a:lnTo>
                  <a:lnTo>
                    <a:pt x="151" y="68"/>
                  </a:lnTo>
                  <a:lnTo>
                    <a:pt x="151" y="192"/>
                  </a:lnTo>
                  <a:lnTo>
                    <a:pt x="170" y="192"/>
                  </a:lnTo>
                  <a:lnTo>
                    <a:pt x="170" y="200"/>
                  </a:lnTo>
                  <a:lnTo>
                    <a:pt x="388" y="200"/>
                  </a:lnTo>
                  <a:lnTo>
                    <a:pt x="388" y="114"/>
                  </a:lnTo>
                  <a:lnTo>
                    <a:pt x="394" y="105"/>
                  </a:lnTo>
                  <a:lnTo>
                    <a:pt x="394" y="11"/>
                  </a:lnTo>
                  <a:lnTo>
                    <a:pt x="379" y="11"/>
                  </a:lnTo>
                  <a:lnTo>
                    <a:pt x="370" y="5"/>
                  </a:lnTo>
                  <a:lnTo>
                    <a:pt x="299" y="5"/>
                  </a:lnTo>
                  <a:lnTo>
                    <a:pt x="292" y="0"/>
                  </a:lnTo>
                  <a:lnTo>
                    <a:pt x="0" y="0"/>
                  </a:lnTo>
                  <a:close/>
                </a:path>
              </a:pathLst>
            </a:custGeom>
            <a:grpFill/>
            <a:ln w="9525">
              <a:solidFill>
                <a:schemeClr val="tx1"/>
              </a:solidFill>
              <a:round/>
              <a:headEnd/>
              <a:tailEnd/>
            </a:ln>
          </p:spPr>
          <p:txBody>
            <a:bodyPr/>
            <a:lstStyle/>
            <a:p>
              <a:endParaRPr lang="en-US"/>
            </a:p>
          </p:txBody>
        </p:sp>
        <p:sp>
          <p:nvSpPr>
            <p:cNvPr id="6387" name="Text Box 239">
              <a:extLst>
                <a:ext uri="{FF2B5EF4-FFF2-40B4-BE49-F238E27FC236}">
                  <a16:creationId xmlns:a16="http://schemas.microsoft.com/office/drawing/2014/main" id="{52191CC8-BD25-BCDA-4389-676752A30990}"/>
                </a:ext>
              </a:extLst>
            </p:cNvPr>
            <p:cNvSpPr txBox="1">
              <a:spLocks noChangeArrowheads="1"/>
            </p:cNvSpPr>
            <p:nvPr/>
          </p:nvSpPr>
          <p:spPr bwMode="auto">
            <a:xfrm>
              <a:off x="2046" y="3075"/>
              <a:ext cx="288" cy="77"/>
            </a:xfrm>
            <a:prstGeom prst="rect">
              <a:avLst/>
            </a:prstGeom>
            <a:grpFill/>
            <a:ln w="9525">
              <a:noFill/>
              <a:miter lim="800000"/>
              <a:headEnd/>
              <a:tailEnd/>
            </a:ln>
          </p:spPr>
          <p:txBody>
            <a:bodyPr lIns="0" tIns="0" rIns="0" bIns="0">
              <a:spAutoFit/>
            </a:bodyPr>
            <a:lstStyle/>
            <a:p>
              <a:pPr>
                <a:spcBef>
                  <a:spcPct val="50000"/>
                </a:spcBef>
              </a:pPr>
              <a:r>
                <a:rPr lang="en-US" sz="800"/>
                <a:t>Christian</a:t>
              </a:r>
            </a:p>
          </p:txBody>
        </p:sp>
      </p:grpSp>
      <p:grpSp>
        <p:nvGrpSpPr>
          <p:cNvPr id="6180" name="Group 240">
            <a:extLst>
              <a:ext uri="{FF2B5EF4-FFF2-40B4-BE49-F238E27FC236}">
                <a16:creationId xmlns:a16="http://schemas.microsoft.com/office/drawing/2014/main" id="{6B2508EB-D9CA-EA48-2E57-EC8CCEF68E79}"/>
              </a:ext>
            </a:extLst>
          </p:cNvPr>
          <p:cNvGrpSpPr>
            <a:grpSpLocks/>
          </p:cNvGrpSpPr>
          <p:nvPr/>
        </p:nvGrpSpPr>
        <p:grpSpPr bwMode="auto">
          <a:xfrm>
            <a:off x="7031206" y="5188370"/>
            <a:ext cx="274637" cy="547687"/>
            <a:chOff x="1923" y="3147"/>
            <a:chExt cx="173" cy="345"/>
          </a:xfrm>
          <a:solidFill>
            <a:schemeClr val="accent1">
              <a:lumMod val="75000"/>
            </a:schemeClr>
          </a:solidFill>
        </p:grpSpPr>
        <p:sp>
          <p:nvSpPr>
            <p:cNvPr id="6384" name="Freeform 241">
              <a:extLst>
                <a:ext uri="{FF2B5EF4-FFF2-40B4-BE49-F238E27FC236}">
                  <a16:creationId xmlns:a16="http://schemas.microsoft.com/office/drawing/2014/main" id="{5AAFB090-231D-D858-BB4E-23FFF7220ED8}"/>
                </a:ext>
              </a:extLst>
            </p:cNvPr>
            <p:cNvSpPr>
              <a:spLocks/>
            </p:cNvSpPr>
            <p:nvPr/>
          </p:nvSpPr>
          <p:spPr bwMode="auto">
            <a:xfrm>
              <a:off x="1923" y="3147"/>
              <a:ext cx="173" cy="345"/>
            </a:xfrm>
            <a:custGeom>
              <a:avLst/>
              <a:gdLst>
                <a:gd name="T0" fmla="*/ 9 w 173"/>
                <a:gd name="T1" fmla="*/ 0 h 345"/>
                <a:gd name="T2" fmla="*/ 147 w 173"/>
                <a:gd name="T3" fmla="*/ 0 h 345"/>
                <a:gd name="T4" fmla="*/ 147 w 173"/>
                <a:gd name="T5" fmla="*/ 125 h 345"/>
                <a:gd name="T6" fmla="*/ 173 w 173"/>
                <a:gd name="T7" fmla="*/ 125 h 345"/>
                <a:gd name="T8" fmla="*/ 173 w 173"/>
                <a:gd name="T9" fmla="*/ 179 h 345"/>
                <a:gd name="T10" fmla="*/ 168 w 173"/>
                <a:gd name="T11" fmla="*/ 180 h 345"/>
                <a:gd name="T12" fmla="*/ 168 w 173"/>
                <a:gd name="T13" fmla="*/ 290 h 345"/>
                <a:gd name="T14" fmla="*/ 162 w 173"/>
                <a:gd name="T15" fmla="*/ 306 h 345"/>
                <a:gd name="T16" fmla="*/ 162 w 173"/>
                <a:gd name="T17" fmla="*/ 345 h 345"/>
                <a:gd name="T18" fmla="*/ 15 w 173"/>
                <a:gd name="T19" fmla="*/ 345 h 345"/>
                <a:gd name="T20" fmla="*/ 17 w 173"/>
                <a:gd name="T21" fmla="*/ 249 h 345"/>
                <a:gd name="T22" fmla="*/ 24 w 173"/>
                <a:gd name="T23" fmla="*/ 242 h 345"/>
                <a:gd name="T24" fmla="*/ 24 w 173"/>
                <a:gd name="T25" fmla="*/ 120 h 345"/>
                <a:gd name="T26" fmla="*/ 0 w 173"/>
                <a:gd name="T27" fmla="*/ 120 h 345"/>
                <a:gd name="T28" fmla="*/ 0 w 173"/>
                <a:gd name="T29" fmla="*/ 68 h 345"/>
                <a:gd name="T30" fmla="*/ 0 w 173"/>
                <a:gd name="T31" fmla="*/ 29 h 345"/>
                <a:gd name="T32" fmla="*/ 8 w 173"/>
                <a:gd name="T33" fmla="*/ 18 h 345"/>
                <a:gd name="T34" fmla="*/ 9 w 173"/>
                <a:gd name="T35" fmla="*/ 0 h 3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345"/>
                <a:gd name="T56" fmla="*/ 173 w 173"/>
                <a:gd name="T57" fmla="*/ 345 h 3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345">
                  <a:moveTo>
                    <a:pt x="9" y="0"/>
                  </a:moveTo>
                  <a:lnTo>
                    <a:pt x="147" y="0"/>
                  </a:lnTo>
                  <a:lnTo>
                    <a:pt x="147" y="125"/>
                  </a:lnTo>
                  <a:lnTo>
                    <a:pt x="173" y="125"/>
                  </a:lnTo>
                  <a:lnTo>
                    <a:pt x="173" y="179"/>
                  </a:lnTo>
                  <a:lnTo>
                    <a:pt x="168" y="180"/>
                  </a:lnTo>
                  <a:lnTo>
                    <a:pt x="168" y="290"/>
                  </a:lnTo>
                  <a:lnTo>
                    <a:pt x="162" y="306"/>
                  </a:lnTo>
                  <a:lnTo>
                    <a:pt x="162" y="345"/>
                  </a:lnTo>
                  <a:lnTo>
                    <a:pt x="15" y="345"/>
                  </a:lnTo>
                  <a:lnTo>
                    <a:pt x="17" y="249"/>
                  </a:lnTo>
                  <a:lnTo>
                    <a:pt x="24" y="242"/>
                  </a:lnTo>
                  <a:lnTo>
                    <a:pt x="24" y="120"/>
                  </a:lnTo>
                  <a:lnTo>
                    <a:pt x="0" y="120"/>
                  </a:lnTo>
                  <a:lnTo>
                    <a:pt x="0" y="68"/>
                  </a:lnTo>
                  <a:lnTo>
                    <a:pt x="0" y="29"/>
                  </a:lnTo>
                  <a:lnTo>
                    <a:pt x="8" y="18"/>
                  </a:lnTo>
                  <a:lnTo>
                    <a:pt x="9" y="0"/>
                  </a:lnTo>
                  <a:close/>
                </a:path>
              </a:pathLst>
            </a:custGeom>
            <a:grpFill/>
            <a:ln w="9525">
              <a:solidFill>
                <a:schemeClr val="tx1"/>
              </a:solidFill>
              <a:round/>
              <a:headEnd/>
              <a:tailEnd/>
            </a:ln>
          </p:spPr>
          <p:txBody>
            <a:bodyPr/>
            <a:lstStyle/>
            <a:p>
              <a:endParaRPr lang="en-US"/>
            </a:p>
          </p:txBody>
        </p:sp>
        <p:sp>
          <p:nvSpPr>
            <p:cNvPr id="6385" name="Text Box 242">
              <a:extLst>
                <a:ext uri="{FF2B5EF4-FFF2-40B4-BE49-F238E27FC236}">
                  <a16:creationId xmlns:a16="http://schemas.microsoft.com/office/drawing/2014/main" id="{CE094D80-253E-5E0C-1451-4865E1D2435F}"/>
                </a:ext>
              </a:extLst>
            </p:cNvPr>
            <p:cNvSpPr txBox="1">
              <a:spLocks noChangeArrowheads="1"/>
            </p:cNvSpPr>
            <p:nvPr/>
          </p:nvSpPr>
          <p:spPr bwMode="auto">
            <a:xfrm rot="-5400000">
              <a:off x="1884" y="3327"/>
              <a:ext cx="192" cy="77"/>
            </a:xfrm>
            <a:prstGeom prst="rect">
              <a:avLst/>
            </a:prstGeom>
            <a:grpFill/>
            <a:ln w="9525">
              <a:noFill/>
              <a:miter lim="800000"/>
              <a:headEnd/>
              <a:tailEnd/>
            </a:ln>
          </p:spPr>
          <p:txBody>
            <a:bodyPr lIns="0" tIns="0" rIns="0" bIns="0">
              <a:spAutoFit/>
            </a:bodyPr>
            <a:lstStyle/>
            <a:p>
              <a:pPr>
                <a:spcBef>
                  <a:spcPct val="50000"/>
                </a:spcBef>
              </a:pPr>
              <a:r>
                <a:rPr lang="en-US" sz="800"/>
                <a:t>Stone</a:t>
              </a:r>
            </a:p>
          </p:txBody>
        </p:sp>
      </p:grpSp>
      <p:grpSp>
        <p:nvGrpSpPr>
          <p:cNvPr id="6181" name="Group 243">
            <a:extLst>
              <a:ext uri="{FF2B5EF4-FFF2-40B4-BE49-F238E27FC236}">
                <a16:creationId xmlns:a16="http://schemas.microsoft.com/office/drawing/2014/main" id="{22F22A57-F9F2-FA5B-E69B-F8A17ED46DCE}"/>
              </a:ext>
            </a:extLst>
          </p:cNvPr>
          <p:cNvGrpSpPr>
            <a:grpSpLocks/>
          </p:cNvGrpSpPr>
          <p:nvPr/>
        </p:nvGrpSpPr>
        <p:grpSpPr bwMode="auto">
          <a:xfrm>
            <a:off x="7301081" y="5401095"/>
            <a:ext cx="492125" cy="338137"/>
            <a:chOff x="2093" y="3281"/>
            <a:chExt cx="310" cy="213"/>
          </a:xfrm>
          <a:solidFill>
            <a:schemeClr val="accent1">
              <a:lumMod val="75000"/>
            </a:schemeClr>
          </a:solidFill>
        </p:grpSpPr>
        <p:sp>
          <p:nvSpPr>
            <p:cNvPr id="6382" name="Freeform 244">
              <a:extLst>
                <a:ext uri="{FF2B5EF4-FFF2-40B4-BE49-F238E27FC236}">
                  <a16:creationId xmlns:a16="http://schemas.microsoft.com/office/drawing/2014/main" id="{BC44A480-6B75-9C40-281A-B9A86D48D6B8}"/>
                </a:ext>
              </a:extLst>
            </p:cNvPr>
            <p:cNvSpPr>
              <a:spLocks/>
            </p:cNvSpPr>
            <p:nvPr/>
          </p:nvSpPr>
          <p:spPr bwMode="auto">
            <a:xfrm>
              <a:off x="2093" y="3281"/>
              <a:ext cx="310" cy="213"/>
            </a:xfrm>
            <a:custGeom>
              <a:avLst/>
              <a:gdLst>
                <a:gd name="T0" fmla="*/ 10 w 310"/>
                <a:gd name="T1" fmla="*/ 0 h 213"/>
                <a:gd name="T2" fmla="*/ 310 w 310"/>
                <a:gd name="T3" fmla="*/ 0 h 213"/>
                <a:gd name="T4" fmla="*/ 310 w 310"/>
                <a:gd name="T5" fmla="*/ 108 h 213"/>
                <a:gd name="T6" fmla="*/ 303 w 310"/>
                <a:gd name="T7" fmla="*/ 111 h 213"/>
                <a:gd name="T8" fmla="*/ 303 w 310"/>
                <a:gd name="T9" fmla="*/ 213 h 213"/>
                <a:gd name="T10" fmla="*/ 0 w 310"/>
                <a:gd name="T11" fmla="*/ 213 h 213"/>
                <a:gd name="T12" fmla="*/ 0 w 310"/>
                <a:gd name="T13" fmla="*/ 162 h 213"/>
                <a:gd name="T14" fmla="*/ 4 w 310"/>
                <a:gd name="T15" fmla="*/ 160 h 213"/>
                <a:gd name="T16" fmla="*/ 4 w 310"/>
                <a:gd name="T17" fmla="*/ 48 h 213"/>
                <a:gd name="T18" fmla="*/ 10 w 310"/>
                <a:gd name="T19" fmla="*/ 48 h 213"/>
                <a:gd name="T20" fmla="*/ 10 w 310"/>
                <a:gd name="T21" fmla="*/ 0 h 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0"/>
                <a:gd name="T34" fmla="*/ 0 h 213"/>
                <a:gd name="T35" fmla="*/ 310 w 310"/>
                <a:gd name="T36" fmla="*/ 213 h 2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0" h="213">
                  <a:moveTo>
                    <a:pt x="10" y="0"/>
                  </a:moveTo>
                  <a:lnTo>
                    <a:pt x="310" y="0"/>
                  </a:lnTo>
                  <a:lnTo>
                    <a:pt x="310" y="108"/>
                  </a:lnTo>
                  <a:lnTo>
                    <a:pt x="303" y="111"/>
                  </a:lnTo>
                  <a:lnTo>
                    <a:pt x="303" y="213"/>
                  </a:lnTo>
                  <a:lnTo>
                    <a:pt x="0" y="213"/>
                  </a:lnTo>
                  <a:lnTo>
                    <a:pt x="0" y="162"/>
                  </a:lnTo>
                  <a:lnTo>
                    <a:pt x="4" y="160"/>
                  </a:lnTo>
                  <a:lnTo>
                    <a:pt x="4" y="48"/>
                  </a:lnTo>
                  <a:lnTo>
                    <a:pt x="10" y="48"/>
                  </a:lnTo>
                  <a:lnTo>
                    <a:pt x="10" y="0"/>
                  </a:lnTo>
                  <a:close/>
                </a:path>
              </a:pathLst>
            </a:custGeom>
            <a:grpFill/>
            <a:ln w="9525">
              <a:solidFill>
                <a:schemeClr val="tx1"/>
              </a:solidFill>
              <a:round/>
              <a:headEnd/>
              <a:tailEnd/>
            </a:ln>
          </p:spPr>
          <p:txBody>
            <a:bodyPr/>
            <a:lstStyle/>
            <a:p>
              <a:pPr>
                <a:defRPr/>
              </a:pPr>
              <a:endParaRPr lang="en-US"/>
            </a:p>
          </p:txBody>
        </p:sp>
        <p:sp>
          <p:nvSpPr>
            <p:cNvPr id="6383" name="Text Box 245">
              <a:extLst>
                <a:ext uri="{FF2B5EF4-FFF2-40B4-BE49-F238E27FC236}">
                  <a16:creationId xmlns:a16="http://schemas.microsoft.com/office/drawing/2014/main" id="{6DA253AE-5084-81F1-5761-787CFF0FB8DC}"/>
                </a:ext>
              </a:extLst>
            </p:cNvPr>
            <p:cNvSpPr txBox="1">
              <a:spLocks noChangeArrowheads="1"/>
            </p:cNvSpPr>
            <p:nvPr/>
          </p:nvSpPr>
          <p:spPr bwMode="auto">
            <a:xfrm>
              <a:off x="2160" y="3312"/>
              <a:ext cx="192" cy="77"/>
            </a:xfrm>
            <a:prstGeom prst="rect">
              <a:avLst/>
            </a:prstGeom>
            <a:grpFill/>
            <a:ln w="9525">
              <a:noFill/>
              <a:miter lim="800000"/>
              <a:headEnd/>
              <a:tailEnd/>
            </a:ln>
          </p:spPr>
          <p:txBody>
            <a:bodyPr lIns="0" tIns="0" rIns="0" bIns="0">
              <a:spAutoFit/>
            </a:bodyPr>
            <a:lstStyle/>
            <a:p>
              <a:pPr>
                <a:spcBef>
                  <a:spcPct val="50000"/>
                </a:spcBef>
                <a:defRPr/>
              </a:pPr>
              <a:r>
                <a:rPr lang="en-US" sz="800"/>
                <a:t>Taney</a:t>
              </a:r>
            </a:p>
          </p:txBody>
        </p:sp>
      </p:grpSp>
      <p:grpSp>
        <p:nvGrpSpPr>
          <p:cNvPr id="6182" name="Group 246">
            <a:extLst>
              <a:ext uri="{FF2B5EF4-FFF2-40B4-BE49-F238E27FC236}">
                <a16:creationId xmlns:a16="http://schemas.microsoft.com/office/drawing/2014/main" id="{E38CFBE7-478B-A3BD-CCFF-876DCAEE8B98}"/>
              </a:ext>
            </a:extLst>
          </p:cNvPr>
          <p:cNvGrpSpPr>
            <a:grpSpLocks/>
          </p:cNvGrpSpPr>
          <p:nvPr/>
        </p:nvGrpSpPr>
        <p:grpSpPr bwMode="auto">
          <a:xfrm>
            <a:off x="7407442" y="4135857"/>
            <a:ext cx="304800" cy="557213"/>
            <a:chOff x="2160" y="2484"/>
            <a:chExt cx="192" cy="351"/>
          </a:xfrm>
          <a:solidFill>
            <a:schemeClr val="accent1">
              <a:lumMod val="75000"/>
            </a:schemeClr>
          </a:solidFill>
        </p:grpSpPr>
        <p:sp>
          <p:nvSpPr>
            <p:cNvPr id="6380" name="Freeform 247">
              <a:extLst>
                <a:ext uri="{FF2B5EF4-FFF2-40B4-BE49-F238E27FC236}">
                  <a16:creationId xmlns:a16="http://schemas.microsoft.com/office/drawing/2014/main" id="{EC1D872F-C237-48D4-DFE7-110F53216D1A}"/>
                </a:ext>
              </a:extLst>
            </p:cNvPr>
            <p:cNvSpPr>
              <a:spLocks/>
            </p:cNvSpPr>
            <p:nvPr/>
          </p:nvSpPr>
          <p:spPr bwMode="auto">
            <a:xfrm>
              <a:off x="2168" y="2484"/>
              <a:ext cx="183" cy="351"/>
            </a:xfrm>
            <a:custGeom>
              <a:avLst/>
              <a:gdLst>
                <a:gd name="T0" fmla="*/ 0 w 183"/>
                <a:gd name="T1" fmla="*/ 0 h 351"/>
                <a:gd name="T2" fmla="*/ 55 w 183"/>
                <a:gd name="T3" fmla="*/ 0 h 351"/>
                <a:gd name="T4" fmla="*/ 57 w 183"/>
                <a:gd name="T5" fmla="*/ 9 h 351"/>
                <a:gd name="T6" fmla="*/ 183 w 183"/>
                <a:gd name="T7" fmla="*/ 9 h 351"/>
                <a:gd name="T8" fmla="*/ 183 w 183"/>
                <a:gd name="T9" fmla="*/ 300 h 351"/>
                <a:gd name="T10" fmla="*/ 64 w 183"/>
                <a:gd name="T11" fmla="*/ 300 h 351"/>
                <a:gd name="T12" fmla="*/ 64 w 183"/>
                <a:gd name="T13" fmla="*/ 326 h 351"/>
                <a:gd name="T14" fmla="*/ 57 w 183"/>
                <a:gd name="T15" fmla="*/ 332 h 351"/>
                <a:gd name="T16" fmla="*/ 57 w 183"/>
                <a:gd name="T17" fmla="*/ 351 h 351"/>
                <a:gd name="T18" fmla="*/ 0 w 183"/>
                <a:gd name="T19" fmla="*/ 351 h 351"/>
                <a:gd name="T20" fmla="*/ 0 w 183"/>
                <a:gd name="T21" fmla="*/ 0 h 3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3"/>
                <a:gd name="T34" fmla="*/ 0 h 351"/>
                <a:gd name="T35" fmla="*/ 183 w 183"/>
                <a:gd name="T36" fmla="*/ 351 h 3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3" h="351">
                  <a:moveTo>
                    <a:pt x="0" y="0"/>
                  </a:moveTo>
                  <a:lnTo>
                    <a:pt x="55" y="0"/>
                  </a:lnTo>
                  <a:lnTo>
                    <a:pt x="57" y="9"/>
                  </a:lnTo>
                  <a:lnTo>
                    <a:pt x="183" y="9"/>
                  </a:lnTo>
                  <a:lnTo>
                    <a:pt x="183" y="300"/>
                  </a:lnTo>
                  <a:lnTo>
                    <a:pt x="64" y="300"/>
                  </a:lnTo>
                  <a:lnTo>
                    <a:pt x="64" y="326"/>
                  </a:lnTo>
                  <a:lnTo>
                    <a:pt x="57" y="332"/>
                  </a:lnTo>
                  <a:lnTo>
                    <a:pt x="57" y="351"/>
                  </a:lnTo>
                  <a:lnTo>
                    <a:pt x="0" y="351"/>
                  </a:lnTo>
                  <a:lnTo>
                    <a:pt x="0" y="0"/>
                  </a:lnTo>
                  <a:close/>
                </a:path>
              </a:pathLst>
            </a:custGeom>
            <a:grpFill/>
            <a:ln w="9525">
              <a:solidFill>
                <a:schemeClr val="tx1"/>
              </a:solidFill>
              <a:round/>
              <a:headEnd/>
              <a:tailEnd/>
            </a:ln>
          </p:spPr>
          <p:txBody>
            <a:bodyPr/>
            <a:lstStyle/>
            <a:p>
              <a:endParaRPr lang="en-US"/>
            </a:p>
          </p:txBody>
        </p:sp>
        <p:sp>
          <p:nvSpPr>
            <p:cNvPr id="6381" name="Text Box 248">
              <a:extLst>
                <a:ext uri="{FF2B5EF4-FFF2-40B4-BE49-F238E27FC236}">
                  <a16:creationId xmlns:a16="http://schemas.microsoft.com/office/drawing/2014/main" id="{902E7124-96BD-F03F-8A2B-CDFECE186475}"/>
                </a:ext>
              </a:extLst>
            </p:cNvPr>
            <p:cNvSpPr txBox="1">
              <a:spLocks noChangeArrowheads="1"/>
            </p:cNvSpPr>
            <p:nvPr/>
          </p:nvSpPr>
          <p:spPr bwMode="auto">
            <a:xfrm>
              <a:off x="2160" y="2592"/>
              <a:ext cx="192" cy="77"/>
            </a:xfrm>
            <a:prstGeom prst="rect">
              <a:avLst/>
            </a:prstGeom>
            <a:grpFill/>
            <a:ln w="9525">
              <a:noFill/>
              <a:miter lim="800000"/>
              <a:headEnd/>
              <a:tailEnd/>
            </a:ln>
          </p:spPr>
          <p:txBody>
            <a:bodyPr lIns="0" tIns="0" rIns="0" bIns="0">
              <a:spAutoFit/>
            </a:bodyPr>
            <a:lstStyle/>
            <a:p>
              <a:pPr>
                <a:spcBef>
                  <a:spcPct val="50000"/>
                </a:spcBef>
              </a:pPr>
              <a:r>
                <a:rPr lang="en-US" sz="800"/>
                <a:t>Dallas</a:t>
              </a:r>
            </a:p>
          </p:txBody>
        </p:sp>
      </p:grpSp>
      <p:grpSp>
        <p:nvGrpSpPr>
          <p:cNvPr id="6183" name="Group 249">
            <a:extLst>
              <a:ext uri="{FF2B5EF4-FFF2-40B4-BE49-F238E27FC236}">
                <a16:creationId xmlns:a16="http://schemas.microsoft.com/office/drawing/2014/main" id="{A880C6AA-B00D-1FAC-2873-B95F7C114821}"/>
              </a:ext>
            </a:extLst>
          </p:cNvPr>
          <p:cNvGrpSpPr>
            <a:grpSpLocks/>
          </p:cNvGrpSpPr>
          <p:nvPr/>
        </p:nvGrpSpPr>
        <p:grpSpPr bwMode="auto">
          <a:xfrm>
            <a:off x="7712243" y="4158081"/>
            <a:ext cx="538163" cy="471488"/>
            <a:chOff x="2352" y="2498"/>
            <a:chExt cx="339" cy="297"/>
          </a:xfrm>
        </p:grpSpPr>
        <p:sp>
          <p:nvSpPr>
            <p:cNvPr id="6378" name="Freeform 250">
              <a:extLst>
                <a:ext uri="{FF2B5EF4-FFF2-40B4-BE49-F238E27FC236}">
                  <a16:creationId xmlns:a16="http://schemas.microsoft.com/office/drawing/2014/main" id="{381DD9CC-4A97-5EBC-C42D-0B1B568365A1}"/>
                </a:ext>
              </a:extLst>
            </p:cNvPr>
            <p:cNvSpPr>
              <a:spLocks/>
            </p:cNvSpPr>
            <p:nvPr/>
          </p:nvSpPr>
          <p:spPr bwMode="auto">
            <a:xfrm>
              <a:off x="2352" y="2498"/>
              <a:ext cx="339" cy="297"/>
            </a:xfrm>
            <a:custGeom>
              <a:avLst/>
              <a:gdLst>
                <a:gd name="T0" fmla="*/ 0 w 339"/>
                <a:gd name="T1" fmla="*/ 0 h 297"/>
                <a:gd name="T2" fmla="*/ 123 w 339"/>
                <a:gd name="T3" fmla="*/ 0 h 297"/>
                <a:gd name="T4" fmla="*/ 134 w 339"/>
                <a:gd name="T5" fmla="*/ 21 h 297"/>
                <a:gd name="T6" fmla="*/ 162 w 339"/>
                <a:gd name="T7" fmla="*/ 57 h 297"/>
                <a:gd name="T8" fmla="*/ 176 w 339"/>
                <a:gd name="T9" fmla="*/ 63 h 297"/>
                <a:gd name="T10" fmla="*/ 251 w 339"/>
                <a:gd name="T11" fmla="*/ 24 h 297"/>
                <a:gd name="T12" fmla="*/ 251 w 339"/>
                <a:gd name="T13" fmla="*/ 126 h 297"/>
                <a:gd name="T14" fmla="*/ 339 w 339"/>
                <a:gd name="T15" fmla="*/ 172 h 297"/>
                <a:gd name="T16" fmla="*/ 339 w 339"/>
                <a:gd name="T17" fmla="*/ 297 h 297"/>
                <a:gd name="T18" fmla="*/ 101 w 339"/>
                <a:gd name="T19" fmla="*/ 297 h 297"/>
                <a:gd name="T20" fmla="*/ 98 w 339"/>
                <a:gd name="T21" fmla="*/ 291 h 297"/>
                <a:gd name="T22" fmla="*/ 0 w 339"/>
                <a:gd name="T23" fmla="*/ 291 h 297"/>
                <a:gd name="T24" fmla="*/ 0 w 339"/>
                <a:gd name="T25" fmla="*/ 0 h 2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9"/>
                <a:gd name="T40" fmla="*/ 0 h 297"/>
                <a:gd name="T41" fmla="*/ 339 w 339"/>
                <a:gd name="T42" fmla="*/ 297 h 2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9" h="297">
                  <a:moveTo>
                    <a:pt x="0" y="0"/>
                  </a:moveTo>
                  <a:lnTo>
                    <a:pt x="123" y="0"/>
                  </a:lnTo>
                  <a:lnTo>
                    <a:pt x="134" y="21"/>
                  </a:lnTo>
                  <a:lnTo>
                    <a:pt x="162" y="57"/>
                  </a:lnTo>
                  <a:lnTo>
                    <a:pt x="176" y="63"/>
                  </a:lnTo>
                  <a:lnTo>
                    <a:pt x="251" y="24"/>
                  </a:lnTo>
                  <a:lnTo>
                    <a:pt x="251" y="126"/>
                  </a:lnTo>
                  <a:lnTo>
                    <a:pt x="339" y="172"/>
                  </a:lnTo>
                  <a:lnTo>
                    <a:pt x="339" y="297"/>
                  </a:lnTo>
                  <a:lnTo>
                    <a:pt x="101" y="297"/>
                  </a:lnTo>
                  <a:lnTo>
                    <a:pt x="98" y="291"/>
                  </a:lnTo>
                  <a:lnTo>
                    <a:pt x="0" y="291"/>
                  </a:lnTo>
                  <a:lnTo>
                    <a:pt x="0" y="0"/>
                  </a:lnTo>
                  <a:close/>
                </a:path>
              </a:pathLst>
            </a:custGeom>
            <a:solidFill>
              <a:schemeClr val="bg1"/>
            </a:solidFill>
            <a:ln w="9525">
              <a:solidFill>
                <a:schemeClr val="tx1"/>
              </a:solidFill>
              <a:round/>
              <a:headEnd/>
              <a:tailEnd/>
            </a:ln>
          </p:spPr>
          <p:txBody>
            <a:bodyPr/>
            <a:lstStyle/>
            <a:p>
              <a:endParaRPr lang="en-US"/>
            </a:p>
          </p:txBody>
        </p:sp>
        <p:sp>
          <p:nvSpPr>
            <p:cNvPr id="6379" name="Text Box 251">
              <a:extLst>
                <a:ext uri="{FF2B5EF4-FFF2-40B4-BE49-F238E27FC236}">
                  <a16:creationId xmlns:a16="http://schemas.microsoft.com/office/drawing/2014/main" id="{B363DFC1-5B9B-9860-B322-D3B25F253ECD}"/>
                </a:ext>
              </a:extLst>
            </p:cNvPr>
            <p:cNvSpPr txBox="1">
              <a:spLocks noChangeArrowheads="1"/>
            </p:cNvSpPr>
            <p:nvPr/>
          </p:nvSpPr>
          <p:spPr bwMode="auto">
            <a:xfrm>
              <a:off x="2373" y="2628"/>
              <a:ext cx="240" cy="77"/>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Laclede</a:t>
              </a:r>
            </a:p>
          </p:txBody>
        </p:sp>
      </p:grpSp>
      <p:grpSp>
        <p:nvGrpSpPr>
          <p:cNvPr id="6184" name="Group 252">
            <a:extLst>
              <a:ext uri="{FF2B5EF4-FFF2-40B4-BE49-F238E27FC236}">
                <a16:creationId xmlns:a16="http://schemas.microsoft.com/office/drawing/2014/main" id="{FBB1789F-96A5-F64B-FBFB-772833BC92AF}"/>
              </a:ext>
            </a:extLst>
          </p:cNvPr>
          <p:cNvGrpSpPr>
            <a:grpSpLocks/>
          </p:cNvGrpSpPr>
          <p:nvPr/>
        </p:nvGrpSpPr>
        <p:grpSpPr bwMode="auto">
          <a:xfrm>
            <a:off x="7493167" y="4616870"/>
            <a:ext cx="381000" cy="471487"/>
            <a:chOff x="2214" y="2787"/>
            <a:chExt cx="240" cy="297"/>
          </a:xfrm>
          <a:solidFill>
            <a:schemeClr val="accent1">
              <a:lumMod val="75000"/>
            </a:schemeClr>
          </a:solidFill>
        </p:grpSpPr>
        <p:sp>
          <p:nvSpPr>
            <p:cNvPr id="6376" name="Freeform 253">
              <a:extLst>
                <a:ext uri="{FF2B5EF4-FFF2-40B4-BE49-F238E27FC236}">
                  <a16:creationId xmlns:a16="http://schemas.microsoft.com/office/drawing/2014/main" id="{F0C031CC-91D0-1AE6-97BC-7211239908C2}"/>
                </a:ext>
              </a:extLst>
            </p:cNvPr>
            <p:cNvSpPr>
              <a:spLocks/>
            </p:cNvSpPr>
            <p:nvPr/>
          </p:nvSpPr>
          <p:spPr bwMode="auto">
            <a:xfrm>
              <a:off x="2225" y="2787"/>
              <a:ext cx="219" cy="297"/>
            </a:xfrm>
            <a:custGeom>
              <a:avLst/>
              <a:gdLst>
                <a:gd name="T0" fmla="*/ 10 w 219"/>
                <a:gd name="T1" fmla="*/ 0 h 297"/>
                <a:gd name="T2" fmla="*/ 118 w 219"/>
                <a:gd name="T3" fmla="*/ 0 h 297"/>
                <a:gd name="T4" fmla="*/ 124 w 219"/>
                <a:gd name="T5" fmla="*/ 6 h 297"/>
                <a:gd name="T6" fmla="*/ 217 w 219"/>
                <a:gd name="T7" fmla="*/ 6 h 297"/>
                <a:gd name="T8" fmla="*/ 219 w 219"/>
                <a:gd name="T9" fmla="*/ 297 h 297"/>
                <a:gd name="T10" fmla="*/ 108 w 219"/>
                <a:gd name="T11" fmla="*/ 296 h 297"/>
                <a:gd name="T12" fmla="*/ 90 w 219"/>
                <a:gd name="T13" fmla="*/ 293 h 297"/>
                <a:gd name="T14" fmla="*/ 73 w 219"/>
                <a:gd name="T15" fmla="*/ 287 h 297"/>
                <a:gd name="T16" fmla="*/ 9 w 219"/>
                <a:gd name="T17" fmla="*/ 287 h 297"/>
                <a:gd name="T18" fmla="*/ 9 w 219"/>
                <a:gd name="T19" fmla="*/ 167 h 297"/>
                <a:gd name="T20" fmla="*/ 0 w 219"/>
                <a:gd name="T21" fmla="*/ 165 h 297"/>
                <a:gd name="T22" fmla="*/ 0 w 219"/>
                <a:gd name="T23" fmla="*/ 42 h 297"/>
                <a:gd name="T24" fmla="*/ 10 w 219"/>
                <a:gd name="T25" fmla="*/ 42 h 297"/>
                <a:gd name="T26" fmla="*/ 10 w 219"/>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297"/>
                <a:gd name="T44" fmla="*/ 219 w 219"/>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297">
                  <a:moveTo>
                    <a:pt x="10" y="0"/>
                  </a:moveTo>
                  <a:lnTo>
                    <a:pt x="118" y="0"/>
                  </a:lnTo>
                  <a:lnTo>
                    <a:pt x="124" y="6"/>
                  </a:lnTo>
                  <a:lnTo>
                    <a:pt x="217" y="6"/>
                  </a:lnTo>
                  <a:lnTo>
                    <a:pt x="219" y="297"/>
                  </a:lnTo>
                  <a:lnTo>
                    <a:pt x="108" y="296"/>
                  </a:lnTo>
                  <a:lnTo>
                    <a:pt x="90" y="293"/>
                  </a:lnTo>
                  <a:lnTo>
                    <a:pt x="73" y="287"/>
                  </a:lnTo>
                  <a:lnTo>
                    <a:pt x="9" y="287"/>
                  </a:lnTo>
                  <a:lnTo>
                    <a:pt x="9" y="167"/>
                  </a:lnTo>
                  <a:lnTo>
                    <a:pt x="0" y="165"/>
                  </a:lnTo>
                  <a:lnTo>
                    <a:pt x="0" y="42"/>
                  </a:lnTo>
                  <a:lnTo>
                    <a:pt x="10" y="42"/>
                  </a:lnTo>
                  <a:lnTo>
                    <a:pt x="10" y="0"/>
                  </a:lnTo>
                  <a:close/>
                </a:path>
              </a:pathLst>
            </a:custGeom>
            <a:grpFill/>
            <a:ln w="9525">
              <a:solidFill>
                <a:schemeClr val="tx1"/>
              </a:solidFill>
              <a:round/>
              <a:headEnd/>
              <a:tailEnd/>
            </a:ln>
          </p:spPr>
          <p:txBody>
            <a:bodyPr/>
            <a:lstStyle/>
            <a:p>
              <a:endParaRPr lang="en-US"/>
            </a:p>
          </p:txBody>
        </p:sp>
        <p:sp>
          <p:nvSpPr>
            <p:cNvPr id="6377" name="Text Box 254">
              <a:extLst>
                <a:ext uri="{FF2B5EF4-FFF2-40B4-BE49-F238E27FC236}">
                  <a16:creationId xmlns:a16="http://schemas.microsoft.com/office/drawing/2014/main" id="{F7928448-93F9-78D7-9706-953D68841C57}"/>
                </a:ext>
              </a:extLst>
            </p:cNvPr>
            <p:cNvSpPr txBox="1">
              <a:spLocks noChangeArrowheads="1"/>
            </p:cNvSpPr>
            <p:nvPr/>
          </p:nvSpPr>
          <p:spPr bwMode="auto">
            <a:xfrm>
              <a:off x="2214" y="2880"/>
              <a:ext cx="240" cy="77"/>
            </a:xfrm>
            <a:prstGeom prst="rect">
              <a:avLst/>
            </a:prstGeom>
            <a:grpFill/>
            <a:ln w="9525">
              <a:noFill/>
              <a:miter lim="800000"/>
              <a:headEnd/>
              <a:tailEnd/>
            </a:ln>
          </p:spPr>
          <p:txBody>
            <a:bodyPr lIns="0" tIns="0" rIns="0" bIns="0">
              <a:spAutoFit/>
            </a:bodyPr>
            <a:lstStyle/>
            <a:p>
              <a:pPr>
                <a:spcBef>
                  <a:spcPct val="50000"/>
                </a:spcBef>
              </a:pPr>
              <a:r>
                <a:rPr lang="en-US" sz="800"/>
                <a:t>Webster</a:t>
              </a:r>
            </a:p>
          </p:txBody>
        </p:sp>
      </p:grpSp>
      <p:grpSp>
        <p:nvGrpSpPr>
          <p:cNvPr id="6187" name="Group 255">
            <a:extLst>
              <a:ext uri="{FF2B5EF4-FFF2-40B4-BE49-F238E27FC236}">
                <a16:creationId xmlns:a16="http://schemas.microsoft.com/office/drawing/2014/main" id="{F8455251-C13A-19DA-C844-B09993231DA1}"/>
              </a:ext>
            </a:extLst>
          </p:cNvPr>
          <p:cNvGrpSpPr>
            <a:grpSpLocks/>
          </p:cNvGrpSpPr>
          <p:nvPr/>
        </p:nvGrpSpPr>
        <p:grpSpPr bwMode="auto">
          <a:xfrm>
            <a:off x="7864643" y="4639094"/>
            <a:ext cx="384175" cy="461962"/>
            <a:chOff x="2448" y="2801"/>
            <a:chExt cx="242" cy="291"/>
          </a:xfrm>
        </p:grpSpPr>
        <p:sp>
          <p:nvSpPr>
            <p:cNvPr id="6374" name="Freeform 256">
              <a:extLst>
                <a:ext uri="{FF2B5EF4-FFF2-40B4-BE49-F238E27FC236}">
                  <a16:creationId xmlns:a16="http://schemas.microsoft.com/office/drawing/2014/main" id="{B49E52F8-6DCA-0C0E-5A34-066A6346FC48}"/>
                </a:ext>
              </a:extLst>
            </p:cNvPr>
            <p:cNvSpPr>
              <a:spLocks/>
            </p:cNvSpPr>
            <p:nvPr/>
          </p:nvSpPr>
          <p:spPr bwMode="auto">
            <a:xfrm>
              <a:off x="2451" y="2801"/>
              <a:ext cx="239" cy="291"/>
            </a:xfrm>
            <a:custGeom>
              <a:avLst/>
              <a:gdLst>
                <a:gd name="T0" fmla="*/ 0 w 239"/>
                <a:gd name="T1" fmla="*/ 0 h 291"/>
                <a:gd name="T2" fmla="*/ 239 w 239"/>
                <a:gd name="T3" fmla="*/ 0 h 291"/>
                <a:gd name="T4" fmla="*/ 239 w 239"/>
                <a:gd name="T5" fmla="*/ 291 h 291"/>
                <a:gd name="T6" fmla="*/ 0 w 239"/>
                <a:gd name="T7" fmla="*/ 291 h 291"/>
                <a:gd name="T8" fmla="*/ 0 w 239"/>
                <a:gd name="T9" fmla="*/ 0 h 291"/>
                <a:gd name="T10" fmla="*/ 0 60000 65536"/>
                <a:gd name="T11" fmla="*/ 0 60000 65536"/>
                <a:gd name="T12" fmla="*/ 0 60000 65536"/>
                <a:gd name="T13" fmla="*/ 0 60000 65536"/>
                <a:gd name="T14" fmla="*/ 0 60000 65536"/>
                <a:gd name="T15" fmla="*/ 0 w 239"/>
                <a:gd name="T16" fmla="*/ 0 h 291"/>
                <a:gd name="T17" fmla="*/ 239 w 239"/>
                <a:gd name="T18" fmla="*/ 291 h 291"/>
              </a:gdLst>
              <a:ahLst/>
              <a:cxnLst>
                <a:cxn ang="T10">
                  <a:pos x="T0" y="T1"/>
                </a:cxn>
                <a:cxn ang="T11">
                  <a:pos x="T2" y="T3"/>
                </a:cxn>
                <a:cxn ang="T12">
                  <a:pos x="T4" y="T5"/>
                </a:cxn>
                <a:cxn ang="T13">
                  <a:pos x="T6" y="T7"/>
                </a:cxn>
                <a:cxn ang="T14">
                  <a:pos x="T8" y="T9"/>
                </a:cxn>
              </a:cxnLst>
              <a:rect l="T15" t="T16" r="T17" b="T18"/>
              <a:pathLst>
                <a:path w="239" h="291">
                  <a:moveTo>
                    <a:pt x="0" y="0"/>
                  </a:moveTo>
                  <a:lnTo>
                    <a:pt x="239" y="0"/>
                  </a:lnTo>
                  <a:lnTo>
                    <a:pt x="239" y="291"/>
                  </a:lnTo>
                  <a:lnTo>
                    <a:pt x="0" y="291"/>
                  </a:lnTo>
                  <a:lnTo>
                    <a:pt x="0" y="0"/>
                  </a:lnTo>
                  <a:close/>
                </a:path>
              </a:pathLst>
            </a:custGeom>
            <a:solidFill>
              <a:schemeClr val="bg1"/>
            </a:solidFill>
            <a:ln w="9525">
              <a:solidFill>
                <a:schemeClr val="tx1"/>
              </a:solidFill>
              <a:round/>
              <a:headEnd/>
              <a:tailEnd/>
            </a:ln>
          </p:spPr>
          <p:txBody>
            <a:bodyPr/>
            <a:lstStyle/>
            <a:p>
              <a:endParaRPr lang="en-US"/>
            </a:p>
          </p:txBody>
        </p:sp>
        <p:sp>
          <p:nvSpPr>
            <p:cNvPr id="6375" name="Text Box 257">
              <a:extLst>
                <a:ext uri="{FF2B5EF4-FFF2-40B4-BE49-F238E27FC236}">
                  <a16:creationId xmlns:a16="http://schemas.microsoft.com/office/drawing/2014/main" id="{9A49982C-EFB3-DDDE-A9A0-DDE406A68556}"/>
                </a:ext>
              </a:extLst>
            </p:cNvPr>
            <p:cNvSpPr txBox="1">
              <a:spLocks noChangeArrowheads="1"/>
            </p:cNvSpPr>
            <p:nvPr/>
          </p:nvSpPr>
          <p:spPr bwMode="auto">
            <a:xfrm>
              <a:off x="2448" y="2880"/>
              <a:ext cx="240" cy="77"/>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Wright</a:t>
              </a:r>
            </a:p>
          </p:txBody>
        </p:sp>
      </p:grpSp>
      <p:grpSp>
        <p:nvGrpSpPr>
          <p:cNvPr id="6188" name="Group 258">
            <a:extLst>
              <a:ext uri="{FF2B5EF4-FFF2-40B4-BE49-F238E27FC236}">
                <a16:creationId xmlns:a16="http://schemas.microsoft.com/office/drawing/2014/main" id="{BA27C6C8-F7FF-5741-1946-F56EFC14FBA9}"/>
              </a:ext>
            </a:extLst>
          </p:cNvPr>
          <p:cNvGrpSpPr>
            <a:grpSpLocks/>
          </p:cNvGrpSpPr>
          <p:nvPr/>
        </p:nvGrpSpPr>
        <p:grpSpPr bwMode="auto">
          <a:xfrm>
            <a:off x="7664617" y="5101056"/>
            <a:ext cx="738188" cy="306388"/>
            <a:chOff x="2322" y="3092"/>
            <a:chExt cx="465" cy="193"/>
          </a:xfrm>
        </p:grpSpPr>
        <p:sp>
          <p:nvSpPr>
            <p:cNvPr id="6372" name="Freeform 259">
              <a:extLst>
                <a:ext uri="{FF2B5EF4-FFF2-40B4-BE49-F238E27FC236}">
                  <a16:creationId xmlns:a16="http://schemas.microsoft.com/office/drawing/2014/main" id="{E6855AA0-DA1D-DF8D-01D5-1B8D702E6C52}"/>
                </a:ext>
              </a:extLst>
            </p:cNvPr>
            <p:cNvSpPr>
              <a:spLocks/>
            </p:cNvSpPr>
            <p:nvPr/>
          </p:nvSpPr>
          <p:spPr bwMode="auto">
            <a:xfrm>
              <a:off x="2322" y="3092"/>
              <a:ext cx="465" cy="193"/>
            </a:xfrm>
            <a:custGeom>
              <a:avLst/>
              <a:gdLst>
                <a:gd name="T0" fmla="*/ 11 w 465"/>
                <a:gd name="T1" fmla="*/ 0 h 193"/>
                <a:gd name="T2" fmla="*/ 119 w 465"/>
                <a:gd name="T3" fmla="*/ 0 h 193"/>
                <a:gd name="T4" fmla="*/ 128 w 465"/>
                <a:gd name="T5" fmla="*/ 6 h 193"/>
                <a:gd name="T6" fmla="*/ 465 w 465"/>
                <a:gd name="T7" fmla="*/ 6 h 193"/>
                <a:gd name="T8" fmla="*/ 465 w 465"/>
                <a:gd name="T9" fmla="*/ 99 h 193"/>
                <a:gd name="T10" fmla="*/ 456 w 465"/>
                <a:gd name="T11" fmla="*/ 108 h 193"/>
                <a:gd name="T12" fmla="*/ 456 w 465"/>
                <a:gd name="T13" fmla="*/ 193 h 193"/>
                <a:gd name="T14" fmla="*/ 353 w 465"/>
                <a:gd name="T15" fmla="*/ 193 h 193"/>
                <a:gd name="T16" fmla="*/ 353 w 465"/>
                <a:gd name="T17" fmla="*/ 186 h 193"/>
                <a:gd name="T18" fmla="*/ 87 w 465"/>
                <a:gd name="T19" fmla="*/ 186 h 193"/>
                <a:gd name="T20" fmla="*/ 78 w 465"/>
                <a:gd name="T21" fmla="*/ 181 h 193"/>
                <a:gd name="T22" fmla="*/ 0 w 465"/>
                <a:gd name="T23" fmla="*/ 181 h 193"/>
                <a:gd name="T24" fmla="*/ 0 w 465"/>
                <a:gd name="T25" fmla="*/ 96 h 193"/>
                <a:gd name="T26" fmla="*/ 11 w 465"/>
                <a:gd name="T27" fmla="*/ 94 h 193"/>
                <a:gd name="T28" fmla="*/ 11 w 465"/>
                <a:gd name="T29" fmla="*/ 0 h 1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5"/>
                <a:gd name="T46" fmla="*/ 0 h 193"/>
                <a:gd name="T47" fmla="*/ 465 w 465"/>
                <a:gd name="T48" fmla="*/ 193 h 1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5" h="193">
                  <a:moveTo>
                    <a:pt x="11" y="0"/>
                  </a:moveTo>
                  <a:lnTo>
                    <a:pt x="119" y="0"/>
                  </a:lnTo>
                  <a:lnTo>
                    <a:pt x="128" y="6"/>
                  </a:lnTo>
                  <a:lnTo>
                    <a:pt x="465" y="6"/>
                  </a:lnTo>
                  <a:lnTo>
                    <a:pt x="465" y="99"/>
                  </a:lnTo>
                  <a:lnTo>
                    <a:pt x="456" y="108"/>
                  </a:lnTo>
                  <a:lnTo>
                    <a:pt x="456" y="193"/>
                  </a:lnTo>
                  <a:lnTo>
                    <a:pt x="353" y="193"/>
                  </a:lnTo>
                  <a:lnTo>
                    <a:pt x="353" y="186"/>
                  </a:lnTo>
                  <a:lnTo>
                    <a:pt x="87" y="186"/>
                  </a:lnTo>
                  <a:lnTo>
                    <a:pt x="78" y="181"/>
                  </a:lnTo>
                  <a:lnTo>
                    <a:pt x="0" y="181"/>
                  </a:lnTo>
                  <a:lnTo>
                    <a:pt x="0" y="96"/>
                  </a:lnTo>
                  <a:lnTo>
                    <a:pt x="11" y="94"/>
                  </a:lnTo>
                  <a:lnTo>
                    <a:pt x="11" y="0"/>
                  </a:lnTo>
                  <a:close/>
                </a:path>
              </a:pathLst>
            </a:custGeom>
            <a:solidFill>
              <a:schemeClr val="bg1"/>
            </a:solidFill>
            <a:ln w="9525">
              <a:solidFill>
                <a:schemeClr val="tx1"/>
              </a:solidFill>
              <a:round/>
              <a:headEnd/>
              <a:tailEnd/>
            </a:ln>
          </p:spPr>
          <p:txBody>
            <a:bodyPr/>
            <a:lstStyle/>
            <a:p>
              <a:endParaRPr lang="en-US"/>
            </a:p>
          </p:txBody>
        </p:sp>
        <p:sp>
          <p:nvSpPr>
            <p:cNvPr id="6373" name="Text Box 260">
              <a:extLst>
                <a:ext uri="{FF2B5EF4-FFF2-40B4-BE49-F238E27FC236}">
                  <a16:creationId xmlns:a16="http://schemas.microsoft.com/office/drawing/2014/main" id="{8B2579EE-9137-D7B2-3D6D-19BFB04C2A8B}"/>
                </a:ext>
              </a:extLst>
            </p:cNvPr>
            <p:cNvSpPr txBox="1">
              <a:spLocks noChangeArrowheads="1"/>
            </p:cNvSpPr>
            <p:nvPr/>
          </p:nvSpPr>
          <p:spPr bwMode="auto">
            <a:xfrm>
              <a:off x="2400" y="3147"/>
              <a:ext cx="288" cy="77"/>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Douglas</a:t>
              </a:r>
            </a:p>
          </p:txBody>
        </p:sp>
      </p:grpSp>
      <p:grpSp>
        <p:nvGrpSpPr>
          <p:cNvPr id="6189" name="Group 261">
            <a:extLst>
              <a:ext uri="{FF2B5EF4-FFF2-40B4-BE49-F238E27FC236}">
                <a16:creationId xmlns:a16="http://schemas.microsoft.com/office/drawing/2014/main" id="{DD753621-9C98-E2D5-E77C-9092C6DCBABA}"/>
              </a:ext>
            </a:extLst>
          </p:cNvPr>
          <p:cNvGrpSpPr>
            <a:grpSpLocks/>
          </p:cNvGrpSpPr>
          <p:nvPr/>
        </p:nvGrpSpPr>
        <p:grpSpPr bwMode="auto">
          <a:xfrm>
            <a:off x="7793206" y="5407445"/>
            <a:ext cx="581025" cy="333375"/>
            <a:chOff x="2403" y="3285"/>
            <a:chExt cx="366" cy="210"/>
          </a:xfrm>
        </p:grpSpPr>
        <p:sp>
          <p:nvSpPr>
            <p:cNvPr id="6370" name="Freeform 262">
              <a:extLst>
                <a:ext uri="{FF2B5EF4-FFF2-40B4-BE49-F238E27FC236}">
                  <a16:creationId xmlns:a16="http://schemas.microsoft.com/office/drawing/2014/main" id="{368FD240-C355-E26B-9DE4-A92E2030EE75}"/>
                </a:ext>
              </a:extLst>
            </p:cNvPr>
            <p:cNvSpPr>
              <a:spLocks/>
            </p:cNvSpPr>
            <p:nvPr/>
          </p:nvSpPr>
          <p:spPr bwMode="auto">
            <a:xfrm>
              <a:off x="2403" y="3285"/>
              <a:ext cx="366" cy="210"/>
            </a:xfrm>
            <a:custGeom>
              <a:avLst/>
              <a:gdLst>
                <a:gd name="T0" fmla="*/ 6 w 366"/>
                <a:gd name="T1" fmla="*/ 0 h 210"/>
                <a:gd name="T2" fmla="*/ 267 w 366"/>
                <a:gd name="T3" fmla="*/ 0 h 210"/>
                <a:gd name="T4" fmla="*/ 273 w 366"/>
                <a:gd name="T5" fmla="*/ 5 h 210"/>
                <a:gd name="T6" fmla="*/ 365 w 366"/>
                <a:gd name="T7" fmla="*/ 5 h 210"/>
                <a:gd name="T8" fmla="*/ 366 w 366"/>
                <a:gd name="T9" fmla="*/ 210 h 210"/>
                <a:gd name="T10" fmla="*/ 0 w 366"/>
                <a:gd name="T11" fmla="*/ 210 h 210"/>
                <a:gd name="T12" fmla="*/ 0 w 366"/>
                <a:gd name="T13" fmla="*/ 108 h 210"/>
                <a:gd name="T14" fmla="*/ 6 w 366"/>
                <a:gd name="T15" fmla="*/ 105 h 210"/>
                <a:gd name="T16" fmla="*/ 6 w 366"/>
                <a:gd name="T17" fmla="*/ 0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6"/>
                <a:gd name="T28" fmla="*/ 0 h 210"/>
                <a:gd name="T29" fmla="*/ 366 w 366"/>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6" h="210">
                  <a:moveTo>
                    <a:pt x="6" y="0"/>
                  </a:moveTo>
                  <a:lnTo>
                    <a:pt x="267" y="0"/>
                  </a:lnTo>
                  <a:lnTo>
                    <a:pt x="273" y="5"/>
                  </a:lnTo>
                  <a:lnTo>
                    <a:pt x="365" y="5"/>
                  </a:lnTo>
                  <a:lnTo>
                    <a:pt x="366" y="210"/>
                  </a:lnTo>
                  <a:lnTo>
                    <a:pt x="0" y="210"/>
                  </a:lnTo>
                  <a:lnTo>
                    <a:pt x="0" y="108"/>
                  </a:lnTo>
                  <a:lnTo>
                    <a:pt x="6" y="105"/>
                  </a:lnTo>
                  <a:lnTo>
                    <a:pt x="6" y="0"/>
                  </a:lnTo>
                  <a:close/>
                </a:path>
              </a:pathLst>
            </a:custGeom>
            <a:solidFill>
              <a:schemeClr val="bg1"/>
            </a:solidFill>
            <a:ln w="9525">
              <a:solidFill>
                <a:schemeClr val="tx1"/>
              </a:solidFill>
              <a:round/>
              <a:headEnd/>
              <a:tailEnd/>
            </a:ln>
          </p:spPr>
          <p:txBody>
            <a:bodyPr/>
            <a:lstStyle/>
            <a:p>
              <a:endParaRPr lang="en-US"/>
            </a:p>
          </p:txBody>
        </p:sp>
        <p:sp>
          <p:nvSpPr>
            <p:cNvPr id="6371" name="Text Box 263">
              <a:extLst>
                <a:ext uri="{FF2B5EF4-FFF2-40B4-BE49-F238E27FC236}">
                  <a16:creationId xmlns:a16="http://schemas.microsoft.com/office/drawing/2014/main" id="{AB8BA1D3-28F2-E200-ED86-533AAE419C31}"/>
                </a:ext>
              </a:extLst>
            </p:cNvPr>
            <p:cNvSpPr txBox="1">
              <a:spLocks noChangeArrowheads="1"/>
            </p:cNvSpPr>
            <p:nvPr/>
          </p:nvSpPr>
          <p:spPr bwMode="auto">
            <a:xfrm>
              <a:off x="2484" y="3333"/>
              <a:ext cx="192" cy="77"/>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Ozark</a:t>
              </a:r>
            </a:p>
          </p:txBody>
        </p:sp>
      </p:grpSp>
      <p:grpSp>
        <p:nvGrpSpPr>
          <p:cNvPr id="6190" name="Group 264">
            <a:extLst>
              <a:ext uri="{FF2B5EF4-FFF2-40B4-BE49-F238E27FC236}">
                <a16:creationId xmlns:a16="http://schemas.microsoft.com/office/drawing/2014/main" id="{CAD7B84A-E5B6-5C8E-22D4-8EDE8BCD6ED5}"/>
              </a:ext>
            </a:extLst>
          </p:cNvPr>
          <p:cNvGrpSpPr>
            <a:grpSpLocks/>
          </p:cNvGrpSpPr>
          <p:nvPr/>
        </p:nvGrpSpPr>
        <p:grpSpPr bwMode="auto">
          <a:xfrm>
            <a:off x="8382167" y="5121695"/>
            <a:ext cx="414338" cy="619125"/>
            <a:chOff x="2774" y="3105"/>
            <a:chExt cx="261" cy="390"/>
          </a:xfrm>
        </p:grpSpPr>
        <p:sp>
          <p:nvSpPr>
            <p:cNvPr id="6368" name="Freeform 265">
              <a:extLst>
                <a:ext uri="{FF2B5EF4-FFF2-40B4-BE49-F238E27FC236}">
                  <a16:creationId xmlns:a16="http://schemas.microsoft.com/office/drawing/2014/main" id="{6C2E9EF5-F5FC-0BAD-83D2-C3E02FB4509B}"/>
                </a:ext>
              </a:extLst>
            </p:cNvPr>
            <p:cNvSpPr>
              <a:spLocks/>
            </p:cNvSpPr>
            <p:nvPr/>
          </p:nvSpPr>
          <p:spPr bwMode="auto">
            <a:xfrm>
              <a:off x="2774" y="3105"/>
              <a:ext cx="261" cy="390"/>
            </a:xfrm>
            <a:custGeom>
              <a:avLst/>
              <a:gdLst>
                <a:gd name="T0" fmla="*/ 18 w 261"/>
                <a:gd name="T1" fmla="*/ 0 h 390"/>
                <a:gd name="T2" fmla="*/ 261 w 261"/>
                <a:gd name="T3" fmla="*/ 0 h 390"/>
                <a:gd name="T4" fmla="*/ 261 w 261"/>
                <a:gd name="T5" fmla="*/ 51 h 390"/>
                <a:gd name="T6" fmla="*/ 255 w 261"/>
                <a:gd name="T7" fmla="*/ 51 h 390"/>
                <a:gd name="T8" fmla="*/ 255 w 261"/>
                <a:gd name="T9" fmla="*/ 252 h 390"/>
                <a:gd name="T10" fmla="*/ 249 w 261"/>
                <a:gd name="T11" fmla="*/ 258 h 390"/>
                <a:gd name="T12" fmla="*/ 249 w 261"/>
                <a:gd name="T13" fmla="*/ 390 h 390"/>
                <a:gd name="T14" fmla="*/ 0 w 261"/>
                <a:gd name="T15" fmla="*/ 390 h 390"/>
                <a:gd name="T16" fmla="*/ 0 w 261"/>
                <a:gd name="T17" fmla="*/ 185 h 390"/>
                <a:gd name="T18" fmla="*/ 13 w 261"/>
                <a:gd name="T19" fmla="*/ 183 h 390"/>
                <a:gd name="T20" fmla="*/ 13 w 261"/>
                <a:gd name="T21" fmla="*/ 95 h 390"/>
                <a:gd name="T22" fmla="*/ 18 w 261"/>
                <a:gd name="T23" fmla="*/ 93 h 390"/>
                <a:gd name="T24" fmla="*/ 18 w 261"/>
                <a:gd name="T25" fmla="*/ 0 h 3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1"/>
                <a:gd name="T40" fmla="*/ 0 h 390"/>
                <a:gd name="T41" fmla="*/ 261 w 261"/>
                <a:gd name="T42" fmla="*/ 390 h 3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1" h="390">
                  <a:moveTo>
                    <a:pt x="18" y="0"/>
                  </a:moveTo>
                  <a:lnTo>
                    <a:pt x="261" y="0"/>
                  </a:lnTo>
                  <a:lnTo>
                    <a:pt x="261" y="51"/>
                  </a:lnTo>
                  <a:lnTo>
                    <a:pt x="255" y="51"/>
                  </a:lnTo>
                  <a:lnTo>
                    <a:pt x="255" y="252"/>
                  </a:lnTo>
                  <a:lnTo>
                    <a:pt x="249" y="258"/>
                  </a:lnTo>
                  <a:lnTo>
                    <a:pt x="249" y="390"/>
                  </a:lnTo>
                  <a:lnTo>
                    <a:pt x="0" y="390"/>
                  </a:lnTo>
                  <a:lnTo>
                    <a:pt x="0" y="185"/>
                  </a:lnTo>
                  <a:lnTo>
                    <a:pt x="13" y="183"/>
                  </a:lnTo>
                  <a:lnTo>
                    <a:pt x="13" y="95"/>
                  </a:lnTo>
                  <a:lnTo>
                    <a:pt x="18" y="93"/>
                  </a:lnTo>
                  <a:lnTo>
                    <a:pt x="18" y="0"/>
                  </a:lnTo>
                  <a:close/>
                </a:path>
              </a:pathLst>
            </a:custGeom>
            <a:solidFill>
              <a:schemeClr val="bg1"/>
            </a:solidFill>
            <a:ln w="9525">
              <a:solidFill>
                <a:schemeClr val="tx1"/>
              </a:solidFill>
              <a:round/>
              <a:headEnd/>
              <a:tailEnd/>
            </a:ln>
          </p:spPr>
          <p:txBody>
            <a:bodyPr/>
            <a:lstStyle/>
            <a:p>
              <a:endParaRPr lang="en-US"/>
            </a:p>
          </p:txBody>
        </p:sp>
        <p:sp>
          <p:nvSpPr>
            <p:cNvPr id="6369" name="Text Box 266">
              <a:extLst>
                <a:ext uri="{FF2B5EF4-FFF2-40B4-BE49-F238E27FC236}">
                  <a16:creationId xmlns:a16="http://schemas.microsoft.com/office/drawing/2014/main" id="{7F5C7B2C-F770-56F8-D652-46CA3DE0BD22}"/>
                </a:ext>
              </a:extLst>
            </p:cNvPr>
            <p:cNvSpPr txBox="1">
              <a:spLocks noChangeArrowheads="1"/>
            </p:cNvSpPr>
            <p:nvPr/>
          </p:nvSpPr>
          <p:spPr bwMode="auto">
            <a:xfrm>
              <a:off x="2787" y="3216"/>
              <a:ext cx="240" cy="77"/>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Howell</a:t>
              </a:r>
            </a:p>
          </p:txBody>
        </p:sp>
      </p:grpSp>
      <p:grpSp>
        <p:nvGrpSpPr>
          <p:cNvPr id="6191" name="Group 267">
            <a:extLst>
              <a:ext uri="{FF2B5EF4-FFF2-40B4-BE49-F238E27FC236}">
                <a16:creationId xmlns:a16="http://schemas.microsoft.com/office/drawing/2014/main" id="{A8851805-7E75-481B-8263-66F263433F4B}"/>
              </a:ext>
            </a:extLst>
          </p:cNvPr>
          <p:cNvGrpSpPr>
            <a:grpSpLocks/>
          </p:cNvGrpSpPr>
          <p:nvPr/>
        </p:nvGrpSpPr>
        <p:grpSpPr bwMode="auto">
          <a:xfrm>
            <a:off x="8259930" y="4483519"/>
            <a:ext cx="531812" cy="627062"/>
            <a:chOff x="2697" y="2703"/>
            <a:chExt cx="335" cy="395"/>
          </a:xfrm>
        </p:grpSpPr>
        <p:sp>
          <p:nvSpPr>
            <p:cNvPr id="6366" name="Freeform 268">
              <a:extLst>
                <a:ext uri="{FF2B5EF4-FFF2-40B4-BE49-F238E27FC236}">
                  <a16:creationId xmlns:a16="http://schemas.microsoft.com/office/drawing/2014/main" id="{ADF03F70-07AB-E2EB-B9AB-89E2154FAC0B}"/>
                </a:ext>
              </a:extLst>
            </p:cNvPr>
            <p:cNvSpPr>
              <a:spLocks/>
            </p:cNvSpPr>
            <p:nvPr/>
          </p:nvSpPr>
          <p:spPr bwMode="auto">
            <a:xfrm>
              <a:off x="2697" y="2703"/>
              <a:ext cx="335" cy="395"/>
            </a:xfrm>
            <a:custGeom>
              <a:avLst/>
              <a:gdLst>
                <a:gd name="T0" fmla="*/ 0 w 335"/>
                <a:gd name="T1" fmla="*/ 0 h 395"/>
                <a:gd name="T2" fmla="*/ 114 w 335"/>
                <a:gd name="T3" fmla="*/ 0 h 395"/>
                <a:gd name="T4" fmla="*/ 123 w 335"/>
                <a:gd name="T5" fmla="*/ 6 h 395"/>
                <a:gd name="T6" fmla="*/ 275 w 335"/>
                <a:gd name="T7" fmla="*/ 6 h 395"/>
                <a:gd name="T8" fmla="*/ 275 w 335"/>
                <a:gd name="T9" fmla="*/ 129 h 395"/>
                <a:gd name="T10" fmla="*/ 335 w 335"/>
                <a:gd name="T11" fmla="*/ 129 h 395"/>
                <a:gd name="T12" fmla="*/ 335 w 335"/>
                <a:gd name="T13" fmla="*/ 395 h 395"/>
                <a:gd name="T14" fmla="*/ 93 w 335"/>
                <a:gd name="T15" fmla="*/ 395 h 395"/>
                <a:gd name="T16" fmla="*/ 92 w 335"/>
                <a:gd name="T17" fmla="*/ 389 h 395"/>
                <a:gd name="T18" fmla="*/ 0 w 335"/>
                <a:gd name="T19" fmla="*/ 389 h 395"/>
                <a:gd name="T20" fmla="*/ 0 w 335"/>
                <a:gd name="T21" fmla="*/ 0 h 3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5"/>
                <a:gd name="T34" fmla="*/ 0 h 395"/>
                <a:gd name="T35" fmla="*/ 335 w 335"/>
                <a:gd name="T36" fmla="*/ 395 h 3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5" h="395">
                  <a:moveTo>
                    <a:pt x="0" y="0"/>
                  </a:moveTo>
                  <a:lnTo>
                    <a:pt x="114" y="0"/>
                  </a:lnTo>
                  <a:lnTo>
                    <a:pt x="123" y="6"/>
                  </a:lnTo>
                  <a:lnTo>
                    <a:pt x="275" y="6"/>
                  </a:lnTo>
                  <a:lnTo>
                    <a:pt x="275" y="129"/>
                  </a:lnTo>
                  <a:lnTo>
                    <a:pt x="335" y="129"/>
                  </a:lnTo>
                  <a:lnTo>
                    <a:pt x="335" y="395"/>
                  </a:lnTo>
                  <a:lnTo>
                    <a:pt x="93" y="395"/>
                  </a:lnTo>
                  <a:lnTo>
                    <a:pt x="92" y="389"/>
                  </a:lnTo>
                  <a:lnTo>
                    <a:pt x="0" y="389"/>
                  </a:lnTo>
                  <a:lnTo>
                    <a:pt x="0" y="0"/>
                  </a:lnTo>
                  <a:close/>
                </a:path>
              </a:pathLst>
            </a:custGeom>
            <a:solidFill>
              <a:schemeClr val="bg1"/>
            </a:solidFill>
            <a:ln w="9525">
              <a:solidFill>
                <a:schemeClr val="tx1"/>
              </a:solidFill>
              <a:round/>
              <a:headEnd/>
              <a:tailEnd/>
            </a:ln>
          </p:spPr>
          <p:txBody>
            <a:bodyPr/>
            <a:lstStyle/>
            <a:p>
              <a:endParaRPr lang="en-US"/>
            </a:p>
          </p:txBody>
        </p:sp>
        <p:sp>
          <p:nvSpPr>
            <p:cNvPr id="6367" name="Text Box 269">
              <a:extLst>
                <a:ext uri="{FF2B5EF4-FFF2-40B4-BE49-F238E27FC236}">
                  <a16:creationId xmlns:a16="http://schemas.microsoft.com/office/drawing/2014/main" id="{7B63B28E-10A9-DF3C-1B5C-F8316C086E0E}"/>
                </a:ext>
              </a:extLst>
            </p:cNvPr>
            <p:cNvSpPr txBox="1">
              <a:spLocks noChangeArrowheads="1"/>
            </p:cNvSpPr>
            <p:nvPr/>
          </p:nvSpPr>
          <p:spPr bwMode="auto">
            <a:xfrm>
              <a:off x="2763" y="2832"/>
              <a:ext cx="192" cy="77"/>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Texas</a:t>
              </a:r>
            </a:p>
          </p:txBody>
        </p:sp>
      </p:grpSp>
      <p:grpSp>
        <p:nvGrpSpPr>
          <p:cNvPr id="6192" name="Group 270">
            <a:extLst>
              <a:ext uri="{FF2B5EF4-FFF2-40B4-BE49-F238E27FC236}">
                <a16:creationId xmlns:a16="http://schemas.microsoft.com/office/drawing/2014/main" id="{96B92B4B-91C2-61B0-2EA4-9272BD99D3D1}"/>
              </a:ext>
            </a:extLst>
          </p:cNvPr>
          <p:cNvGrpSpPr>
            <a:grpSpLocks/>
          </p:cNvGrpSpPr>
          <p:nvPr/>
        </p:nvGrpSpPr>
        <p:grpSpPr bwMode="auto">
          <a:xfrm>
            <a:off x="8121823" y="4012032"/>
            <a:ext cx="350838" cy="460375"/>
            <a:chOff x="2610" y="2406"/>
            <a:chExt cx="221" cy="290"/>
          </a:xfrm>
          <a:solidFill>
            <a:schemeClr val="accent1">
              <a:lumMod val="75000"/>
            </a:schemeClr>
          </a:solidFill>
        </p:grpSpPr>
        <p:sp>
          <p:nvSpPr>
            <p:cNvPr id="6364" name="Freeform 271">
              <a:extLst>
                <a:ext uri="{FF2B5EF4-FFF2-40B4-BE49-F238E27FC236}">
                  <a16:creationId xmlns:a16="http://schemas.microsoft.com/office/drawing/2014/main" id="{1D95FB38-C018-5896-12F3-1580CD39DDE5}"/>
                </a:ext>
              </a:extLst>
            </p:cNvPr>
            <p:cNvSpPr>
              <a:spLocks/>
            </p:cNvSpPr>
            <p:nvPr/>
          </p:nvSpPr>
          <p:spPr bwMode="auto">
            <a:xfrm>
              <a:off x="2610" y="2406"/>
              <a:ext cx="212" cy="290"/>
            </a:xfrm>
            <a:custGeom>
              <a:avLst/>
              <a:gdLst>
                <a:gd name="T0" fmla="*/ 3 w 212"/>
                <a:gd name="T1" fmla="*/ 0 h 290"/>
                <a:gd name="T2" fmla="*/ 111 w 212"/>
                <a:gd name="T3" fmla="*/ 0 h 290"/>
                <a:gd name="T4" fmla="*/ 120 w 212"/>
                <a:gd name="T5" fmla="*/ 3 h 290"/>
                <a:gd name="T6" fmla="*/ 212 w 212"/>
                <a:gd name="T7" fmla="*/ 3 h 290"/>
                <a:gd name="T8" fmla="*/ 212 w 212"/>
                <a:gd name="T9" fmla="*/ 140 h 290"/>
                <a:gd name="T10" fmla="*/ 207 w 212"/>
                <a:gd name="T11" fmla="*/ 150 h 290"/>
                <a:gd name="T12" fmla="*/ 207 w 212"/>
                <a:gd name="T13" fmla="*/ 290 h 290"/>
                <a:gd name="T14" fmla="*/ 90 w 212"/>
                <a:gd name="T15" fmla="*/ 290 h 290"/>
                <a:gd name="T16" fmla="*/ 81 w 212"/>
                <a:gd name="T17" fmla="*/ 258 h 290"/>
                <a:gd name="T18" fmla="*/ 0 w 212"/>
                <a:gd name="T19" fmla="*/ 216 h 290"/>
                <a:gd name="T20" fmla="*/ 0 w 212"/>
                <a:gd name="T21" fmla="*/ 48 h 290"/>
                <a:gd name="T22" fmla="*/ 3 w 212"/>
                <a:gd name="T23" fmla="*/ 51 h 290"/>
                <a:gd name="T24" fmla="*/ 3 w 212"/>
                <a:gd name="T25" fmla="*/ 0 h 2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2"/>
                <a:gd name="T40" fmla="*/ 0 h 290"/>
                <a:gd name="T41" fmla="*/ 212 w 212"/>
                <a:gd name="T42" fmla="*/ 290 h 2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2" h="290">
                  <a:moveTo>
                    <a:pt x="3" y="0"/>
                  </a:moveTo>
                  <a:lnTo>
                    <a:pt x="111" y="0"/>
                  </a:lnTo>
                  <a:lnTo>
                    <a:pt x="120" y="3"/>
                  </a:lnTo>
                  <a:lnTo>
                    <a:pt x="212" y="3"/>
                  </a:lnTo>
                  <a:lnTo>
                    <a:pt x="212" y="140"/>
                  </a:lnTo>
                  <a:lnTo>
                    <a:pt x="207" y="150"/>
                  </a:lnTo>
                  <a:lnTo>
                    <a:pt x="207" y="290"/>
                  </a:lnTo>
                  <a:lnTo>
                    <a:pt x="90" y="290"/>
                  </a:lnTo>
                  <a:lnTo>
                    <a:pt x="81" y="258"/>
                  </a:lnTo>
                  <a:lnTo>
                    <a:pt x="0" y="216"/>
                  </a:lnTo>
                  <a:lnTo>
                    <a:pt x="0" y="48"/>
                  </a:lnTo>
                  <a:lnTo>
                    <a:pt x="3" y="51"/>
                  </a:lnTo>
                  <a:lnTo>
                    <a:pt x="3" y="0"/>
                  </a:lnTo>
                  <a:close/>
                </a:path>
              </a:pathLst>
            </a:custGeom>
            <a:grpFill/>
            <a:ln w="9525">
              <a:solidFill>
                <a:schemeClr val="tx1"/>
              </a:solidFill>
              <a:round/>
              <a:headEnd/>
              <a:tailEnd/>
            </a:ln>
          </p:spPr>
          <p:txBody>
            <a:bodyPr/>
            <a:lstStyle/>
            <a:p>
              <a:endParaRPr lang="en-US"/>
            </a:p>
          </p:txBody>
        </p:sp>
        <p:sp>
          <p:nvSpPr>
            <p:cNvPr id="6365" name="Text Box 272">
              <a:extLst>
                <a:ext uri="{FF2B5EF4-FFF2-40B4-BE49-F238E27FC236}">
                  <a16:creationId xmlns:a16="http://schemas.microsoft.com/office/drawing/2014/main" id="{9F53D436-9967-0B84-933D-68578191CC04}"/>
                </a:ext>
              </a:extLst>
            </p:cNvPr>
            <p:cNvSpPr txBox="1">
              <a:spLocks noChangeArrowheads="1"/>
            </p:cNvSpPr>
            <p:nvPr/>
          </p:nvSpPr>
          <p:spPr bwMode="auto">
            <a:xfrm>
              <a:off x="2616" y="2481"/>
              <a:ext cx="215" cy="78"/>
            </a:xfrm>
            <a:prstGeom prst="rect">
              <a:avLst/>
            </a:prstGeom>
            <a:grpFill/>
            <a:ln w="9525">
              <a:noFill/>
              <a:miter lim="800000"/>
              <a:headEnd/>
              <a:tailEnd/>
            </a:ln>
          </p:spPr>
          <p:txBody>
            <a:bodyPr wrap="square" lIns="0" tIns="0" rIns="0" bIns="0">
              <a:spAutoFit/>
            </a:bodyPr>
            <a:lstStyle/>
            <a:p>
              <a:pPr>
                <a:spcBef>
                  <a:spcPct val="50000"/>
                </a:spcBef>
              </a:pPr>
              <a:r>
                <a:rPr lang="en-US" sz="800"/>
                <a:t>Pulaski</a:t>
              </a:r>
            </a:p>
          </p:txBody>
        </p:sp>
      </p:grpSp>
      <p:grpSp>
        <p:nvGrpSpPr>
          <p:cNvPr id="6193" name="Group 273">
            <a:extLst>
              <a:ext uri="{FF2B5EF4-FFF2-40B4-BE49-F238E27FC236}">
                <a16:creationId xmlns:a16="http://schemas.microsoft.com/office/drawing/2014/main" id="{950B5C0E-0FCD-F313-C313-82BFD57B33CB}"/>
              </a:ext>
            </a:extLst>
          </p:cNvPr>
          <p:cNvGrpSpPr>
            <a:grpSpLocks/>
          </p:cNvGrpSpPr>
          <p:nvPr/>
        </p:nvGrpSpPr>
        <p:grpSpPr bwMode="auto">
          <a:xfrm>
            <a:off x="8458368" y="3848520"/>
            <a:ext cx="449263" cy="638175"/>
            <a:chOff x="2822" y="2303"/>
            <a:chExt cx="283" cy="402"/>
          </a:xfrm>
        </p:grpSpPr>
        <p:sp>
          <p:nvSpPr>
            <p:cNvPr id="6362" name="Freeform 274">
              <a:extLst>
                <a:ext uri="{FF2B5EF4-FFF2-40B4-BE49-F238E27FC236}">
                  <a16:creationId xmlns:a16="http://schemas.microsoft.com/office/drawing/2014/main" id="{17E2D21A-1665-6D1E-B4FD-99F66D0AA011}"/>
                </a:ext>
              </a:extLst>
            </p:cNvPr>
            <p:cNvSpPr>
              <a:spLocks/>
            </p:cNvSpPr>
            <p:nvPr/>
          </p:nvSpPr>
          <p:spPr bwMode="auto">
            <a:xfrm>
              <a:off x="2822" y="2303"/>
              <a:ext cx="283" cy="402"/>
            </a:xfrm>
            <a:custGeom>
              <a:avLst/>
              <a:gdLst>
                <a:gd name="T0" fmla="*/ 4 w 283"/>
                <a:gd name="T1" fmla="*/ 106 h 402"/>
                <a:gd name="T2" fmla="*/ 36 w 283"/>
                <a:gd name="T3" fmla="*/ 108 h 402"/>
                <a:gd name="T4" fmla="*/ 42 w 283"/>
                <a:gd name="T5" fmla="*/ 97 h 402"/>
                <a:gd name="T6" fmla="*/ 40 w 283"/>
                <a:gd name="T7" fmla="*/ 81 h 402"/>
                <a:gd name="T8" fmla="*/ 70 w 283"/>
                <a:gd name="T9" fmla="*/ 79 h 402"/>
                <a:gd name="T10" fmla="*/ 81 w 283"/>
                <a:gd name="T11" fmla="*/ 73 h 402"/>
                <a:gd name="T12" fmla="*/ 228 w 283"/>
                <a:gd name="T13" fmla="*/ 73 h 402"/>
                <a:gd name="T14" fmla="*/ 228 w 283"/>
                <a:gd name="T15" fmla="*/ 0 h 402"/>
                <a:gd name="T16" fmla="*/ 276 w 283"/>
                <a:gd name="T17" fmla="*/ 0 h 402"/>
                <a:gd name="T18" fmla="*/ 276 w 283"/>
                <a:gd name="T19" fmla="*/ 138 h 402"/>
                <a:gd name="T20" fmla="*/ 283 w 283"/>
                <a:gd name="T21" fmla="*/ 136 h 402"/>
                <a:gd name="T22" fmla="*/ 283 w 283"/>
                <a:gd name="T23" fmla="*/ 264 h 402"/>
                <a:gd name="T24" fmla="*/ 124 w 283"/>
                <a:gd name="T25" fmla="*/ 264 h 402"/>
                <a:gd name="T26" fmla="*/ 124 w 283"/>
                <a:gd name="T27" fmla="*/ 402 h 402"/>
                <a:gd name="T28" fmla="*/ 0 w 283"/>
                <a:gd name="T29" fmla="*/ 402 h 402"/>
                <a:gd name="T30" fmla="*/ 0 w 283"/>
                <a:gd name="T31" fmla="*/ 261 h 402"/>
                <a:gd name="T32" fmla="*/ 4 w 283"/>
                <a:gd name="T33" fmla="*/ 255 h 402"/>
                <a:gd name="T34" fmla="*/ 4 w 283"/>
                <a:gd name="T35" fmla="*/ 106 h 4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3"/>
                <a:gd name="T55" fmla="*/ 0 h 402"/>
                <a:gd name="T56" fmla="*/ 283 w 283"/>
                <a:gd name="T57" fmla="*/ 402 h 4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3" h="402">
                  <a:moveTo>
                    <a:pt x="4" y="106"/>
                  </a:moveTo>
                  <a:lnTo>
                    <a:pt x="36" y="108"/>
                  </a:lnTo>
                  <a:lnTo>
                    <a:pt x="42" y="97"/>
                  </a:lnTo>
                  <a:lnTo>
                    <a:pt x="40" y="81"/>
                  </a:lnTo>
                  <a:lnTo>
                    <a:pt x="70" y="79"/>
                  </a:lnTo>
                  <a:lnTo>
                    <a:pt x="81" y="73"/>
                  </a:lnTo>
                  <a:lnTo>
                    <a:pt x="228" y="73"/>
                  </a:lnTo>
                  <a:lnTo>
                    <a:pt x="228" y="0"/>
                  </a:lnTo>
                  <a:lnTo>
                    <a:pt x="276" y="0"/>
                  </a:lnTo>
                  <a:lnTo>
                    <a:pt x="276" y="138"/>
                  </a:lnTo>
                  <a:lnTo>
                    <a:pt x="283" y="136"/>
                  </a:lnTo>
                  <a:lnTo>
                    <a:pt x="283" y="264"/>
                  </a:lnTo>
                  <a:lnTo>
                    <a:pt x="124" y="264"/>
                  </a:lnTo>
                  <a:lnTo>
                    <a:pt x="124" y="402"/>
                  </a:lnTo>
                  <a:lnTo>
                    <a:pt x="0" y="402"/>
                  </a:lnTo>
                  <a:lnTo>
                    <a:pt x="0" y="261"/>
                  </a:lnTo>
                  <a:lnTo>
                    <a:pt x="4" y="255"/>
                  </a:lnTo>
                  <a:lnTo>
                    <a:pt x="4" y="106"/>
                  </a:lnTo>
                  <a:close/>
                </a:path>
              </a:pathLst>
            </a:custGeom>
            <a:solidFill>
              <a:schemeClr val="bg1"/>
            </a:solidFill>
            <a:ln w="9525">
              <a:solidFill>
                <a:schemeClr val="tx1"/>
              </a:solidFill>
              <a:round/>
              <a:headEnd/>
              <a:tailEnd/>
            </a:ln>
          </p:spPr>
          <p:txBody>
            <a:bodyPr/>
            <a:lstStyle/>
            <a:p>
              <a:endParaRPr lang="en-US"/>
            </a:p>
          </p:txBody>
        </p:sp>
        <p:sp>
          <p:nvSpPr>
            <p:cNvPr id="6363" name="Text Box 275">
              <a:extLst>
                <a:ext uri="{FF2B5EF4-FFF2-40B4-BE49-F238E27FC236}">
                  <a16:creationId xmlns:a16="http://schemas.microsoft.com/office/drawing/2014/main" id="{FF6AB448-24D4-D1EE-DB58-8B7EEB4E4CEC}"/>
                </a:ext>
              </a:extLst>
            </p:cNvPr>
            <p:cNvSpPr txBox="1">
              <a:spLocks noChangeArrowheads="1"/>
            </p:cNvSpPr>
            <p:nvPr/>
          </p:nvSpPr>
          <p:spPr bwMode="auto">
            <a:xfrm>
              <a:off x="2880" y="2421"/>
              <a:ext cx="192" cy="155"/>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Phelps</a:t>
              </a:r>
            </a:p>
          </p:txBody>
        </p:sp>
      </p:grpSp>
      <p:grpSp>
        <p:nvGrpSpPr>
          <p:cNvPr id="6194" name="Group 276">
            <a:extLst>
              <a:ext uri="{FF2B5EF4-FFF2-40B4-BE49-F238E27FC236}">
                <a16:creationId xmlns:a16="http://schemas.microsoft.com/office/drawing/2014/main" id="{0DC59538-98D5-641B-D51B-578A3ED242B7}"/>
              </a:ext>
            </a:extLst>
          </p:cNvPr>
          <p:cNvGrpSpPr>
            <a:grpSpLocks/>
          </p:cNvGrpSpPr>
          <p:nvPr/>
        </p:nvGrpSpPr>
        <p:grpSpPr bwMode="auto">
          <a:xfrm>
            <a:off x="8906043" y="3791369"/>
            <a:ext cx="392113" cy="577850"/>
            <a:chOff x="3104" y="2267"/>
            <a:chExt cx="247" cy="364"/>
          </a:xfrm>
          <a:solidFill>
            <a:schemeClr val="accent1">
              <a:lumMod val="75000"/>
            </a:schemeClr>
          </a:solidFill>
        </p:grpSpPr>
        <p:sp>
          <p:nvSpPr>
            <p:cNvPr id="6360" name="Freeform 277">
              <a:extLst>
                <a:ext uri="{FF2B5EF4-FFF2-40B4-BE49-F238E27FC236}">
                  <a16:creationId xmlns:a16="http://schemas.microsoft.com/office/drawing/2014/main" id="{A55B1A2F-BEEB-DBF8-3066-53EDF5F73665}"/>
                </a:ext>
              </a:extLst>
            </p:cNvPr>
            <p:cNvSpPr>
              <a:spLocks/>
            </p:cNvSpPr>
            <p:nvPr/>
          </p:nvSpPr>
          <p:spPr bwMode="auto">
            <a:xfrm>
              <a:off x="3104" y="2267"/>
              <a:ext cx="247" cy="364"/>
            </a:xfrm>
            <a:custGeom>
              <a:avLst/>
              <a:gdLst>
                <a:gd name="T0" fmla="*/ 0 w 247"/>
                <a:gd name="T1" fmla="*/ 1 h 364"/>
                <a:gd name="T2" fmla="*/ 87 w 247"/>
                <a:gd name="T3" fmla="*/ 0 h 364"/>
                <a:gd name="T4" fmla="*/ 94 w 247"/>
                <a:gd name="T5" fmla="*/ 6 h 364"/>
                <a:gd name="T6" fmla="*/ 247 w 247"/>
                <a:gd name="T7" fmla="*/ 6 h 364"/>
                <a:gd name="T8" fmla="*/ 247 w 247"/>
                <a:gd name="T9" fmla="*/ 169 h 364"/>
                <a:gd name="T10" fmla="*/ 244 w 247"/>
                <a:gd name="T11" fmla="*/ 178 h 364"/>
                <a:gd name="T12" fmla="*/ 244 w 247"/>
                <a:gd name="T13" fmla="*/ 331 h 364"/>
                <a:gd name="T14" fmla="*/ 219 w 247"/>
                <a:gd name="T15" fmla="*/ 331 h 364"/>
                <a:gd name="T16" fmla="*/ 219 w 247"/>
                <a:gd name="T17" fmla="*/ 342 h 364"/>
                <a:gd name="T18" fmla="*/ 213 w 247"/>
                <a:gd name="T19" fmla="*/ 352 h 364"/>
                <a:gd name="T20" fmla="*/ 214 w 247"/>
                <a:gd name="T21" fmla="*/ 364 h 364"/>
                <a:gd name="T22" fmla="*/ 129 w 247"/>
                <a:gd name="T23" fmla="*/ 364 h 364"/>
                <a:gd name="T24" fmla="*/ 129 w 247"/>
                <a:gd name="T25" fmla="*/ 300 h 364"/>
                <a:gd name="T26" fmla="*/ 7 w 247"/>
                <a:gd name="T27" fmla="*/ 300 h 364"/>
                <a:gd name="T28" fmla="*/ 7 w 247"/>
                <a:gd name="T29" fmla="*/ 168 h 364"/>
                <a:gd name="T30" fmla="*/ 0 w 247"/>
                <a:gd name="T31" fmla="*/ 165 h 364"/>
                <a:gd name="T32" fmla="*/ 0 w 247"/>
                <a:gd name="T33" fmla="*/ 1 h 3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7"/>
                <a:gd name="T52" fmla="*/ 0 h 364"/>
                <a:gd name="T53" fmla="*/ 247 w 247"/>
                <a:gd name="T54" fmla="*/ 364 h 3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7" h="364">
                  <a:moveTo>
                    <a:pt x="0" y="1"/>
                  </a:moveTo>
                  <a:lnTo>
                    <a:pt x="87" y="0"/>
                  </a:lnTo>
                  <a:lnTo>
                    <a:pt x="94" y="6"/>
                  </a:lnTo>
                  <a:lnTo>
                    <a:pt x="247" y="6"/>
                  </a:lnTo>
                  <a:lnTo>
                    <a:pt x="247" y="169"/>
                  </a:lnTo>
                  <a:lnTo>
                    <a:pt x="244" y="178"/>
                  </a:lnTo>
                  <a:lnTo>
                    <a:pt x="244" y="331"/>
                  </a:lnTo>
                  <a:lnTo>
                    <a:pt x="219" y="331"/>
                  </a:lnTo>
                  <a:lnTo>
                    <a:pt x="219" y="342"/>
                  </a:lnTo>
                  <a:lnTo>
                    <a:pt x="213" y="352"/>
                  </a:lnTo>
                  <a:lnTo>
                    <a:pt x="214" y="364"/>
                  </a:lnTo>
                  <a:lnTo>
                    <a:pt x="129" y="364"/>
                  </a:lnTo>
                  <a:lnTo>
                    <a:pt x="129" y="300"/>
                  </a:lnTo>
                  <a:lnTo>
                    <a:pt x="7" y="300"/>
                  </a:lnTo>
                  <a:lnTo>
                    <a:pt x="7" y="168"/>
                  </a:lnTo>
                  <a:lnTo>
                    <a:pt x="0" y="165"/>
                  </a:lnTo>
                  <a:lnTo>
                    <a:pt x="0" y="1"/>
                  </a:lnTo>
                  <a:close/>
                </a:path>
              </a:pathLst>
            </a:custGeom>
            <a:grpFill/>
            <a:ln w="9525">
              <a:solidFill>
                <a:schemeClr val="tx1"/>
              </a:solidFill>
              <a:round/>
              <a:headEnd/>
              <a:tailEnd/>
            </a:ln>
          </p:spPr>
          <p:txBody>
            <a:bodyPr/>
            <a:lstStyle/>
            <a:p>
              <a:endParaRPr lang="en-US"/>
            </a:p>
          </p:txBody>
        </p:sp>
        <p:sp>
          <p:nvSpPr>
            <p:cNvPr id="6361" name="Text Box 278">
              <a:extLst>
                <a:ext uri="{FF2B5EF4-FFF2-40B4-BE49-F238E27FC236}">
                  <a16:creationId xmlns:a16="http://schemas.microsoft.com/office/drawing/2014/main" id="{B64A01DE-665E-33D9-A591-33D9FDDFEBBE}"/>
                </a:ext>
              </a:extLst>
            </p:cNvPr>
            <p:cNvSpPr txBox="1">
              <a:spLocks noChangeArrowheads="1"/>
            </p:cNvSpPr>
            <p:nvPr/>
          </p:nvSpPr>
          <p:spPr bwMode="auto">
            <a:xfrm rot="-5400000">
              <a:off x="3072" y="2373"/>
              <a:ext cx="288" cy="77"/>
            </a:xfrm>
            <a:prstGeom prst="rect">
              <a:avLst/>
            </a:prstGeom>
            <a:grpFill/>
            <a:ln w="9525">
              <a:noFill/>
              <a:miter lim="800000"/>
              <a:headEnd/>
              <a:tailEnd/>
            </a:ln>
          </p:spPr>
          <p:txBody>
            <a:bodyPr lIns="0" tIns="0" rIns="0" bIns="0">
              <a:spAutoFit/>
            </a:bodyPr>
            <a:lstStyle/>
            <a:p>
              <a:pPr>
                <a:spcBef>
                  <a:spcPct val="50000"/>
                </a:spcBef>
              </a:pPr>
              <a:r>
                <a:rPr lang="en-US" sz="800"/>
                <a:t>Crawford</a:t>
              </a:r>
            </a:p>
          </p:txBody>
        </p:sp>
      </p:grpSp>
      <p:grpSp>
        <p:nvGrpSpPr>
          <p:cNvPr id="6195" name="Group 279">
            <a:extLst>
              <a:ext uri="{FF2B5EF4-FFF2-40B4-BE49-F238E27FC236}">
                <a16:creationId xmlns:a16="http://schemas.microsoft.com/office/drawing/2014/main" id="{1367950C-729E-564E-5D67-0F71713691C9}"/>
              </a:ext>
            </a:extLst>
          </p:cNvPr>
          <p:cNvGrpSpPr>
            <a:grpSpLocks/>
          </p:cNvGrpSpPr>
          <p:nvPr/>
        </p:nvGrpSpPr>
        <p:grpSpPr bwMode="auto">
          <a:xfrm>
            <a:off x="9293392" y="3769146"/>
            <a:ext cx="419100" cy="561976"/>
            <a:chOff x="3348" y="2253"/>
            <a:chExt cx="264" cy="354"/>
          </a:xfrm>
          <a:solidFill>
            <a:schemeClr val="accent1">
              <a:lumMod val="75000"/>
            </a:schemeClr>
          </a:solidFill>
        </p:grpSpPr>
        <p:sp>
          <p:nvSpPr>
            <p:cNvPr id="6358" name="Freeform 280">
              <a:extLst>
                <a:ext uri="{FF2B5EF4-FFF2-40B4-BE49-F238E27FC236}">
                  <a16:creationId xmlns:a16="http://schemas.microsoft.com/office/drawing/2014/main" id="{6587CFCB-409A-0000-04F3-77BC4FB80879}"/>
                </a:ext>
              </a:extLst>
            </p:cNvPr>
            <p:cNvSpPr>
              <a:spLocks/>
            </p:cNvSpPr>
            <p:nvPr/>
          </p:nvSpPr>
          <p:spPr bwMode="auto">
            <a:xfrm>
              <a:off x="3348" y="2270"/>
              <a:ext cx="264" cy="331"/>
            </a:xfrm>
            <a:custGeom>
              <a:avLst/>
              <a:gdLst>
                <a:gd name="T0" fmla="*/ 9 w 264"/>
                <a:gd name="T1" fmla="*/ 1 h 331"/>
                <a:gd name="T2" fmla="*/ 180 w 264"/>
                <a:gd name="T3" fmla="*/ 0 h 331"/>
                <a:gd name="T4" fmla="*/ 233 w 264"/>
                <a:gd name="T5" fmla="*/ 87 h 331"/>
                <a:gd name="T6" fmla="*/ 246 w 264"/>
                <a:gd name="T7" fmla="*/ 82 h 331"/>
                <a:gd name="T8" fmla="*/ 255 w 264"/>
                <a:gd name="T9" fmla="*/ 88 h 331"/>
                <a:gd name="T10" fmla="*/ 260 w 264"/>
                <a:gd name="T11" fmla="*/ 97 h 331"/>
                <a:gd name="T12" fmla="*/ 264 w 264"/>
                <a:gd name="T13" fmla="*/ 109 h 331"/>
                <a:gd name="T14" fmla="*/ 261 w 264"/>
                <a:gd name="T15" fmla="*/ 118 h 331"/>
                <a:gd name="T16" fmla="*/ 264 w 264"/>
                <a:gd name="T17" fmla="*/ 132 h 331"/>
                <a:gd name="T18" fmla="*/ 264 w 264"/>
                <a:gd name="T19" fmla="*/ 213 h 331"/>
                <a:gd name="T20" fmla="*/ 257 w 264"/>
                <a:gd name="T21" fmla="*/ 211 h 331"/>
                <a:gd name="T22" fmla="*/ 257 w 264"/>
                <a:gd name="T23" fmla="*/ 331 h 331"/>
                <a:gd name="T24" fmla="*/ 0 w 264"/>
                <a:gd name="T25" fmla="*/ 331 h 331"/>
                <a:gd name="T26" fmla="*/ 0 w 264"/>
                <a:gd name="T27" fmla="*/ 168 h 331"/>
                <a:gd name="T28" fmla="*/ 9 w 264"/>
                <a:gd name="T29" fmla="*/ 168 h 331"/>
                <a:gd name="T30" fmla="*/ 9 w 264"/>
                <a:gd name="T31" fmla="*/ 1 h 3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331"/>
                <a:gd name="T50" fmla="*/ 264 w 264"/>
                <a:gd name="T51" fmla="*/ 331 h 3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331">
                  <a:moveTo>
                    <a:pt x="9" y="1"/>
                  </a:moveTo>
                  <a:lnTo>
                    <a:pt x="180" y="0"/>
                  </a:lnTo>
                  <a:lnTo>
                    <a:pt x="233" y="87"/>
                  </a:lnTo>
                  <a:lnTo>
                    <a:pt x="246" y="82"/>
                  </a:lnTo>
                  <a:lnTo>
                    <a:pt x="255" y="88"/>
                  </a:lnTo>
                  <a:lnTo>
                    <a:pt x="260" y="97"/>
                  </a:lnTo>
                  <a:lnTo>
                    <a:pt x="264" y="109"/>
                  </a:lnTo>
                  <a:lnTo>
                    <a:pt x="261" y="118"/>
                  </a:lnTo>
                  <a:lnTo>
                    <a:pt x="264" y="132"/>
                  </a:lnTo>
                  <a:lnTo>
                    <a:pt x="264" y="213"/>
                  </a:lnTo>
                  <a:lnTo>
                    <a:pt x="257" y="211"/>
                  </a:lnTo>
                  <a:lnTo>
                    <a:pt x="257" y="331"/>
                  </a:lnTo>
                  <a:lnTo>
                    <a:pt x="0" y="331"/>
                  </a:lnTo>
                  <a:lnTo>
                    <a:pt x="0" y="168"/>
                  </a:lnTo>
                  <a:lnTo>
                    <a:pt x="9" y="168"/>
                  </a:lnTo>
                  <a:lnTo>
                    <a:pt x="9" y="1"/>
                  </a:lnTo>
                  <a:close/>
                </a:path>
              </a:pathLst>
            </a:custGeom>
            <a:grpFill/>
            <a:ln w="9525">
              <a:solidFill>
                <a:schemeClr val="tx1"/>
              </a:solidFill>
              <a:round/>
              <a:headEnd/>
              <a:tailEnd/>
            </a:ln>
          </p:spPr>
          <p:txBody>
            <a:bodyPr/>
            <a:lstStyle/>
            <a:p>
              <a:endParaRPr lang="en-US"/>
            </a:p>
          </p:txBody>
        </p:sp>
        <p:sp>
          <p:nvSpPr>
            <p:cNvPr id="6359" name="Text Box 281">
              <a:extLst>
                <a:ext uri="{FF2B5EF4-FFF2-40B4-BE49-F238E27FC236}">
                  <a16:creationId xmlns:a16="http://schemas.microsoft.com/office/drawing/2014/main" id="{E636D176-ADBC-1A72-65F8-5685D91E8632}"/>
                </a:ext>
              </a:extLst>
            </p:cNvPr>
            <p:cNvSpPr txBox="1">
              <a:spLocks noChangeArrowheads="1"/>
            </p:cNvSpPr>
            <p:nvPr/>
          </p:nvSpPr>
          <p:spPr bwMode="auto">
            <a:xfrm rot="16204482">
              <a:off x="3277" y="2391"/>
              <a:ext cx="354" cy="78"/>
            </a:xfrm>
            <a:prstGeom prst="rect">
              <a:avLst/>
            </a:prstGeom>
            <a:grpFill/>
            <a:ln w="9525">
              <a:noFill/>
              <a:miter lim="800000"/>
              <a:headEnd/>
              <a:tailEnd/>
            </a:ln>
          </p:spPr>
          <p:txBody>
            <a:bodyPr wrap="square" lIns="0" tIns="0" rIns="0" bIns="0">
              <a:spAutoFit/>
            </a:bodyPr>
            <a:lstStyle/>
            <a:p>
              <a:pPr>
                <a:spcBef>
                  <a:spcPct val="50000"/>
                </a:spcBef>
              </a:pPr>
              <a:r>
                <a:rPr lang="en-US" sz="800"/>
                <a:t>Washington</a:t>
              </a:r>
            </a:p>
          </p:txBody>
        </p:sp>
      </p:grpSp>
      <p:grpSp>
        <p:nvGrpSpPr>
          <p:cNvPr id="6196" name="Group 282">
            <a:extLst>
              <a:ext uri="{FF2B5EF4-FFF2-40B4-BE49-F238E27FC236}">
                <a16:creationId xmlns:a16="http://schemas.microsoft.com/office/drawing/2014/main" id="{96F183C3-04D1-5D35-9FAA-9C7CFDE8DCDE}"/>
              </a:ext>
            </a:extLst>
          </p:cNvPr>
          <p:cNvGrpSpPr>
            <a:grpSpLocks/>
          </p:cNvGrpSpPr>
          <p:nvPr/>
        </p:nvGrpSpPr>
        <p:grpSpPr bwMode="auto">
          <a:xfrm>
            <a:off x="9701380" y="3945356"/>
            <a:ext cx="476250" cy="495300"/>
            <a:chOff x="3605" y="2364"/>
            <a:chExt cx="300" cy="312"/>
          </a:xfrm>
          <a:solidFill>
            <a:schemeClr val="accent1">
              <a:lumMod val="75000"/>
            </a:schemeClr>
          </a:solidFill>
        </p:grpSpPr>
        <p:sp>
          <p:nvSpPr>
            <p:cNvPr id="6356" name="Freeform 283">
              <a:extLst>
                <a:ext uri="{FF2B5EF4-FFF2-40B4-BE49-F238E27FC236}">
                  <a16:creationId xmlns:a16="http://schemas.microsoft.com/office/drawing/2014/main" id="{89489DB4-5B71-FC48-DFEB-5B5D6D0210EC}"/>
                </a:ext>
              </a:extLst>
            </p:cNvPr>
            <p:cNvSpPr>
              <a:spLocks/>
            </p:cNvSpPr>
            <p:nvPr/>
          </p:nvSpPr>
          <p:spPr bwMode="auto">
            <a:xfrm>
              <a:off x="3605" y="2387"/>
              <a:ext cx="300" cy="279"/>
            </a:xfrm>
            <a:custGeom>
              <a:avLst/>
              <a:gdLst>
                <a:gd name="T0" fmla="*/ 0 w 300"/>
                <a:gd name="T1" fmla="*/ 103 h 279"/>
                <a:gd name="T2" fmla="*/ 12 w 300"/>
                <a:gd name="T3" fmla="*/ 100 h 279"/>
                <a:gd name="T4" fmla="*/ 12 w 300"/>
                <a:gd name="T5" fmla="*/ 22 h 279"/>
                <a:gd name="T6" fmla="*/ 37 w 300"/>
                <a:gd name="T7" fmla="*/ 22 h 279"/>
                <a:gd name="T8" fmla="*/ 58 w 300"/>
                <a:gd name="T9" fmla="*/ 16 h 279"/>
                <a:gd name="T10" fmla="*/ 67 w 300"/>
                <a:gd name="T11" fmla="*/ 4 h 279"/>
                <a:gd name="T12" fmla="*/ 87 w 300"/>
                <a:gd name="T13" fmla="*/ 6 h 279"/>
                <a:gd name="T14" fmla="*/ 97 w 300"/>
                <a:gd name="T15" fmla="*/ 3 h 279"/>
                <a:gd name="T16" fmla="*/ 133 w 300"/>
                <a:gd name="T17" fmla="*/ 0 h 279"/>
                <a:gd name="T18" fmla="*/ 187 w 300"/>
                <a:gd name="T19" fmla="*/ 43 h 279"/>
                <a:gd name="T20" fmla="*/ 106 w 300"/>
                <a:gd name="T21" fmla="*/ 118 h 279"/>
                <a:gd name="T22" fmla="*/ 183 w 300"/>
                <a:gd name="T23" fmla="*/ 195 h 279"/>
                <a:gd name="T24" fmla="*/ 180 w 300"/>
                <a:gd name="T25" fmla="*/ 198 h 279"/>
                <a:gd name="T26" fmla="*/ 255 w 300"/>
                <a:gd name="T27" fmla="*/ 271 h 279"/>
                <a:gd name="T28" fmla="*/ 285 w 300"/>
                <a:gd name="T29" fmla="*/ 244 h 279"/>
                <a:gd name="T30" fmla="*/ 300 w 300"/>
                <a:gd name="T31" fmla="*/ 271 h 279"/>
                <a:gd name="T32" fmla="*/ 277 w 300"/>
                <a:gd name="T33" fmla="*/ 279 h 279"/>
                <a:gd name="T34" fmla="*/ 238 w 300"/>
                <a:gd name="T35" fmla="*/ 279 h 279"/>
                <a:gd name="T36" fmla="*/ 0 w 300"/>
                <a:gd name="T37" fmla="*/ 279 h 279"/>
                <a:gd name="T38" fmla="*/ 0 w 300"/>
                <a:gd name="T39" fmla="*/ 103 h 2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0"/>
                <a:gd name="T61" fmla="*/ 0 h 279"/>
                <a:gd name="T62" fmla="*/ 300 w 300"/>
                <a:gd name="T63" fmla="*/ 279 h 2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0" h="279">
                  <a:moveTo>
                    <a:pt x="0" y="103"/>
                  </a:moveTo>
                  <a:lnTo>
                    <a:pt x="12" y="100"/>
                  </a:lnTo>
                  <a:lnTo>
                    <a:pt x="12" y="22"/>
                  </a:lnTo>
                  <a:lnTo>
                    <a:pt x="37" y="22"/>
                  </a:lnTo>
                  <a:lnTo>
                    <a:pt x="58" y="16"/>
                  </a:lnTo>
                  <a:lnTo>
                    <a:pt x="67" y="4"/>
                  </a:lnTo>
                  <a:lnTo>
                    <a:pt x="87" y="6"/>
                  </a:lnTo>
                  <a:lnTo>
                    <a:pt x="97" y="3"/>
                  </a:lnTo>
                  <a:lnTo>
                    <a:pt x="133" y="0"/>
                  </a:lnTo>
                  <a:lnTo>
                    <a:pt x="187" y="43"/>
                  </a:lnTo>
                  <a:lnTo>
                    <a:pt x="106" y="118"/>
                  </a:lnTo>
                  <a:lnTo>
                    <a:pt x="183" y="195"/>
                  </a:lnTo>
                  <a:lnTo>
                    <a:pt x="180" y="198"/>
                  </a:lnTo>
                  <a:lnTo>
                    <a:pt x="255" y="271"/>
                  </a:lnTo>
                  <a:lnTo>
                    <a:pt x="285" y="244"/>
                  </a:lnTo>
                  <a:lnTo>
                    <a:pt x="300" y="271"/>
                  </a:lnTo>
                  <a:lnTo>
                    <a:pt x="277" y="279"/>
                  </a:lnTo>
                  <a:lnTo>
                    <a:pt x="238" y="279"/>
                  </a:lnTo>
                  <a:lnTo>
                    <a:pt x="0" y="279"/>
                  </a:lnTo>
                  <a:lnTo>
                    <a:pt x="0" y="103"/>
                  </a:lnTo>
                  <a:close/>
                </a:path>
              </a:pathLst>
            </a:custGeom>
            <a:grpFill/>
            <a:ln w="9525">
              <a:solidFill>
                <a:schemeClr val="tx1"/>
              </a:solidFill>
              <a:round/>
              <a:headEnd/>
              <a:tailEnd/>
            </a:ln>
          </p:spPr>
          <p:txBody>
            <a:bodyPr/>
            <a:lstStyle/>
            <a:p>
              <a:endParaRPr lang="en-US"/>
            </a:p>
          </p:txBody>
        </p:sp>
        <p:sp>
          <p:nvSpPr>
            <p:cNvPr id="6357" name="Text Box 284">
              <a:extLst>
                <a:ext uri="{FF2B5EF4-FFF2-40B4-BE49-F238E27FC236}">
                  <a16:creationId xmlns:a16="http://schemas.microsoft.com/office/drawing/2014/main" id="{C1C3F5A8-E980-3D6D-D23F-E9D40BFFEB0D}"/>
                </a:ext>
              </a:extLst>
            </p:cNvPr>
            <p:cNvSpPr txBox="1">
              <a:spLocks noChangeArrowheads="1"/>
            </p:cNvSpPr>
            <p:nvPr/>
          </p:nvSpPr>
          <p:spPr bwMode="auto">
            <a:xfrm rot="17830992">
              <a:off x="3524" y="2486"/>
              <a:ext cx="312" cy="68"/>
            </a:xfrm>
            <a:prstGeom prst="rect">
              <a:avLst/>
            </a:prstGeom>
            <a:grpFill/>
            <a:ln w="9525">
              <a:noFill/>
              <a:miter lim="800000"/>
              <a:headEnd/>
              <a:tailEnd/>
            </a:ln>
          </p:spPr>
          <p:txBody>
            <a:bodyPr lIns="0" tIns="0" rIns="0" bIns="0">
              <a:spAutoFit/>
            </a:bodyPr>
            <a:lstStyle/>
            <a:p>
              <a:pPr>
                <a:spcBef>
                  <a:spcPct val="50000"/>
                </a:spcBef>
              </a:pPr>
              <a:r>
                <a:rPr lang="en-US" sz="700"/>
                <a:t>St. Francois</a:t>
              </a:r>
            </a:p>
          </p:txBody>
        </p:sp>
      </p:grpSp>
      <p:grpSp>
        <p:nvGrpSpPr>
          <p:cNvPr id="6197" name="Group 285">
            <a:extLst>
              <a:ext uri="{FF2B5EF4-FFF2-40B4-BE49-F238E27FC236}">
                <a16:creationId xmlns:a16="http://schemas.microsoft.com/office/drawing/2014/main" id="{7E66345E-CF32-72F8-9208-F91DD5CCE5B4}"/>
              </a:ext>
            </a:extLst>
          </p:cNvPr>
          <p:cNvGrpSpPr>
            <a:grpSpLocks/>
          </p:cNvGrpSpPr>
          <p:nvPr/>
        </p:nvGrpSpPr>
        <p:grpSpPr bwMode="auto">
          <a:xfrm>
            <a:off x="10150643" y="4150144"/>
            <a:ext cx="593725" cy="374650"/>
            <a:chOff x="3888" y="2493"/>
            <a:chExt cx="374" cy="236"/>
          </a:xfrm>
          <a:solidFill>
            <a:schemeClr val="accent6"/>
          </a:solidFill>
        </p:grpSpPr>
        <p:sp>
          <p:nvSpPr>
            <p:cNvPr id="6354" name="Freeform 286">
              <a:extLst>
                <a:ext uri="{FF2B5EF4-FFF2-40B4-BE49-F238E27FC236}">
                  <a16:creationId xmlns:a16="http://schemas.microsoft.com/office/drawing/2014/main" id="{8551B673-52F6-E958-390F-40E42E172844}"/>
                </a:ext>
              </a:extLst>
            </p:cNvPr>
            <p:cNvSpPr>
              <a:spLocks/>
            </p:cNvSpPr>
            <p:nvPr/>
          </p:nvSpPr>
          <p:spPr bwMode="auto">
            <a:xfrm>
              <a:off x="3888" y="2493"/>
              <a:ext cx="374" cy="236"/>
            </a:xfrm>
            <a:custGeom>
              <a:avLst/>
              <a:gdLst>
                <a:gd name="T0" fmla="*/ 3 w 374"/>
                <a:gd name="T1" fmla="*/ 210 h 236"/>
                <a:gd name="T2" fmla="*/ 0 w 374"/>
                <a:gd name="T3" fmla="*/ 176 h 236"/>
                <a:gd name="T4" fmla="*/ 20 w 374"/>
                <a:gd name="T5" fmla="*/ 170 h 236"/>
                <a:gd name="T6" fmla="*/ 122 w 374"/>
                <a:gd name="T7" fmla="*/ 14 h 236"/>
                <a:gd name="T8" fmla="*/ 146 w 374"/>
                <a:gd name="T9" fmla="*/ 17 h 236"/>
                <a:gd name="T10" fmla="*/ 170 w 374"/>
                <a:gd name="T11" fmla="*/ 0 h 236"/>
                <a:gd name="T12" fmla="*/ 189 w 374"/>
                <a:gd name="T13" fmla="*/ 24 h 236"/>
                <a:gd name="T14" fmla="*/ 206 w 374"/>
                <a:gd name="T15" fmla="*/ 36 h 236"/>
                <a:gd name="T16" fmla="*/ 270 w 374"/>
                <a:gd name="T17" fmla="*/ 62 h 236"/>
                <a:gd name="T18" fmla="*/ 272 w 374"/>
                <a:gd name="T19" fmla="*/ 89 h 236"/>
                <a:gd name="T20" fmla="*/ 278 w 374"/>
                <a:gd name="T21" fmla="*/ 107 h 236"/>
                <a:gd name="T22" fmla="*/ 311 w 374"/>
                <a:gd name="T23" fmla="*/ 107 h 236"/>
                <a:gd name="T24" fmla="*/ 362 w 374"/>
                <a:gd name="T25" fmla="*/ 146 h 236"/>
                <a:gd name="T26" fmla="*/ 359 w 374"/>
                <a:gd name="T27" fmla="*/ 188 h 236"/>
                <a:gd name="T28" fmla="*/ 374 w 374"/>
                <a:gd name="T29" fmla="*/ 213 h 236"/>
                <a:gd name="T30" fmla="*/ 366 w 374"/>
                <a:gd name="T31" fmla="*/ 222 h 236"/>
                <a:gd name="T32" fmla="*/ 360 w 374"/>
                <a:gd name="T33" fmla="*/ 236 h 236"/>
                <a:gd name="T34" fmla="*/ 347 w 374"/>
                <a:gd name="T35" fmla="*/ 230 h 236"/>
                <a:gd name="T36" fmla="*/ 330 w 374"/>
                <a:gd name="T37" fmla="*/ 224 h 236"/>
                <a:gd name="T38" fmla="*/ 315 w 374"/>
                <a:gd name="T39" fmla="*/ 218 h 236"/>
                <a:gd name="T40" fmla="*/ 306 w 374"/>
                <a:gd name="T41" fmla="*/ 212 h 236"/>
                <a:gd name="T42" fmla="*/ 291 w 374"/>
                <a:gd name="T43" fmla="*/ 203 h 236"/>
                <a:gd name="T44" fmla="*/ 275 w 374"/>
                <a:gd name="T45" fmla="*/ 215 h 236"/>
                <a:gd name="T46" fmla="*/ 170 w 374"/>
                <a:gd name="T47" fmla="*/ 215 h 236"/>
                <a:gd name="T48" fmla="*/ 167 w 374"/>
                <a:gd name="T49" fmla="*/ 210 h 236"/>
                <a:gd name="T50" fmla="*/ 3 w 374"/>
                <a:gd name="T51" fmla="*/ 210 h 2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4"/>
                <a:gd name="T79" fmla="*/ 0 h 236"/>
                <a:gd name="T80" fmla="*/ 374 w 374"/>
                <a:gd name="T81" fmla="*/ 236 h 2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4" h="236">
                  <a:moveTo>
                    <a:pt x="3" y="210"/>
                  </a:moveTo>
                  <a:lnTo>
                    <a:pt x="0" y="176"/>
                  </a:lnTo>
                  <a:lnTo>
                    <a:pt x="20" y="170"/>
                  </a:lnTo>
                  <a:lnTo>
                    <a:pt x="122" y="14"/>
                  </a:lnTo>
                  <a:lnTo>
                    <a:pt x="146" y="17"/>
                  </a:lnTo>
                  <a:lnTo>
                    <a:pt x="170" y="0"/>
                  </a:lnTo>
                  <a:lnTo>
                    <a:pt x="189" y="24"/>
                  </a:lnTo>
                  <a:lnTo>
                    <a:pt x="206" y="36"/>
                  </a:lnTo>
                  <a:lnTo>
                    <a:pt x="270" y="62"/>
                  </a:lnTo>
                  <a:lnTo>
                    <a:pt x="272" y="89"/>
                  </a:lnTo>
                  <a:lnTo>
                    <a:pt x="278" y="107"/>
                  </a:lnTo>
                  <a:lnTo>
                    <a:pt x="311" y="107"/>
                  </a:lnTo>
                  <a:lnTo>
                    <a:pt x="362" y="146"/>
                  </a:lnTo>
                  <a:lnTo>
                    <a:pt x="359" y="188"/>
                  </a:lnTo>
                  <a:lnTo>
                    <a:pt x="374" y="213"/>
                  </a:lnTo>
                  <a:lnTo>
                    <a:pt x="366" y="222"/>
                  </a:lnTo>
                  <a:lnTo>
                    <a:pt x="360" y="236"/>
                  </a:lnTo>
                  <a:lnTo>
                    <a:pt x="347" y="230"/>
                  </a:lnTo>
                  <a:lnTo>
                    <a:pt x="330" y="224"/>
                  </a:lnTo>
                  <a:lnTo>
                    <a:pt x="315" y="218"/>
                  </a:lnTo>
                  <a:lnTo>
                    <a:pt x="306" y="212"/>
                  </a:lnTo>
                  <a:lnTo>
                    <a:pt x="291" y="203"/>
                  </a:lnTo>
                  <a:lnTo>
                    <a:pt x="275" y="215"/>
                  </a:lnTo>
                  <a:lnTo>
                    <a:pt x="170" y="215"/>
                  </a:lnTo>
                  <a:lnTo>
                    <a:pt x="167" y="210"/>
                  </a:lnTo>
                  <a:lnTo>
                    <a:pt x="3" y="210"/>
                  </a:lnTo>
                  <a:close/>
                </a:path>
              </a:pathLst>
            </a:custGeom>
            <a:grpFill/>
            <a:ln w="9525">
              <a:solidFill>
                <a:schemeClr val="tx1"/>
              </a:solidFill>
              <a:round/>
              <a:headEnd/>
              <a:tailEnd/>
            </a:ln>
          </p:spPr>
          <p:txBody>
            <a:bodyPr/>
            <a:lstStyle/>
            <a:p>
              <a:endParaRPr lang="en-US"/>
            </a:p>
          </p:txBody>
        </p:sp>
        <p:sp>
          <p:nvSpPr>
            <p:cNvPr id="6355" name="Text Box 287">
              <a:extLst>
                <a:ext uri="{FF2B5EF4-FFF2-40B4-BE49-F238E27FC236}">
                  <a16:creationId xmlns:a16="http://schemas.microsoft.com/office/drawing/2014/main" id="{C2553514-06B7-2563-1AC4-1BF7B53582E5}"/>
                </a:ext>
              </a:extLst>
            </p:cNvPr>
            <p:cNvSpPr txBox="1">
              <a:spLocks noChangeArrowheads="1"/>
            </p:cNvSpPr>
            <p:nvPr/>
          </p:nvSpPr>
          <p:spPr bwMode="auto">
            <a:xfrm>
              <a:off x="3978" y="2592"/>
              <a:ext cx="192" cy="78"/>
            </a:xfrm>
            <a:prstGeom prst="rect">
              <a:avLst/>
            </a:prstGeom>
            <a:grpFill/>
            <a:ln w="9525">
              <a:noFill/>
              <a:miter lim="800000"/>
              <a:headEnd/>
              <a:tailEnd/>
            </a:ln>
          </p:spPr>
          <p:txBody>
            <a:bodyPr lIns="0" tIns="0" rIns="0" bIns="0">
              <a:spAutoFit/>
            </a:bodyPr>
            <a:lstStyle/>
            <a:p>
              <a:pPr>
                <a:spcBef>
                  <a:spcPct val="50000"/>
                </a:spcBef>
              </a:pPr>
              <a:r>
                <a:rPr lang="en-US" sz="800"/>
                <a:t>Perry</a:t>
              </a:r>
            </a:p>
          </p:txBody>
        </p:sp>
      </p:grpSp>
      <p:grpSp>
        <p:nvGrpSpPr>
          <p:cNvPr id="6199" name="Group 288">
            <a:extLst>
              <a:ext uri="{FF2B5EF4-FFF2-40B4-BE49-F238E27FC236}">
                <a16:creationId xmlns:a16="http://schemas.microsoft.com/office/drawing/2014/main" id="{1A946482-DE79-4523-1509-057BFD76B066}"/>
              </a:ext>
            </a:extLst>
          </p:cNvPr>
          <p:cNvGrpSpPr>
            <a:grpSpLocks/>
          </p:cNvGrpSpPr>
          <p:nvPr/>
        </p:nvGrpSpPr>
        <p:grpSpPr bwMode="auto">
          <a:xfrm>
            <a:off x="8663155" y="4277145"/>
            <a:ext cx="576262" cy="414337"/>
            <a:chOff x="2951" y="2573"/>
            <a:chExt cx="363" cy="261"/>
          </a:xfrm>
          <a:solidFill>
            <a:schemeClr val="accent1">
              <a:lumMod val="75000"/>
            </a:schemeClr>
          </a:solidFill>
        </p:grpSpPr>
        <p:sp>
          <p:nvSpPr>
            <p:cNvPr id="6352" name="Freeform 289">
              <a:extLst>
                <a:ext uri="{FF2B5EF4-FFF2-40B4-BE49-F238E27FC236}">
                  <a16:creationId xmlns:a16="http://schemas.microsoft.com/office/drawing/2014/main" id="{33A35A6C-379C-4941-1D50-76666A549689}"/>
                </a:ext>
              </a:extLst>
            </p:cNvPr>
            <p:cNvSpPr>
              <a:spLocks/>
            </p:cNvSpPr>
            <p:nvPr/>
          </p:nvSpPr>
          <p:spPr bwMode="auto">
            <a:xfrm>
              <a:off x="2951" y="2573"/>
              <a:ext cx="363" cy="261"/>
            </a:xfrm>
            <a:custGeom>
              <a:avLst/>
              <a:gdLst>
                <a:gd name="T0" fmla="*/ 0 w 363"/>
                <a:gd name="T1" fmla="*/ 0 h 261"/>
                <a:gd name="T2" fmla="*/ 274 w 363"/>
                <a:gd name="T3" fmla="*/ 0 h 261"/>
                <a:gd name="T4" fmla="*/ 274 w 363"/>
                <a:gd name="T5" fmla="*/ 64 h 261"/>
                <a:gd name="T6" fmla="*/ 363 w 363"/>
                <a:gd name="T7" fmla="*/ 64 h 261"/>
                <a:gd name="T8" fmla="*/ 363 w 363"/>
                <a:gd name="T9" fmla="*/ 130 h 261"/>
                <a:gd name="T10" fmla="*/ 276 w 363"/>
                <a:gd name="T11" fmla="*/ 130 h 261"/>
                <a:gd name="T12" fmla="*/ 276 w 363"/>
                <a:gd name="T13" fmla="*/ 199 h 261"/>
                <a:gd name="T14" fmla="*/ 336 w 363"/>
                <a:gd name="T15" fmla="*/ 199 h 261"/>
                <a:gd name="T16" fmla="*/ 336 w 363"/>
                <a:gd name="T17" fmla="*/ 261 h 261"/>
                <a:gd name="T18" fmla="*/ 87 w 363"/>
                <a:gd name="T19" fmla="*/ 261 h 261"/>
                <a:gd name="T20" fmla="*/ 87 w 363"/>
                <a:gd name="T21" fmla="*/ 253 h 261"/>
                <a:gd name="T22" fmla="*/ 28 w 363"/>
                <a:gd name="T23" fmla="*/ 253 h 261"/>
                <a:gd name="T24" fmla="*/ 28 w 363"/>
                <a:gd name="T25" fmla="*/ 130 h 261"/>
                <a:gd name="T26" fmla="*/ 0 w 363"/>
                <a:gd name="T27" fmla="*/ 129 h 261"/>
                <a:gd name="T28" fmla="*/ 0 w 363"/>
                <a:gd name="T29" fmla="*/ 0 h 2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3"/>
                <a:gd name="T46" fmla="*/ 0 h 261"/>
                <a:gd name="T47" fmla="*/ 363 w 363"/>
                <a:gd name="T48" fmla="*/ 261 h 2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3" h="261">
                  <a:moveTo>
                    <a:pt x="0" y="0"/>
                  </a:moveTo>
                  <a:lnTo>
                    <a:pt x="274" y="0"/>
                  </a:lnTo>
                  <a:lnTo>
                    <a:pt x="274" y="64"/>
                  </a:lnTo>
                  <a:lnTo>
                    <a:pt x="363" y="64"/>
                  </a:lnTo>
                  <a:lnTo>
                    <a:pt x="363" y="130"/>
                  </a:lnTo>
                  <a:lnTo>
                    <a:pt x="276" y="130"/>
                  </a:lnTo>
                  <a:lnTo>
                    <a:pt x="276" y="199"/>
                  </a:lnTo>
                  <a:lnTo>
                    <a:pt x="336" y="199"/>
                  </a:lnTo>
                  <a:lnTo>
                    <a:pt x="336" y="261"/>
                  </a:lnTo>
                  <a:lnTo>
                    <a:pt x="87" y="261"/>
                  </a:lnTo>
                  <a:lnTo>
                    <a:pt x="87" y="253"/>
                  </a:lnTo>
                  <a:lnTo>
                    <a:pt x="28" y="253"/>
                  </a:lnTo>
                  <a:lnTo>
                    <a:pt x="28" y="130"/>
                  </a:lnTo>
                  <a:lnTo>
                    <a:pt x="0" y="129"/>
                  </a:lnTo>
                  <a:lnTo>
                    <a:pt x="0" y="0"/>
                  </a:lnTo>
                  <a:close/>
                </a:path>
              </a:pathLst>
            </a:custGeom>
            <a:grpFill/>
            <a:ln w="9525">
              <a:solidFill>
                <a:schemeClr val="tx1"/>
              </a:solidFill>
              <a:round/>
              <a:headEnd/>
              <a:tailEnd/>
            </a:ln>
          </p:spPr>
          <p:txBody>
            <a:bodyPr/>
            <a:lstStyle/>
            <a:p>
              <a:endParaRPr lang="en-US"/>
            </a:p>
          </p:txBody>
        </p:sp>
        <p:sp>
          <p:nvSpPr>
            <p:cNvPr id="6353" name="Text Box 290">
              <a:extLst>
                <a:ext uri="{FF2B5EF4-FFF2-40B4-BE49-F238E27FC236}">
                  <a16:creationId xmlns:a16="http://schemas.microsoft.com/office/drawing/2014/main" id="{676E091A-2854-7EEF-F9B9-FF247F0D94AA}"/>
                </a:ext>
              </a:extLst>
            </p:cNvPr>
            <p:cNvSpPr txBox="1">
              <a:spLocks noChangeArrowheads="1"/>
            </p:cNvSpPr>
            <p:nvPr/>
          </p:nvSpPr>
          <p:spPr bwMode="auto">
            <a:xfrm>
              <a:off x="3036" y="2640"/>
              <a:ext cx="144" cy="77"/>
            </a:xfrm>
            <a:prstGeom prst="rect">
              <a:avLst/>
            </a:prstGeom>
            <a:grpFill/>
            <a:ln w="9525">
              <a:noFill/>
              <a:miter lim="800000"/>
              <a:headEnd/>
              <a:tailEnd/>
            </a:ln>
          </p:spPr>
          <p:txBody>
            <a:bodyPr lIns="0" tIns="0" rIns="0" bIns="0">
              <a:spAutoFit/>
            </a:bodyPr>
            <a:lstStyle/>
            <a:p>
              <a:pPr>
                <a:spcBef>
                  <a:spcPct val="50000"/>
                </a:spcBef>
              </a:pPr>
              <a:r>
                <a:rPr lang="en-US" sz="800"/>
                <a:t>Dent</a:t>
              </a:r>
            </a:p>
          </p:txBody>
        </p:sp>
      </p:grpSp>
      <p:grpSp>
        <p:nvGrpSpPr>
          <p:cNvPr id="6200" name="Group 291">
            <a:extLst>
              <a:ext uri="{FF2B5EF4-FFF2-40B4-BE49-F238E27FC236}">
                <a16:creationId xmlns:a16="http://schemas.microsoft.com/office/drawing/2014/main" id="{69DE169D-020F-714B-A1F7-AA1146A136F0}"/>
              </a:ext>
            </a:extLst>
          </p:cNvPr>
          <p:cNvGrpSpPr>
            <a:grpSpLocks/>
          </p:cNvGrpSpPr>
          <p:nvPr/>
        </p:nvGrpSpPr>
        <p:grpSpPr bwMode="auto">
          <a:xfrm>
            <a:off x="9253706" y="4331120"/>
            <a:ext cx="554037" cy="523875"/>
            <a:chOff x="3323" y="2607"/>
            <a:chExt cx="349" cy="330"/>
          </a:xfrm>
        </p:grpSpPr>
        <p:sp>
          <p:nvSpPr>
            <p:cNvPr id="6350" name="Freeform 292">
              <a:extLst>
                <a:ext uri="{FF2B5EF4-FFF2-40B4-BE49-F238E27FC236}">
                  <a16:creationId xmlns:a16="http://schemas.microsoft.com/office/drawing/2014/main" id="{BF708EEC-F977-F92F-C704-373CCDA9B598}"/>
                </a:ext>
              </a:extLst>
            </p:cNvPr>
            <p:cNvSpPr>
              <a:spLocks/>
            </p:cNvSpPr>
            <p:nvPr/>
          </p:nvSpPr>
          <p:spPr bwMode="auto">
            <a:xfrm>
              <a:off x="3323" y="2607"/>
              <a:ext cx="349" cy="330"/>
            </a:xfrm>
            <a:custGeom>
              <a:avLst/>
              <a:gdLst>
                <a:gd name="T0" fmla="*/ 12 w 349"/>
                <a:gd name="T1" fmla="*/ 0 h 330"/>
                <a:gd name="T2" fmla="*/ 279 w 349"/>
                <a:gd name="T3" fmla="*/ 0 h 330"/>
                <a:gd name="T4" fmla="*/ 279 w 349"/>
                <a:gd name="T5" fmla="*/ 65 h 330"/>
                <a:gd name="T6" fmla="*/ 349 w 349"/>
                <a:gd name="T7" fmla="*/ 65 h 330"/>
                <a:gd name="T8" fmla="*/ 349 w 349"/>
                <a:gd name="T9" fmla="*/ 122 h 330"/>
                <a:gd name="T10" fmla="*/ 343 w 349"/>
                <a:gd name="T11" fmla="*/ 131 h 330"/>
                <a:gd name="T12" fmla="*/ 343 w 349"/>
                <a:gd name="T13" fmla="*/ 246 h 330"/>
                <a:gd name="T14" fmla="*/ 333 w 349"/>
                <a:gd name="T15" fmla="*/ 248 h 330"/>
                <a:gd name="T16" fmla="*/ 333 w 349"/>
                <a:gd name="T17" fmla="*/ 330 h 330"/>
                <a:gd name="T18" fmla="*/ 228 w 349"/>
                <a:gd name="T19" fmla="*/ 330 h 330"/>
                <a:gd name="T20" fmla="*/ 228 w 349"/>
                <a:gd name="T21" fmla="*/ 257 h 330"/>
                <a:gd name="T22" fmla="*/ 216 w 349"/>
                <a:gd name="T23" fmla="*/ 257 h 330"/>
                <a:gd name="T24" fmla="*/ 216 w 349"/>
                <a:gd name="T25" fmla="*/ 92 h 330"/>
                <a:gd name="T26" fmla="*/ 55 w 349"/>
                <a:gd name="T27" fmla="*/ 92 h 330"/>
                <a:gd name="T28" fmla="*/ 52 w 349"/>
                <a:gd name="T29" fmla="*/ 98 h 330"/>
                <a:gd name="T30" fmla="*/ 0 w 349"/>
                <a:gd name="T31" fmla="*/ 98 h 330"/>
                <a:gd name="T32" fmla="*/ 0 w 349"/>
                <a:gd name="T33" fmla="*/ 24 h 330"/>
                <a:gd name="T34" fmla="*/ 7 w 349"/>
                <a:gd name="T35" fmla="*/ 15 h 330"/>
                <a:gd name="T36" fmla="*/ 12 w 349"/>
                <a:gd name="T37" fmla="*/ 0 h 3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9"/>
                <a:gd name="T58" fmla="*/ 0 h 330"/>
                <a:gd name="T59" fmla="*/ 349 w 349"/>
                <a:gd name="T60" fmla="*/ 330 h 3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9" h="330">
                  <a:moveTo>
                    <a:pt x="12" y="0"/>
                  </a:moveTo>
                  <a:lnTo>
                    <a:pt x="279" y="0"/>
                  </a:lnTo>
                  <a:lnTo>
                    <a:pt x="279" y="65"/>
                  </a:lnTo>
                  <a:lnTo>
                    <a:pt x="349" y="65"/>
                  </a:lnTo>
                  <a:lnTo>
                    <a:pt x="349" y="122"/>
                  </a:lnTo>
                  <a:lnTo>
                    <a:pt x="343" y="131"/>
                  </a:lnTo>
                  <a:lnTo>
                    <a:pt x="343" y="246"/>
                  </a:lnTo>
                  <a:lnTo>
                    <a:pt x="333" y="248"/>
                  </a:lnTo>
                  <a:lnTo>
                    <a:pt x="333" y="330"/>
                  </a:lnTo>
                  <a:lnTo>
                    <a:pt x="228" y="330"/>
                  </a:lnTo>
                  <a:lnTo>
                    <a:pt x="228" y="257"/>
                  </a:lnTo>
                  <a:lnTo>
                    <a:pt x="216" y="257"/>
                  </a:lnTo>
                  <a:lnTo>
                    <a:pt x="216" y="92"/>
                  </a:lnTo>
                  <a:lnTo>
                    <a:pt x="55" y="92"/>
                  </a:lnTo>
                  <a:lnTo>
                    <a:pt x="52" y="98"/>
                  </a:lnTo>
                  <a:lnTo>
                    <a:pt x="0" y="98"/>
                  </a:lnTo>
                  <a:lnTo>
                    <a:pt x="0" y="24"/>
                  </a:lnTo>
                  <a:lnTo>
                    <a:pt x="7" y="15"/>
                  </a:lnTo>
                  <a:lnTo>
                    <a:pt x="12" y="0"/>
                  </a:lnTo>
                  <a:close/>
                </a:path>
              </a:pathLst>
            </a:custGeom>
            <a:solidFill>
              <a:schemeClr val="bg1"/>
            </a:solidFill>
            <a:ln w="9525">
              <a:solidFill>
                <a:schemeClr val="tx1"/>
              </a:solidFill>
              <a:round/>
              <a:headEnd/>
              <a:tailEnd/>
            </a:ln>
          </p:spPr>
          <p:txBody>
            <a:bodyPr/>
            <a:lstStyle/>
            <a:p>
              <a:endParaRPr lang="en-US"/>
            </a:p>
          </p:txBody>
        </p:sp>
        <p:sp>
          <p:nvSpPr>
            <p:cNvPr id="6351" name="Text Box 293">
              <a:extLst>
                <a:ext uri="{FF2B5EF4-FFF2-40B4-BE49-F238E27FC236}">
                  <a16:creationId xmlns:a16="http://schemas.microsoft.com/office/drawing/2014/main" id="{16044D79-1568-3A0F-7CE6-1A3666B44013}"/>
                </a:ext>
              </a:extLst>
            </p:cNvPr>
            <p:cNvSpPr txBox="1">
              <a:spLocks noChangeArrowheads="1"/>
            </p:cNvSpPr>
            <p:nvPr/>
          </p:nvSpPr>
          <p:spPr bwMode="auto">
            <a:xfrm>
              <a:off x="3408" y="2616"/>
              <a:ext cx="144" cy="77"/>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Iron</a:t>
              </a:r>
            </a:p>
          </p:txBody>
        </p:sp>
      </p:grpSp>
      <p:grpSp>
        <p:nvGrpSpPr>
          <p:cNvPr id="6201" name="Group 294">
            <a:extLst>
              <a:ext uri="{FF2B5EF4-FFF2-40B4-BE49-F238E27FC236}">
                <a16:creationId xmlns:a16="http://schemas.microsoft.com/office/drawing/2014/main" id="{A56B2778-5C61-0BA7-F399-D2F3E5FAB7C8}"/>
              </a:ext>
            </a:extLst>
          </p:cNvPr>
          <p:cNvGrpSpPr>
            <a:grpSpLocks/>
          </p:cNvGrpSpPr>
          <p:nvPr/>
        </p:nvGrpSpPr>
        <p:grpSpPr bwMode="auto">
          <a:xfrm>
            <a:off x="9107650" y="4491456"/>
            <a:ext cx="530224" cy="623888"/>
            <a:chOff x="3231" y="2708"/>
            <a:chExt cx="334" cy="393"/>
          </a:xfrm>
          <a:solidFill>
            <a:schemeClr val="accent1">
              <a:lumMod val="75000"/>
            </a:schemeClr>
          </a:solidFill>
        </p:grpSpPr>
        <p:sp>
          <p:nvSpPr>
            <p:cNvPr id="6348" name="Freeform 295">
              <a:extLst>
                <a:ext uri="{FF2B5EF4-FFF2-40B4-BE49-F238E27FC236}">
                  <a16:creationId xmlns:a16="http://schemas.microsoft.com/office/drawing/2014/main" id="{C907E784-77CB-439A-0803-2F8358FCB6C1}"/>
                </a:ext>
              </a:extLst>
            </p:cNvPr>
            <p:cNvSpPr>
              <a:spLocks/>
            </p:cNvSpPr>
            <p:nvPr/>
          </p:nvSpPr>
          <p:spPr bwMode="auto">
            <a:xfrm>
              <a:off x="3231" y="2708"/>
              <a:ext cx="327" cy="393"/>
            </a:xfrm>
            <a:custGeom>
              <a:avLst/>
              <a:gdLst>
                <a:gd name="T0" fmla="*/ 0 w 327"/>
                <a:gd name="T1" fmla="*/ 9 h 393"/>
                <a:gd name="T2" fmla="*/ 149 w 327"/>
                <a:gd name="T3" fmla="*/ 9 h 393"/>
                <a:gd name="T4" fmla="*/ 156 w 327"/>
                <a:gd name="T5" fmla="*/ 0 h 393"/>
                <a:gd name="T6" fmla="*/ 299 w 327"/>
                <a:gd name="T7" fmla="*/ 0 h 393"/>
                <a:gd name="T8" fmla="*/ 299 w 327"/>
                <a:gd name="T9" fmla="*/ 162 h 393"/>
                <a:gd name="T10" fmla="*/ 315 w 327"/>
                <a:gd name="T11" fmla="*/ 162 h 393"/>
                <a:gd name="T12" fmla="*/ 315 w 327"/>
                <a:gd name="T13" fmla="*/ 232 h 393"/>
                <a:gd name="T14" fmla="*/ 327 w 327"/>
                <a:gd name="T15" fmla="*/ 232 h 393"/>
                <a:gd name="T16" fmla="*/ 326 w 327"/>
                <a:gd name="T17" fmla="*/ 270 h 393"/>
                <a:gd name="T18" fmla="*/ 321 w 327"/>
                <a:gd name="T19" fmla="*/ 274 h 393"/>
                <a:gd name="T20" fmla="*/ 318 w 327"/>
                <a:gd name="T21" fmla="*/ 312 h 393"/>
                <a:gd name="T22" fmla="*/ 303 w 327"/>
                <a:gd name="T23" fmla="*/ 330 h 393"/>
                <a:gd name="T24" fmla="*/ 303 w 327"/>
                <a:gd name="T25" fmla="*/ 357 h 393"/>
                <a:gd name="T26" fmla="*/ 297 w 327"/>
                <a:gd name="T27" fmla="*/ 364 h 393"/>
                <a:gd name="T28" fmla="*/ 296 w 327"/>
                <a:gd name="T29" fmla="*/ 393 h 393"/>
                <a:gd name="T30" fmla="*/ 198 w 327"/>
                <a:gd name="T31" fmla="*/ 393 h 393"/>
                <a:gd name="T32" fmla="*/ 198 w 327"/>
                <a:gd name="T33" fmla="*/ 357 h 393"/>
                <a:gd name="T34" fmla="*/ 170 w 327"/>
                <a:gd name="T35" fmla="*/ 355 h 393"/>
                <a:gd name="T36" fmla="*/ 162 w 327"/>
                <a:gd name="T37" fmla="*/ 337 h 393"/>
                <a:gd name="T38" fmla="*/ 164 w 327"/>
                <a:gd name="T39" fmla="*/ 319 h 393"/>
                <a:gd name="T40" fmla="*/ 156 w 327"/>
                <a:gd name="T41" fmla="*/ 321 h 393"/>
                <a:gd name="T42" fmla="*/ 155 w 327"/>
                <a:gd name="T43" fmla="*/ 300 h 393"/>
                <a:gd name="T44" fmla="*/ 122 w 327"/>
                <a:gd name="T45" fmla="*/ 303 h 393"/>
                <a:gd name="T46" fmla="*/ 123 w 327"/>
                <a:gd name="T47" fmla="*/ 277 h 393"/>
                <a:gd name="T48" fmla="*/ 107 w 327"/>
                <a:gd name="T49" fmla="*/ 283 h 393"/>
                <a:gd name="T50" fmla="*/ 107 w 327"/>
                <a:gd name="T51" fmla="*/ 240 h 393"/>
                <a:gd name="T52" fmla="*/ 92 w 327"/>
                <a:gd name="T53" fmla="*/ 240 h 393"/>
                <a:gd name="T54" fmla="*/ 90 w 327"/>
                <a:gd name="T55" fmla="*/ 220 h 393"/>
                <a:gd name="T56" fmla="*/ 84 w 327"/>
                <a:gd name="T57" fmla="*/ 205 h 393"/>
                <a:gd name="T58" fmla="*/ 84 w 327"/>
                <a:gd name="T59" fmla="*/ 160 h 393"/>
                <a:gd name="T60" fmla="*/ 77 w 327"/>
                <a:gd name="T61" fmla="*/ 159 h 393"/>
                <a:gd name="T62" fmla="*/ 77 w 327"/>
                <a:gd name="T63" fmla="*/ 130 h 393"/>
                <a:gd name="T64" fmla="*/ 59 w 327"/>
                <a:gd name="T65" fmla="*/ 130 h 393"/>
                <a:gd name="T66" fmla="*/ 59 w 327"/>
                <a:gd name="T67" fmla="*/ 61 h 393"/>
                <a:gd name="T68" fmla="*/ 0 w 327"/>
                <a:gd name="T69" fmla="*/ 61 h 393"/>
                <a:gd name="T70" fmla="*/ 0 w 327"/>
                <a:gd name="T71" fmla="*/ 9 h 3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7"/>
                <a:gd name="T109" fmla="*/ 0 h 393"/>
                <a:gd name="T110" fmla="*/ 327 w 327"/>
                <a:gd name="T111" fmla="*/ 393 h 3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7" h="393">
                  <a:moveTo>
                    <a:pt x="0" y="9"/>
                  </a:moveTo>
                  <a:lnTo>
                    <a:pt x="149" y="9"/>
                  </a:lnTo>
                  <a:lnTo>
                    <a:pt x="156" y="0"/>
                  </a:lnTo>
                  <a:lnTo>
                    <a:pt x="299" y="0"/>
                  </a:lnTo>
                  <a:lnTo>
                    <a:pt x="299" y="162"/>
                  </a:lnTo>
                  <a:lnTo>
                    <a:pt x="315" y="162"/>
                  </a:lnTo>
                  <a:lnTo>
                    <a:pt x="315" y="232"/>
                  </a:lnTo>
                  <a:lnTo>
                    <a:pt x="327" y="232"/>
                  </a:lnTo>
                  <a:lnTo>
                    <a:pt x="326" y="270"/>
                  </a:lnTo>
                  <a:lnTo>
                    <a:pt x="321" y="274"/>
                  </a:lnTo>
                  <a:lnTo>
                    <a:pt x="318" y="312"/>
                  </a:lnTo>
                  <a:lnTo>
                    <a:pt x="303" y="330"/>
                  </a:lnTo>
                  <a:lnTo>
                    <a:pt x="303" y="357"/>
                  </a:lnTo>
                  <a:lnTo>
                    <a:pt x="297" y="364"/>
                  </a:lnTo>
                  <a:lnTo>
                    <a:pt x="296" y="393"/>
                  </a:lnTo>
                  <a:lnTo>
                    <a:pt x="198" y="393"/>
                  </a:lnTo>
                  <a:lnTo>
                    <a:pt x="198" y="357"/>
                  </a:lnTo>
                  <a:lnTo>
                    <a:pt x="170" y="355"/>
                  </a:lnTo>
                  <a:lnTo>
                    <a:pt x="162" y="337"/>
                  </a:lnTo>
                  <a:lnTo>
                    <a:pt x="164" y="319"/>
                  </a:lnTo>
                  <a:lnTo>
                    <a:pt x="156" y="321"/>
                  </a:lnTo>
                  <a:lnTo>
                    <a:pt x="155" y="300"/>
                  </a:lnTo>
                  <a:lnTo>
                    <a:pt x="122" y="303"/>
                  </a:lnTo>
                  <a:lnTo>
                    <a:pt x="123" y="277"/>
                  </a:lnTo>
                  <a:lnTo>
                    <a:pt x="107" y="283"/>
                  </a:lnTo>
                  <a:lnTo>
                    <a:pt x="107" y="240"/>
                  </a:lnTo>
                  <a:lnTo>
                    <a:pt x="92" y="240"/>
                  </a:lnTo>
                  <a:lnTo>
                    <a:pt x="90" y="220"/>
                  </a:lnTo>
                  <a:lnTo>
                    <a:pt x="84" y="205"/>
                  </a:lnTo>
                  <a:lnTo>
                    <a:pt x="84" y="160"/>
                  </a:lnTo>
                  <a:lnTo>
                    <a:pt x="77" y="159"/>
                  </a:lnTo>
                  <a:lnTo>
                    <a:pt x="77" y="130"/>
                  </a:lnTo>
                  <a:lnTo>
                    <a:pt x="59" y="130"/>
                  </a:lnTo>
                  <a:lnTo>
                    <a:pt x="59" y="61"/>
                  </a:lnTo>
                  <a:lnTo>
                    <a:pt x="0" y="61"/>
                  </a:lnTo>
                  <a:lnTo>
                    <a:pt x="0" y="9"/>
                  </a:lnTo>
                  <a:close/>
                </a:path>
              </a:pathLst>
            </a:custGeom>
            <a:grpFill/>
            <a:ln w="9525">
              <a:solidFill>
                <a:schemeClr val="tx1"/>
              </a:solidFill>
              <a:round/>
              <a:headEnd/>
              <a:tailEnd/>
            </a:ln>
          </p:spPr>
          <p:txBody>
            <a:bodyPr/>
            <a:lstStyle/>
            <a:p>
              <a:endParaRPr lang="en-US"/>
            </a:p>
          </p:txBody>
        </p:sp>
        <p:sp>
          <p:nvSpPr>
            <p:cNvPr id="6349" name="Text Box 296">
              <a:extLst>
                <a:ext uri="{FF2B5EF4-FFF2-40B4-BE49-F238E27FC236}">
                  <a16:creationId xmlns:a16="http://schemas.microsoft.com/office/drawing/2014/main" id="{E3C13878-F3D4-A235-5DB5-450C6788D3EE}"/>
                </a:ext>
              </a:extLst>
            </p:cNvPr>
            <p:cNvSpPr txBox="1">
              <a:spLocks noChangeArrowheads="1"/>
            </p:cNvSpPr>
            <p:nvPr/>
          </p:nvSpPr>
          <p:spPr bwMode="auto">
            <a:xfrm>
              <a:off x="3277" y="2733"/>
              <a:ext cx="288" cy="77"/>
            </a:xfrm>
            <a:prstGeom prst="rect">
              <a:avLst/>
            </a:prstGeom>
            <a:grpFill/>
            <a:ln w="9525">
              <a:noFill/>
              <a:miter lim="800000"/>
              <a:headEnd/>
              <a:tailEnd/>
            </a:ln>
          </p:spPr>
          <p:txBody>
            <a:bodyPr lIns="0" tIns="0" rIns="0" bIns="0">
              <a:spAutoFit/>
            </a:bodyPr>
            <a:lstStyle/>
            <a:p>
              <a:pPr>
                <a:spcBef>
                  <a:spcPct val="50000"/>
                </a:spcBef>
              </a:pPr>
              <a:r>
                <a:rPr lang="en-US" sz="800"/>
                <a:t>Reynolds</a:t>
              </a:r>
            </a:p>
          </p:txBody>
        </p:sp>
      </p:grpSp>
      <p:grpSp>
        <p:nvGrpSpPr>
          <p:cNvPr id="6202" name="Group 297">
            <a:extLst>
              <a:ext uri="{FF2B5EF4-FFF2-40B4-BE49-F238E27FC236}">
                <a16:creationId xmlns:a16="http://schemas.microsoft.com/office/drawing/2014/main" id="{55BA36AD-F76C-C9FE-4292-124C274BB7B5}"/>
              </a:ext>
            </a:extLst>
          </p:cNvPr>
          <p:cNvGrpSpPr>
            <a:grpSpLocks/>
          </p:cNvGrpSpPr>
          <p:nvPr/>
        </p:nvGrpSpPr>
        <p:grpSpPr bwMode="auto">
          <a:xfrm>
            <a:off x="9779167" y="4435894"/>
            <a:ext cx="381000" cy="374650"/>
            <a:chOff x="3654" y="2673"/>
            <a:chExt cx="240" cy="236"/>
          </a:xfrm>
        </p:grpSpPr>
        <p:sp>
          <p:nvSpPr>
            <p:cNvPr id="6346" name="Freeform 298">
              <a:extLst>
                <a:ext uri="{FF2B5EF4-FFF2-40B4-BE49-F238E27FC236}">
                  <a16:creationId xmlns:a16="http://schemas.microsoft.com/office/drawing/2014/main" id="{2A83069F-E7D2-5D67-0232-66737F7DC290}"/>
                </a:ext>
              </a:extLst>
            </p:cNvPr>
            <p:cNvSpPr>
              <a:spLocks/>
            </p:cNvSpPr>
            <p:nvPr/>
          </p:nvSpPr>
          <p:spPr bwMode="auto">
            <a:xfrm>
              <a:off x="3663" y="2673"/>
              <a:ext cx="221" cy="236"/>
            </a:xfrm>
            <a:custGeom>
              <a:avLst/>
              <a:gdLst>
                <a:gd name="T0" fmla="*/ 12 w 221"/>
                <a:gd name="T1" fmla="*/ 0 h 236"/>
                <a:gd name="T2" fmla="*/ 221 w 221"/>
                <a:gd name="T3" fmla="*/ 0 h 236"/>
                <a:gd name="T4" fmla="*/ 221 w 221"/>
                <a:gd name="T5" fmla="*/ 236 h 236"/>
                <a:gd name="T6" fmla="*/ 0 w 221"/>
                <a:gd name="T7" fmla="*/ 236 h 236"/>
                <a:gd name="T8" fmla="*/ 0 w 221"/>
                <a:gd name="T9" fmla="*/ 182 h 236"/>
                <a:gd name="T10" fmla="*/ 6 w 221"/>
                <a:gd name="T11" fmla="*/ 182 h 236"/>
                <a:gd name="T12" fmla="*/ 6 w 221"/>
                <a:gd name="T13" fmla="*/ 60 h 236"/>
                <a:gd name="T14" fmla="*/ 12 w 221"/>
                <a:gd name="T15" fmla="*/ 60 h 236"/>
                <a:gd name="T16" fmla="*/ 12 w 221"/>
                <a:gd name="T17" fmla="*/ 0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1"/>
                <a:gd name="T28" fmla="*/ 0 h 236"/>
                <a:gd name="T29" fmla="*/ 221 w 221"/>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1" h="236">
                  <a:moveTo>
                    <a:pt x="12" y="0"/>
                  </a:moveTo>
                  <a:lnTo>
                    <a:pt x="221" y="0"/>
                  </a:lnTo>
                  <a:lnTo>
                    <a:pt x="221" y="236"/>
                  </a:lnTo>
                  <a:lnTo>
                    <a:pt x="0" y="236"/>
                  </a:lnTo>
                  <a:lnTo>
                    <a:pt x="0" y="182"/>
                  </a:lnTo>
                  <a:lnTo>
                    <a:pt x="6" y="182"/>
                  </a:lnTo>
                  <a:lnTo>
                    <a:pt x="6" y="60"/>
                  </a:lnTo>
                  <a:lnTo>
                    <a:pt x="12" y="60"/>
                  </a:lnTo>
                  <a:lnTo>
                    <a:pt x="12" y="0"/>
                  </a:lnTo>
                  <a:close/>
                </a:path>
              </a:pathLst>
            </a:custGeom>
            <a:solidFill>
              <a:schemeClr val="bg1"/>
            </a:solidFill>
            <a:ln w="9525">
              <a:solidFill>
                <a:schemeClr val="tx1"/>
              </a:solidFill>
              <a:round/>
              <a:headEnd/>
              <a:tailEnd/>
            </a:ln>
          </p:spPr>
          <p:txBody>
            <a:bodyPr/>
            <a:lstStyle/>
            <a:p>
              <a:endParaRPr lang="en-US"/>
            </a:p>
          </p:txBody>
        </p:sp>
        <p:sp>
          <p:nvSpPr>
            <p:cNvPr id="6347" name="Text Box 299">
              <a:extLst>
                <a:ext uri="{FF2B5EF4-FFF2-40B4-BE49-F238E27FC236}">
                  <a16:creationId xmlns:a16="http://schemas.microsoft.com/office/drawing/2014/main" id="{5542824A-E7EE-7F4F-C9C2-77DCFEEBDEB8}"/>
                </a:ext>
              </a:extLst>
            </p:cNvPr>
            <p:cNvSpPr txBox="1">
              <a:spLocks noChangeArrowheads="1"/>
            </p:cNvSpPr>
            <p:nvPr/>
          </p:nvSpPr>
          <p:spPr bwMode="auto">
            <a:xfrm>
              <a:off x="3654" y="2736"/>
              <a:ext cx="240" cy="155"/>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Madison</a:t>
              </a:r>
            </a:p>
          </p:txBody>
        </p:sp>
      </p:grpSp>
      <p:grpSp>
        <p:nvGrpSpPr>
          <p:cNvPr id="6203" name="Group 300">
            <a:extLst>
              <a:ext uri="{FF2B5EF4-FFF2-40B4-BE49-F238E27FC236}">
                <a16:creationId xmlns:a16="http://schemas.microsoft.com/office/drawing/2014/main" id="{21D26021-F009-1632-9427-D57A3E43B855}"/>
              </a:ext>
            </a:extLst>
          </p:cNvPr>
          <p:cNvGrpSpPr>
            <a:grpSpLocks/>
          </p:cNvGrpSpPr>
          <p:nvPr/>
        </p:nvGrpSpPr>
        <p:grpSpPr bwMode="auto">
          <a:xfrm>
            <a:off x="8793330" y="4705769"/>
            <a:ext cx="569912" cy="596900"/>
            <a:chOff x="3033" y="2843"/>
            <a:chExt cx="359" cy="376"/>
          </a:xfrm>
          <a:solidFill>
            <a:schemeClr val="accent1">
              <a:lumMod val="75000"/>
            </a:schemeClr>
          </a:solidFill>
        </p:grpSpPr>
        <p:sp>
          <p:nvSpPr>
            <p:cNvPr id="6344" name="Freeform 301">
              <a:extLst>
                <a:ext uri="{FF2B5EF4-FFF2-40B4-BE49-F238E27FC236}">
                  <a16:creationId xmlns:a16="http://schemas.microsoft.com/office/drawing/2014/main" id="{277D4BAE-B411-0EDC-6FD7-C01A4D40BF07}"/>
                </a:ext>
              </a:extLst>
            </p:cNvPr>
            <p:cNvSpPr>
              <a:spLocks/>
            </p:cNvSpPr>
            <p:nvPr/>
          </p:nvSpPr>
          <p:spPr bwMode="auto">
            <a:xfrm>
              <a:off x="3033" y="2843"/>
              <a:ext cx="359" cy="376"/>
            </a:xfrm>
            <a:custGeom>
              <a:avLst/>
              <a:gdLst>
                <a:gd name="T0" fmla="*/ 6 w 359"/>
                <a:gd name="T1" fmla="*/ 0 h 376"/>
                <a:gd name="T2" fmla="*/ 266 w 359"/>
                <a:gd name="T3" fmla="*/ 0 h 376"/>
                <a:gd name="T4" fmla="*/ 266 w 359"/>
                <a:gd name="T5" fmla="*/ 28 h 376"/>
                <a:gd name="T6" fmla="*/ 273 w 359"/>
                <a:gd name="T7" fmla="*/ 28 h 376"/>
                <a:gd name="T8" fmla="*/ 273 w 359"/>
                <a:gd name="T9" fmla="*/ 49 h 376"/>
                <a:gd name="T10" fmla="*/ 278 w 359"/>
                <a:gd name="T11" fmla="*/ 64 h 376"/>
                <a:gd name="T12" fmla="*/ 276 w 359"/>
                <a:gd name="T13" fmla="*/ 84 h 376"/>
                <a:gd name="T14" fmla="*/ 285 w 359"/>
                <a:gd name="T15" fmla="*/ 93 h 376"/>
                <a:gd name="T16" fmla="*/ 285 w 359"/>
                <a:gd name="T17" fmla="*/ 109 h 376"/>
                <a:gd name="T18" fmla="*/ 302 w 359"/>
                <a:gd name="T19" fmla="*/ 109 h 376"/>
                <a:gd name="T20" fmla="*/ 302 w 359"/>
                <a:gd name="T21" fmla="*/ 153 h 376"/>
                <a:gd name="T22" fmla="*/ 317 w 359"/>
                <a:gd name="T23" fmla="*/ 144 h 376"/>
                <a:gd name="T24" fmla="*/ 317 w 359"/>
                <a:gd name="T25" fmla="*/ 172 h 376"/>
                <a:gd name="T26" fmla="*/ 350 w 359"/>
                <a:gd name="T27" fmla="*/ 172 h 376"/>
                <a:gd name="T28" fmla="*/ 350 w 359"/>
                <a:gd name="T29" fmla="*/ 199 h 376"/>
                <a:gd name="T30" fmla="*/ 353 w 359"/>
                <a:gd name="T31" fmla="*/ 210 h 376"/>
                <a:gd name="T32" fmla="*/ 359 w 359"/>
                <a:gd name="T33" fmla="*/ 226 h 376"/>
                <a:gd name="T34" fmla="*/ 248 w 359"/>
                <a:gd name="T35" fmla="*/ 226 h 376"/>
                <a:gd name="T36" fmla="*/ 248 w 359"/>
                <a:gd name="T37" fmla="*/ 303 h 376"/>
                <a:gd name="T38" fmla="*/ 242 w 359"/>
                <a:gd name="T39" fmla="*/ 307 h 376"/>
                <a:gd name="T40" fmla="*/ 242 w 359"/>
                <a:gd name="T41" fmla="*/ 376 h 376"/>
                <a:gd name="T42" fmla="*/ 0 w 359"/>
                <a:gd name="T43" fmla="*/ 375 h 376"/>
                <a:gd name="T44" fmla="*/ 0 w 359"/>
                <a:gd name="T45" fmla="*/ 319 h 376"/>
                <a:gd name="T46" fmla="*/ 6 w 359"/>
                <a:gd name="T47" fmla="*/ 319 h 376"/>
                <a:gd name="T48" fmla="*/ 6 w 359"/>
                <a:gd name="T49" fmla="*/ 0 h 3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9"/>
                <a:gd name="T76" fmla="*/ 0 h 376"/>
                <a:gd name="T77" fmla="*/ 359 w 359"/>
                <a:gd name="T78" fmla="*/ 376 h 3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9" h="376">
                  <a:moveTo>
                    <a:pt x="6" y="0"/>
                  </a:moveTo>
                  <a:lnTo>
                    <a:pt x="266" y="0"/>
                  </a:lnTo>
                  <a:lnTo>
                    <a:pt x="266" y="28"/>
                  </a:lnTo>
                  <a:lnTo>
                    <a:pt x="273" y="28"/>
                  </a:lnTo>
                  <a:lnTo>
                    <a:pt x="273" y="49"/>
                  </a:lnTo>
                  <a:lnTo>
                    <a:pt x="278" y="64"/>
                  </a:lnTo>
                  <a:lnTo>
                    <a:pt x="276" y="84"/>
                  </a:lnTo>
                  <a:lnTo>
                    <a:pt x="285" y="93"/>
                  </a:lnTo>
                  <a:lnTo>
                    <a:pt x="285" y="109"/>
                  </a:lnTo>
                  <a:lnTo>
                    <a:pt x="302" y="109"/>
                  </a:lnTo>
                  <a:lnTo>
                    <a:pt x="302" y="153"/>
                  </a:lnTo>
                  <a:lnTo>
                    <a:pt x="317" y="144"/>
                  </a:lnTo>
                  <a:lnTo>
                    <a:pt x="317" y="172"/>
                  </a:lnTo>
                  <a:lnTo>
                    <a:pt x="350" y="172"/>
                  </a:lnTo>
                  <a:lnTo>
                    <a:pt x="350" y="199"/>
                  </a:lnTo>
                  <a:lnTo>
                    <a:pt x="353" y="210"/>
                  </a:lnTo>
                  <a:lnTo>
                    <a:pt x="359" y="226"/>
                  </a:lnTo>
                  <a:lnTo>
                    <a:pt x="248" y="226"/>
                  </a:lnTo>
                  <a:lnTo>
                    <a:pt x="248" y="303"/>
                  </a:lnTo>
                  <a:lnTo>
                    <a:pt x="242" y="307"/>
                  </a:lnTo>
                  <a:lnTo>
                    <a:pt x="242" y="376"/>
                  </a:lnTo>
                  <a:lnTo>
                    <a:pt x="0" y="375"/>
                  </a:lnTo>
                  <a:lnTo>
                    <a:pt x="0" y="319"/>
                  </a:lnTo>
                  <a:lnTo>
                    <a:pt x="6" y="319"/>
                  </a:lnTo>
                  <a:lnTo>
                    <a:pt x="6" y="0"/>
                  </a:lnTo>
                  <a:close/>
                </a:path>
              </a:pathLst>
            </a:custGeom>
            <a:grpFill/>
            <a:ln w="9525">
              <a:solidFill>
                <a:schemeClr val="tx1"/>
              </a:solidFill>
              <a:round/>
              <a:headEnd/>
              <a:tailEnd/>
            </a:ln>
          </p:spPr>
          <p:txBody>
            <a:bodyPr/>
            <a:lstStyle/>
            <a:p>
              <a:endParaRPr lang="en-US"/>
            </a:p>
          </p:txBody>
        </p:sp>
        <p:sp>
          <p:nvSpPr>
            <p:cNvPr id="6345" name="Text Box 302">
              <a:extLst>
                <a:ext uri="{FF2B5EF4-FFF2-40B4-BE49-F238E27FC236}">
                  <a16:creationId xmlns:a16="http://schemas.microsoft.com/office/drawing/2014/main" id="{4A440D2F-6A2B-8D9F-9052-47EFCBA77A21}"/>
                </a:ext>
              </a:extLst>
            </p:cNvPr>
            <p:cNvSpPr txBox="1">
              <a:spLocks noChangeArrowheads="1"/>
            </p:cNvSpPr>
            <p:nvPr/>
          </p:nvSpPr>
          <p:spPr bwMode="auto">
            <a:xfrm>
              <a:off x="3057" y="2910"/>
              <a:ext cx="273" cy="78"/>
            </a:xfrm>
            <a:prstGeom prst="rect">
              <a:avLst/>
            </a:prstGeom>
            <a:grpFill/>
            <a:ln w="9525">
              <a:noFill/>
              <a:miter lim="800000"/>
              <a:headEnd/>
              <a:tailEnd/>
            </a:ln>
          </p:spPr>
          <p:txBody>
            <a:bodyPr wrap="square" lIns="0" tIns="0" rIns="0" bIns="0">
              <a:spAutoFit/>
            </a:bodyPr>
            <a:lstStyle/>
            <a:p>
              <a:pPr>
                <a:spcBef>
                  <a:spcPct val="50000"/>
                </a:spcBef>
              </a:pPr>
              <a:r>
                <a:rPr lang="en-US" sz="800"/>
                <a:t>Shannon</a:t>
              </a:r>
            </a:p>
          </p:txBody>
        </p:sp>
      </p:grpSp>
      <p:grpSp>
        <p:nvGrpSpPr>
          <p:cNvPr id="6204" name="Group 303">
            <a:extLst>
              <a:ext uri="{FF2B5EF4-FFF2-40B4-BE49-F238E27FC236}">
                <a16:creationId xmlns:a16="http://schemas.microsoft.com/office/drawing/2014/main" id="{6142F22F-6C56-6B95-F9D4-EDE43CF8663C}"/>
              </a:ext>
            </a:extLst>
          </p:cNvPr>
          <p:cNvGrpSpPr>
            <a:grpSpLocks/>
          </p:cNvGrpSpPr>
          <p:nvPr/>
        </p:nvGrpSpPr>
        <p:grpSpPr bwMode="auto">
          <a:xfrm>
            <a:off x="9182267" y="5058194"/>
            <a:ext cx="515938" cy="330200"/>
            <a:chOff x="3278" y="3065"/>
            <a:chExt cx="325" cy="208"/>
          </a:xfrm>
          <a:solidFill>
            <a:schemeClr val="accent1">
              <a:lumMod val="75000"/>
            </a:schemeClr>
          </a:solidFill>
        </p:grpSpPr>
        <p:sp>
          <p:nvSpPr>
            <p:cNvPr id="6342" name="Freeform 304">
              <a:extLst>
                <a:ext uri="{FF2B5EF4-FFF2-40B4-BE49-F238E27FC236}">
                  <a16:creationId xmlns:a16="http://schemas.microsoft.com/office/drawing/2014/main" id="{15CF72D8-2C77-568D-1337-8DCF34E9D97B}"/>
                </a:ext>
              </a:extLst>
            </p:cNvPr>
            <p:cNvSpPr>
              <a:spLocks/>
            </p:cNvSpPr>
            <p:nvPr/>
          </p:nvSpPr>
          <p:spPr bwMode="auto">
            <a:xfrm>
              <a:off x="3278" y="3065"/>
              <a:ext cx="325" cy="208"/>
            </a:xfrm>
            <a:custGeom>
              <a:avLst/>
              <a:gdLst>
                <a:gd name="T0" fmla="*/ 9 w 325"/>
                <a:gd name="T1" fmla="*/ 7 h 208"/>
                <a:gd name="T2" fmla="*/ 121 w 325"/>
                <a:gd name="T3" fmla="*/ 9 h 208"/>
                <a:gd name="T4" fmla="*/ 126 w 325"/>
                <a:gd name="T5" fmla="*/ 0 h 208"/>
                <a:gd name="T6" fmla="*/ 144 w 325"/>
                <a:gd name="T7" fmla="*/ 1 h 208"/>
                <a:gd name="T8" fmla="*/ 144 w 325"/>
                <a:gd name="T9" fmla="*/ 40 h 208"/>
                <a:gd name="T10" fmla="*/ 279 w 325"/>
                <a:gd name="T11" fmla="*/ 40 h 208"/>
                <a:gd name="T12" fmla="*/ 279 w 325"/>
                <a:gd name="T13" fmla="*/ 84 h 208"/>
                <a:gd name="T14" fmla="*/ 306 w 325"/>
                <a:gd name="T15" fmla="*/ 126 h 208"/>
                <a:gd name="T16" fmla="*/ 306 w 325"/>
                <a:gd name="T17" fmla="*/ 153 h 208"/>
                <a:gd name="T18" fmla="*/ 316 w 325"/>
                <a:gd name="T19" fmla="*/ 153 h 208"/>
                <a:gd name="T20" fmla="*/ 315 w 325"/>
                <a:gd name="T21" fmla="*/ 190 h 208"/>
                <a:gd name="T22" fmla="*/ 324 w 325"/>
                <a:gd name="T23" fmla="*/ 195 h 208"/>
                <a:gd name="T24" fmla="*/ 325 w 325"/>
                <a:gd name="T25" fmla="*/ 208 h 208"/>
                <a:gd name="T26" fmla="*/ 256 w 325"/>
                <a:gd name="T27" fmla="*/ 208 h 208"/>
                <a:gd name="T28" fmla="*/ 256 w 325"/>
                <a:gd name="T29" fmla="*/ 201 h 208"/>
                <a:gd name="T30" fmla="*/ 64 w 325"/>
                <a:gd name="T31" fmla="*/ 201 h 208"/>
                <a:gd name="T32" fmla="*/ 66 w 325"/>
                <a:gd name="T33" fmla="*/ 193 h 208"/>
                <a:gd name="T34" fmla="*/ 0 w 325"/>
                <a:gd name="T35" fmla="*/ 190 h 208"/>
                <a:gd name="T36" fmla="*/ 0 w 325"/>
                <a:gd name="T37" fmla="*/ 85 h 208"/>
                <a:gd name="T38" fmla="*/ 9 w 325"/>
                <a:gd name="T39" fmla="*/ 84 h 208"/>
                <a:gd name="T40" fmla="*/ 9 w 325"/>
                <a:gd name="T41" fmla="*/ 7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5"/>
                <a:gd name="T64" fmla="*/ 0 h 208"/>
                <a:gd name="T65" fmla="*/ 325 w 325"/>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5" h="208">
                  <a:moveTo>
                    <a:pt x="9" y="7"/>
                  </a:moveTo>
                  <a:lnTo>
                    <a:pt x="121" y="9"/>
                  </a:lnTo>
                  <a:lnTo>
                    <a:pt x="126" y="0"/>
                  </a:lnTo>
                  <a:lnTo>
                    <a:pt x="144" y="1"/>
                  </a:lnTo>
                  <a:lnTo>
                    <a:pt x="144" y="40"/>
                  </a:lnTo>
                  <a:lnTo>
                    <a:pt x="279" y="40"/>
                  </a:lnTo>
                  <a:lnTo>
                    <a:pt x="279" y="84"/>
                  </a:lnTo>
                  <a:lnTo>
                    <a:pt x="306" y="126"/>
                  </a:lnTo>
                  <a:lnTo>
                    <a:pt x="306" y="153"/>
                  </a:lnTo>
                  <a:lnTo>
                    <a:pt x="316" y="153"/>
                  </a:lnTo>
                  <a:lnTo>
                    <a:pt x="315" y="190"/>
                  </a:lnTo>
                  <a:lnTo>
                    <a:pt x="324" y="195"/>
                  </a:lnTo>
                  <a:lnTo>
                    <a:pt x="325" y="208"/>
                  </a:lnTo>
                  <a:lnTo>
                    <a:pt x="256" y="208"/>
                  </a:lnTo>
                  <a:lnTo>
                    <a:pt x="256" y="201"/>
                  </a:lnTo>
                  <a:lnTo>
                    <a:pt x="64" y="201"/>
                  </a:lnTo>
                  <a:lnTo>
                    <a:pt x="66" y="193"/>
                  </a:lnTo>
                  <a:lnTo>
                    <a:pt x="0" y="190"/>
                  </a:lnTo>
                  <a:lnTo>
                    <a:pt x="0" y="85"/>
                  </a:lnTo>
                  <a:lnTo>
                    <a:pt x="9" y="84"/>
                  </a:lnTo>
                  <a:lnTo>
                    <a:pt x="9" y="7"/>
                  </a:lnTo>
                  <a:close/>
                </a:path>
              </a:pathLst>
            </a:custGeom>
            <a:grpFill/>
            <a:ln w="9525">
              <a:solidFill>
                <a:schemeClr val="tx1"/>
              </a:solidFill>
              <a:round/>
              <a:headEnd/>
              <a:tailEnd/>
            </a:ln>
          </p:spPr>
          <p:txBody>
            <a:bodyPr/>
            <a:lstStyle/>
            <a:p>
              <a:endParaRPr lang="en-US"/>
            </a:p>
          </p:txBody>
        </p:sp>
        <p:sp>
          <p:nvSpPr>
            <p:cNvPr id="6343" name="Text Box 305">
              <a:extLst>
                <a:ext uri="{FF2B5EF4-FFF2-40B4-BE49-F238E27FC236}">
                  <a16:creationId xmlns:a16="http://schemas.microsoft.com/office/drawing/2014/main" id="{47D1EA8C-1B65-403D-AE74-5DD509D2EB18}"/>
                </a:ext>
              </a:extLst>
            </p:cNvPr>
            <p:cNvSpPr txBox="1">
              <a:spLocks noChangeArrowheads="1"/>
            </p:cNvSpPr>
            <p:nvPr/>
          </p:nvSpPr>
          <p:spPr bwMode="auto">
            <a:xfrm>
              <a:off x="3330" y="3126"/>
              <a:ext cx="192" cy="77"/>
            </a:xfrm>
            <a:prstGeom prst="rect">
              <a:avLst/>
            </a:prstGeom>
            <a:grpFill/>
            <a:ln w="9525">
              <a:noFill/>
              <a:miter lim="800000"/>
              <a:headEnd/>
              <a:tailEnd/>
            </a:ln>
          </p:spPr>
          <p:txBody>
            <a:bodyPr lIns="0" tIns="0" rIns="0" bIns="0">
              <a:spAutoFit/>
            </a:bodyPr>
            <a:lstStyle/>
            <a:p>
              <a:pPr>
                <a:spcBef>
                  <a:spcPct val="50000"/>
                </a:spcBef>
              </a:pPr>
              <a:r>
                <a:rPr lang="en-US" sz="800"/>
                <a:t>Carter</a:t>
              </a:r>
            </a:p>
          </p:txBody>
        </p:sp>
      </p:grpSp>
      <p:grpSp>
        <p:nvGrpSpPr>
          <p:cNvPr id="6205" name="Group 306">
            <a:extLst>
              <a:ext uri="{FF2B5EF4-FFF2-40B4-BE49-F238E27FC236}">
                <a16:creationId xmlns:a16="http://schemas.microsoft.com/office/drawing/2014/main" id="{5DCE6537-5776-155F-0246-E932203E366F}"/>
              </a:ext>
            </a:extLst>
          </p:cNvPr>
          <p:cNvGrpSpPr>
            <a:grpSpLocks/>
          </p:cNvGrpSpPr>
          <p:nvPr/>
        </p:nvGrpSpPr>
        <p:grpSpPr bwMode="auto">
          <a:xfrm>
            <a:off x="9579143" y="4820070"/>
            <a:ext cx="608013" cy="434975"/>
            <a:chOff x="3528" y="2915"/>
            <a:chExt cx="383" cy="274"/>
          </a:xfrm>
        </p:grpSpPr>
        <p:sp>
          <p:nvSpPr>
            <p:cNvPr id="6340" name="Freeform 307">
              <a:extLst>
                <a:ext uri="{FF2B5EF4-FFF2-40B4-BE49-F238E27FC236}">
                  <a16:creationId xmlns:a16="http://schemas.microsoft.com/office/drawing/2014/main" id="{5A0B7CC8-E050-2120-6E40-3EE792C9F4CA}"/>
                </a:ext>
              </a:extLst>
            </p:cNvPr>
            <p:cNvSpPr>
              <a:spLocks/>
            </p:cNvSpPr>
            <p:nvPr/>
          </p:nvSpPr>
          <p:spPr bwMode="auto">
            <a:xfrm>
              <a:off x="3528" y="2915"/>
              <a:ext cx="383" cy="274"/>
            </a:xfrm>
            <a:custGeom>
              <a:avLst/>
              <a:gdLst>
                <a:gd name="T0" fmla="*/ 35 w 383"/>
                <a:gd name="T1" fmla="*/ 30 h 274"/>
                <a:gd name="T2" fmla="*/ 135 w 383"/>
                <a:gd name="T3" fmla="*/ 30 h 274"/>
                <a:gd name="T4" fmla="*/ 135 w 383"/>
                <a:gd name="T5" fmla="*/ 0 h 274"/>
                <a:gd name="T6" fmla="*/ 321 w 383"/>
                <a:gd name="T7" fmla="*/ 0 h 274"/>
                <a:gd name="T8" fmla="*/ 321 w 383"/>
                <a:gd name="T9" fmla="*/ 79 h 274"/>
                <a:gd name="T10" fmla="*/ 312 w 383"/>
                <a:gd name="T11" fmla="*/ 79 h 274"/>
                <a:gd name="T12" fmla="*/ 312 w 383"/>
                <a:gd name="T13" fmla="*/ 163 h 274"/>
                <a:gd name="T14" fmla="*/ 383 w 383"/>
                <a:gd name="T15" fmla="*/ 163 h 274"/>
                <a:gd name="T16" fmla="*/ 383 w 383"/>
                <a:gd name="T17" fmla="*/ 189 h 274"/>
                <a:gd name="T18" fmla="*/ 357 w 383"/>
                <a:gd name="T19" fmla="*/ 189 h 274"/>
                <a:gd name="T20" fmla="*/ 357 w 383"/>
                <a:gd name="T21" fmla="*/ 216 h 274"/>
                <a:gd name="T22" fmla="*/ 299 w 383"/>
                <a:gd name="T23" fmla="*/ 274 h 274"/>
                <a:gd name="T24" fmla="*/ 59 w 383"/>
                <a:gd name="T25" fmla="*/ 274 h 274"/>
                <a:gd name="T26" fmla="*/ 30 w 383"/>
                <a:gd name="T27" fmla="*/ 226 h 274"/>
                <a:gd name="T28" fmla="*/ 30 w 383"/>
                <a:gd name="T29" fmla="*/ 184 h 274"/>
                <a:gd name="T30" fmla="*/ 0 w 383"/>
                <a:gd name="T31" fmla="*/ 183 h 274"/>
                <a:gd name="T32" fmla="*/ 2 w 383"/>
                <a:gd name="T33" fmla="*/ 156 h 274"/>
                <a:gd name="T34" fmla="*/ 11 w 383"/>
                <a:gd name="T35" fmla="*/ 157 h 274"/>
                <a:gd name="T36" fmla="*/ 8 w 383"/>
                <a:gd name="T37" fmla="*/ 124 h 274"/>
                <a:gd name="T38" fmla="*/ 24 w 383"/>
                <a:gd name="T39" fmla="*/ 114 h 274"/>
                <a:gd name="T40" fmla="*/ 27 w 383"/>
                <a:gd name="T41" fmla="*/ 67 h 274"/>
                <a:gd name="T42" fmla="*/ 35 w 383"/>
                <a:gd name="T43" fmla="*/ 66 h 274"/>
                <a:gd name="T44" fmla="*/ 35 w 383"/>
                <a:gd name="T45" fmla="*/ 30 h 2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3"/>
                <a:gd name="T70" fmla="*/ 0 h 274"/>
                <a:gd name="T71" fmla="*/ 383 w 383"/>
                <a:gd name="T72" fmla="*/ 274 h 2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3" h="274">
                  <a:moveTo>
                    <a:pt x="35" y="30"/>
                  </a:moveTo>
                  <a:lnTo>
                    <a:pt x="135" y="30"/>
                  </a:lnTo>
                  <a:lnTo>
                    <a:pt x="135" y="0"/>
                  </a:lnTo>
                  <a:lnTo>
                    <a:pt x="321" y="0"/>
                  </a:lnTo>
                  <a:lnTo>
                    <a:pt x="321" y="79"/>
                  </a:lnTo>
                  <a:lnTo>
                    <a:pt x="312" y="79"/>
                  </a:lnTo>
                  <a:lnTo>
                    <a:pt x="312" y="163"/>
                  </a:lnTo>
                  <a:lnTo>
                    <a:pt x="383" y="163"/>
                  </a:lnTo>
                  <a:lnTo>
                    <a:pt x="383" y="189"/>
                  </a:lnTo>
                  <a:lnTo>
                    <a:pt x="357" y="189"/>
                  </a:lnTo>
                  <a:lnTo>
                    <a:pt x="357" y="216"/>
                  </a:lnTo>
                  <a:lnTo>
                    <a:pt x="299" y="274"/>
                  </a:lnTo>
                  <a:lnTo>
                    <a:pt x="59" y="274"/>
                  </a:lnTo>
                  <a:lnTo>
                    <a:pt x="30" y="226"/>
                  </a:lnTo>
                  <a:lnTo>
                    <a:pt x="30" y="184"/>
                  </a:lnTo>
                  <a:lnTo>
                    <a:pt x="0" y="183"/>
                  </a:lnTo>
                  <a:lnTo>
                    <a:pt x="2" y="156"/>
                  </a:lnTo>
                  <a:lnTo>
                    <a:pt x="11" y="157"/>
                  </a:lnTo>
                  <a:lnTo>
                    <a:pt x="8" y="124"/>
                  </a:lnTo>
                  <a:lnTo>
                    <a:pt x="24" y="114"/>
                  </a:lnTo>
                  <a:lnTo>
                    <a:pt x="27" y="67"/>
                  </a:lnTo>
                  <a:lnTo>
                    <a:pt x="35" y="66"/>
                  </a:lnTo>
                  <a:lnTo>
                    <a:pt x="35" y="30"/>
                  </a:lnTo>
                  <a:close/>
                </a:path>
              </a:pathLst>
            </a:custGeom>
            <a:solidFill>
              <a:schemeClr val="bg1"/>
            </a:solidFill>
            <a:ln w="9525">
              <a:solidFill>
                <a:schemeClr val="tx1"/>
              </a:solidFill>
              <a:round/>
              <a:headEnd/>
              <a:tailEnd/>
            </a:ln>
          </p:spPr>
          <p:txBody>
            <a:bodyPr/>
            <a:lstStyle/>
            <a:p>
              <a:endParaRPr lang="en-US"/>
            </a:p>
          </p:txBody>
        </p:sp>
        <p:sp>
          <p:nvSpPr>
            <p:cNvPr id="6341" name="Text Box 308">
              <a:extLst>
                <a:ext uri="{FF2B5EF4-FFF2-40B4-BE49-F238E27FC236}">
                  <a16:creationId xmlns:a16="http://schemas.microsoft.com/office/drawing/2014/main" id="{534D45E2-0F41-730C-ADE0-DCCD63F0AED1}"/>
                </a:ext>
              </a:extLst>
            </p:cNvPr>
            <p:cNvSpPr txBox="1">
              <a:spLocks noChangeArrowheads="1"/>
            </p:cNvSpPr>
            <p:nvPr/>
          </p:nvSpPr>
          <p:spPr bwMode="auto">
            <a:xfrm>
              <a:off x="3613" y="3087"/>
              <a:ext cx="233" cy="78"/>
            </a:xfrm>
            <a:prstGeom prst="rect">
              <a:avLst/>
            </a:prstGeom>
            <a:solidFill>
              <a:schemeClr val="bg1">
                <a:alpha val="50195"/>
              </a:schemeClr>
            </a:solidFill>
            <a:ln w="9525">
              <a:noFill/>
              <a:miter lim="800000"/>
              <a:headEnd/>
              <a:tailEnd/>
            </a:ln>
          </p:spPr>
          <p:txBody>
            <a:bodyPr wrap="square" lIns="0" tIns="0" rIns="0" bIns="0">
              <a:spAutoFit/>
            </a:bodyPr>
            <a:lstStyle/>
            <a:p>
              <a:pPr>
                <a:spcBef>
                  <a:spcPct val="50000"/>
                </a:spcBef>
              </a:pPr>
              <a:r>
                <a:rPr lang="en-US" sz="800"/>
                <a:t>Wayne</a:t>
              </a:r>
            </a:p>
          </p:txBody>
        </p:sp>
      </p:grpSp>
      <p:grpSp>
        <p:nvGrpSpPr>
          <p:cNvPr id="6206" name="Group 309">
            <a:extLst>
              <a:ext uri="{FF2B5EF4-FFF2-40B4-BE49-F238E27FC236}">
                <a16:creationId xmlns:a16="http://schemas.microsoft.com/office/drawing/2014/main" id="{9903AC5D-7B16-9542-DA39-D3BBF55C978B}"/>
              </a:ext>
            </a:extLst>
          </p:cNvPr>
          <p:cNvGrpSpPr>
            <a:grpSpLocks/>
          </p:cNvGrpSpPr>
          <p:nvPr/>
        </p:nvGrpSpPr>
        <p:grpSpPr bwMode="auto">
          <a:xfrm>
            <a:off x="8777455" y="5312195"/>
            <a:ext cx="500062" cy="428625"/>
            <a:chOff x="3023" y="3225"/>
            <a:chExt cx="315" cy="270"/>
          </a:xfrm>
          <a:solidFill>
            <a:schemeClr val="accent1">
              <a:lumMod val="75000"/>
            </a:schemeClr>
          </a:solidFill>
        </p:grpSpPr>
        <p:sp>
          <p:nvSpPr>
            <p:cNvPr id="6338" name="Freeform 310">
              <a:extLst>
                <a:ext uri="{FF2B5EF4-FFF2-40B4-BE49-F238E27FC236}">
                  <a16:creationId xmlns:a16="http://schemas.microsoft.com/office/drawing/2014/main" id="{5425E0A6-421F-AEF5-8B7F-0F91159AE450}"/>
                </a:ext>
              </a:extLst>
            </p:cNvPr>
            <p:cNvSpPr>
              <a:spLocks/>
            </p:cNvSpPr>
            <p:nvPr/>
          </p:nvSpPr>
          <p:spPr bwMode="auto">
            <a:xfrm>
              <a:off x="3023" y="3225"/>
              <a:ext cx="315" cy="270"/>
            </a:xfrm>
            <a:custGeom>
              <a:avLst/>
              <a:gdLst>
                <a:gd name="T0" fmla="*/ 9 w 315"/>
                <a:gd name="T1" fmla="*/ 0 h 270"/>
                <a:gd name="T2" fmla="*/ 250 w 315"/>
                <a:gd name="T3" fmla="*/ 0 h 270"/>
                <a:gd name="T4" fmla="*/ 252 w 315"/>
                <a:gd name="T5" fmla="*/ 41 h 270"/>
                <a:gd name="T6" fmla="*/ 315 w 315"/>
                <a:gd name="T7" fmla="*/ 41 h 270"/>
                <a:gd name="T8" fmla="*/ 315 w 315"/>
                <a:gd name="T9" fmla="*/ 158 h 270"/>
                <a:gd name="T10" fmla="*/ 310 w 315"/>
                <a:gd name="T11" fmla="*/ 159 h 270"/>
                <a:gd name="T12" fmla="*/ 310 w 315"/>
                <a:gd name="T13" fmla="*/ 270 h 270"/>
                <a:gd name="T14" fmla="*/ 0 w 315"/>
                <a:gd name="T15" fmla="*/ 270 h 270"/>
                <a:gd name="T16" fmla="*/ 0 w 315"/>
                <a:gd name="T17" fmla="*/ 135 h 270"/>
                <a:gd name="T18" fmla="*/ 9 w 315"/>
                <a:gd name="T19" fmla="*/ 134 h 270"/>
                <a:gd name="T20" fmla="*/ 9 w 315"/>
                <a:gd name="T21" fmla="*/ 0 h 2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5"/>
                <a:gd name="T34" fmla="*/ 0 h 270"/>
                <a:gd name="T35" fmla="*/ 315 w 315"/>
                <a:gd name="T36" fmla="*/ 270 h 2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5" h="270">
                  <a:moveTo>
                    <a:pt x="9" y="0"/>
                  </a:moveTo>
                  <a:lnTo>
                    <a:pt x="250" y="0"/>
                  </a:lnTo>
                  <a:lnTo>
                    <a:pt x="252" y="41"/>
                  </a:lnTo>
                  <a:lnTo>
                    <a:pt x="315" y="41"/>
                  </a:lnTo>
                  <a:lnTo>
                    <a:pt x="315" y="158"/>
                  </a:lnTo>
                  <a:lnTo>
                    <a:pt x="310" y="159"/>
                  </a:lnTo>
                  <a:lnTo>
                    <a:pt x="310" y="270"/>
                  </a:lnTo>
                  <a:lnTo>
                    <a:pt x="0" y="270"/>
                  </a:lnTo>
                  <a:lnTo>
                    <a:pt x="0" y="135"/>
                  </a:lnTo>
                  <a:lnTo>
                    <a:pt x="9" y="134"/>
                  </a:lnTo>
                  <a:lnTo>
                    <a:pt x="9" y="0"/>
                  </a:lnTo>
                  <a:close/>
                </a:path>
              </a:pathLst>
            </a:custGeom>
            <a:grpFill/>
            <a:ln w="9525">
              <a:solidFill>
                <a:schemeClr val="tx1"/>
              </a:solidFill>
              <a:round/>
              <a:headEnd/>
              <a:tailEnd/>
            </a:ln>
          </p:spPr>
          <p:txBody>
            <a:bodyPr/>
            <a:lstStyle/>
            <a:p>
              <a:endParaRPr lang="en-US"/>
            </a:p>
          </p:txBody>
        </p:sp>
        <p:sp>
          <p:nvSpPr>
            <p:cNvPr id="6339" name="Text Box 311">
              <a:extLst>
                <a:ext uri="{FF2B5EF4-FFF2-40B4-BE49-F238E27FC236}">
                  <a16:creationId xmlns:a16="http://schemas.microsoft.com/office/drawing/2014/main" id="{536F460B-515B-059F-5059-03CB9FC9A580}"/>
                </a:ext>
              </a:extLst>
            </p:cNvPr>
            <p:cNvSpPr txBox="1">
              <a:spLocks noChangeArrowheads="1"/>
            </p:cNvSpPr>
            <p:nvPr/>
          </p:nvSpPr>
          <p:spPr bwMode="auto">
            <a:xfrm>
              <a:off x="3072" y="3312"/>
              <a:ext cx="219" cy="78"/>
            </a:xfrm>
            <a:prstGeom prst="rect">
              <a:avLst/>
            </a:prstGeom>
            <a:grpFill/>
            <a:ln w="9525">
              <a:noFill/>
              <a:miter lim="800000"/>
              <a:headEnd/>
              <a:tailEnd/>
            </a:ln>
          </p:spPr>
          <p:txBody>
            <a:bodyPr wrap="square" lIns="0" tIns="0" rIns="0" bIns="0">
              <a:spAutoFit/>
            </a:bodyPr>
            <a:lstStyle/>
            <a:p>
              <a:pPr>
                <a:spcBef>
                  <a:spcPct val="50000"/>
                </a:spcBef>
              </a:pPr>
              <a:r>
                <a:rPr lang="en-US" sz="800"/>
                <a:t>Oregon</a:t>
              </a:r>
            </a:p>
          </p:txBody>
        </p:sp>
      </p:grpSp>
      <p:grpSp>
        <p:nvGrpSpPr>
          <p:cNvPr id="6207" name="Group 312">
            <a:extLst>
              <a:ext uri="{FF2B5EF4-FFF2-40B4-BE49-F238E27FC236}">
                <a16:creationId xmlns:a16="http://schemas.microsoft.com/office/drawing/2014/main" id="{4344E0BB-36AC-4C41-E47B-BB0195963001}"/>
              </a:ext>
            </a:extLst>
          </p:cNvPr>
          <p:cNvGrpSpPr>
            <a:grpSpLocks/>
          </p:cNvGrpSpPr>
          <p:nvPr/>
        </p:nvGrpSpPr>
        <p:grpSpPr bwMode="auto">
          <a:xfrm>
            <a:off x="9274343" y="5388394"/>
            <a:ext cx="493713" cy="355600"/>
            <a:chOff x="3336" y="3273"/>
            <a:chExt cx="311" cy="224"/>
          </a:xfrm>
          <a:solidFill>
            <a:schemeClr val="accent1">
              <a:lumMod val="75000"/>
            </a:schemeClr>
          </a:solidFill>
        </p:grpSpPr>
        <p:sp>
          <p:nvSpPr>
            <p:cNvPr id="6336" name="Freeform 313">
              <a:extLst>
                <a:ext uri="{FF2B5EF4-FFF2-40B4-BE49-F238E27FC236}">
                  <a16:creationId xmlns:a16="http://schemas.microsoft.com/office/drawing/2014/main" id="{6DEA539A-AB48-AC13-7C58-36022E7900AE}"/>
                </a:ext>
              </a:extLst>
            </p:cNvPr>
            <p:cNvSpPr>
              <a:spLocks/>
            </p:cNvSpPr>
            <p:nvPr/>
          </p:nvSpPr>
          <p:spPr bwMode="auto">
            <a:xfrm>
              <a:off x="3336" y="3273"/>
              <a:ext cx="311" cy="224"/>
            </a:xfrm>
            <a:custGeom>
              <a:avLst/>
              <a:gdLst>
                <a:gd name="T0" fmla="*/ 9 w 311"/>
                <a:gd name="T1" fmla="*/ 0 h 224"/>
                <a:gd name="T2" fmla="*/ 192 w 311"/>
                <a:gd name="T3" fmla="*/ 0 h 224"/>
                <a:gd name="T4" fmla="*/ 201 w 311"/>
                <a:gd name="T5" fmla="*/ 6 h 224"/>
                <a:gd name="T6" fmla="*/ 276 w 311"/>
                <a:gd name="T7" fmla="*/ 6 h 224"/>
                <a:gd name="T8" fmla="*/ 276 w 311"/>
                <a:gd name="T9" fmla="*/ 98 h 224"/>
                <a:gd name="T10" fmla="*/ 294 w 311"/>
                <a:gd name="T11" fmla="*/ 101 h 224"/>
                <a:gd name="T12" fmla="*/ 294 w 311"/>
                <a:gd name="T13" fmla="*/ 132 h 224"/>
                <a:gd name="T14" fmla="*/ 305 w 311"/>
                <a:gd name="T15" fmla="*/ 137 h 224"/>
                <a:gd name="T16" fmla="*/ 305 w 311"/>
                <a:gd name="T17" fmla="*/ 195 h 224"/>
                <a:gd name="T18" fmla="*/ 311 w 311"/>
                <a:gd name="T19" fmla="*/ 194 h 224"/>
                <a:gd name="T20" fmla="*/ 311 w 311"/>
                <a:gd name="T21" fmla="*/ 224 h 224"/>
                <a:gd name="T22" fmla="*/ 0 w 311"/>
                <a:gd name="T23" fmla="*/ 224 h 224"/>
                <a:gd name="T24" fmla="*/ 0 w 311"/>
                <a:gd name="T25" fmla="*/ 117 h 224"/>
                <a:gd name="T26" fmla="*/ 9 w 311"/>
                <a:gd name="T27" fmla="*/ 116 h 224"/>
                <a:gd name="T28" fmla="*/ 9 w 311"/>
                <a:gd name="T29" fmla="*/ 0 h 2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1"/>
                <a:gd name="T46" fmla="*/ 0 h 224"/>
                <a:gd name="T47" fmla="*/ 311 w 311"/>
                <a:gd name="T48" fmla="*/ 224 h 2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1" h="224">
                  <a:moveTo>
                    <a:pt x="9" y="0"/>
                  </a:moveTo>
                  <a:lnTo>
                    <a:pt x="192" y="0"/>
                  </a:lnTo>
                  <a:lnTo>
                    <a:pt x="201" y="6"/>
                  </a:lnTo>
                  <a:lnTo>
                    <a:pt x="276" y="6"/>
                  </a:lnTo>
                  <a:lnTo>
                    <a:pt x="276" y="98"/>
                  </a:lnTo>
                  <a:lnTo>
                    <a:pt x="294" y="101"/>
                  </a:lnTo>
                  <a:lnTo>
                    <a:pt x="294" y="132"/>
                  </a:lnTo>
                  <a:lnTo>
                    <a:pt x="305" y="137"/>
                  </a:lnTo>
                  <a:lnTo>
                    <a:pt x="305" y="195"/>
                  </a:lnTo>
                  <a:lnTo>
                    <a:pt x="311" y="194"/>
                  </a:lnTo>
                  <a:lnTo>
                    <a:pt x="311" y="224"/>
                  </a:lnTo>
                  <a:lnTo>
                    <a:pt x="0" y="224"/>
                  </a:lnTo>
                  <a:lnTo>
                    <a:pt x="0" y="117"/>
                  </a:lnTo>
                  <a:lnTo>
                    <a:pt x="9" y="116"/>
                  </a:lnTo>
                  <a:lnTo>
                    <a:pt x="9" y="0"/>
                  </a:lnTo>
                  <a:close/>
                </a:path>
              </a:pathLst>
            </a:custGeom>
            <a:grpFill/>
            <a:ln w="9525">
              <a:solidFill>
                <a:schemeClr val="tx1"/>
              </a:solidFill>
              <a:round/>
              <a:headEnd/>
              <a:tailEnd/>
            </a:ln>
          </p:spPr>
          <p:txBody>
            <a:bodyPr/>
            <a:lstStyle/>
            <a:p>
              <a:endParaRPr lang="en-US"/>
            </a:p>
          </p:txBody>
        </p:sp>
        <p:sp>
          <p:nvSpPr>
            <p:cNvPr id="6337" name="Text Box 314">
              <a:extLst>
                <a:ext uri="{FF2B5EF4-FFF2-40B4-BE49-F238E27FC236}">
                  <a16:creationId xmlns:a16="http://schemas.microsoft.com/office/drawing/2014/main" id="{D1DDA079-40CC-FF39-FD8F-A5DC850BF105}"/>
                </a:ext>
              </a:extLst>
            </p:cNvPr>
            <p:cNvSpPr txBox="1">
              <a:spLocks noChangeArrowheads="1"/>
            </p:cNvSpPr>
            <p:nvPr/>
          </p:nvSpPr>
          <p:spPr bwMode="auto">
            <a:xfrm>
              <a:off x="3387" y="3342"/>
              <a:ext cx="192" cy="77"/>
            </a:xfrm>
            <a:prstGeom prst="rect">
              <a:avLst/>
            </a:prstGeom>
            <a:grpFill/>
            <a:ln w="9525">
              <a:noFill/>
              <a:miter lim="800000"/>
              <a:headEnd/>
              <a:tailEnd/>
            </a:ln>
          </p:spPr>
          <p:txBody>
            <a:bodyPr lIns="0" tIns="0" rIns="0" bIns="0">
              <a:spAutoFit/>
            </a:bodyPr>
            <a:lstStyle/>
            <a:p>
              <a:pPr>
                <a:spcBef>
                  <a:spcPct val="50000"/>
                </a:spcBef>
              </a:pPr>
              <a:r>
                <a:rPr lang="en-US" sz="800"/>
                <a:t>Ripley</a:t>
              </a:r>
            </a:p>
          </p:txBody>
        </p:sp>
      </p:grpSp>
      <p:grpSp>
        <p:nvGrpSpPr>
          <p:cNvPr id="6304" name="Group 315">
            <a:extLst>
              <a:ext uri="{FF2B5EF4-FFF2-40B4-BE49-F238E27FC236}">
                <a16:creationId xmlns:a16="http://schemas.microsoft.com/office/drawing/2014/main" id="{FF832AC7-CE5C-2C53-011F-516EF31DDEB5}"/>
              </a:ext>
            </a:extLst>
          </p:cNvPr>
          <p:cNvGrpSpPr>
            <a:grpSpLocks/>
          </p:cNvGrpSpPr>
          <p:nvPr/>
        </p:nvGrpSpPr>
        <p:grpSpPr bwMode="auto">
          <a:xfrm>
            <a:off x="9669630" y="5262981"/>
            <a:ext cx="488950" cy="477838"/>
            <a:chOff x="3585" y="3194"/>
            <a:chExt cx="308" cy="301"/>
          </a:xfrm>
          <a:solidFill>
            <a:schemeClr val="accent1">
              <a:lumMod val="75000"/>
            </a:schemeClr>
          </a:solidFill>
        </p:grpSpPr>
        <p:sp>
          <p:nvSpPr>
            <p:cNvPr id="6334" name="Freeform 316">
              <a:extLst>
                <a:ext uri="{FF2B5EF4-FFF2-40B4-BE49-F238E27FC236}">
                  <a16:creationId xmlns:a16="http://schemas.microsoft.com/office/drawing/2014/main" id="{733007E7-5871-A3EA-EC04-85940C1F5500}"/>
                </a:ext>
              </a:extLst>
            </p:cNvPr>
            <p:cNvSpPr>
              <a:spLocks/>
            </p:cNvSpPr>
            <p:nvPr/>
          </p:nvSpPr>
          <p:spPr bwMode="auto">
            <a:xfrm>
              <a:off x="3585" y="3194"/>
              <a:ext cx="308" cy="301"/>
            </a:xfrm>
            <a:custGeom>
              <a:avLst/>
              <a:gdLst>
                <a:gd name="T0" fmla="*/ 9 w 308"/>
                <a:gd name="T1" fmla="*/ 0 h 301"/>
                <a:gd name="T2" fmla="*/ 240 w 308"/>
                <a:gd name="T3" fmla="*/ 1 h 301"/>
                <a:gd name="T4" fmla="*/ 240 w 308"/>
                <a:gd name="T5" fmla="*/ 49 h 301"/>
                <a:gd name="T6" fmla="*/ 308 w 308"/>
                <a:gd name="T7" fmla="*/ 171 h 301"/>
                <a:gd name="T8" fmla="*/ 308 w 308"/>
                <a:gd name="T9" fmla="*/ 193 h 301"/>
                <a:gd name="T10" fmla="*/ 303 w 308"/>
                <a:gd name="T11" fmla="*/ 208 h 301"/>
                <a:gd name="T12" fmla="*/ 266 w 308"/>
                <a:gd name="T13" fmla="*/ 301 h 301"/>
                <a:gd name="T14" fmla="*/ 62 w 308"/>
                <a:gd name="T15" fmla="*/ 301 h 301"/>
                <a:gd name="T16" fmla="*/ 66 w 308"/>
                <a:gd name="T17" fmla="*/ 273 h 301"/>
                <a:gd name="T18" fmla="*/ 59 w 308"/>
                <a:gd name="T19" fmla="*/ 271 h 301"/>
                <a:gd name="T20" fmla="*/ 59 w 308"/>
                <a:gd name="T21" fmla="*/ 211 h 301"/>
                <a:gd name="T22" fmla="*/ 51 w 308"/>
                <a:gd name="T23" fmla="*/ 211 h 301"/>
                <a:gd name="T24" fmla="*/ 51 w 308"/>
                <a:gd name="T25" fmla="*/ 174 h 301"/>
                <a:gd name="T26" fmla="*/ 33 w 308"/>
                <a:gd name="T27" fmla="*/ 175 h 301"/>
                <a:gd name="T28" fmla="*/ 33 w 308"/>
                <a:gd name="T29" fmla="*/ 79 h 301"/>
                <a:gd name="T30" fmla="*/ 18 w 308"/>
                <a:gd name="T31" fmla="*/ 82 h 301"/>
                <a:gd name="T32" fmla="*/ 20 w 308"/>
                <a:gd name="T33" fmla="*/ 60 h 301"/>
                <a:gd name="T34" fmla="*/ 6 w 308"/>
                <a:gd name="T35" fmla="*/ 60 h 301"/>
                <a:gd name="T36" fmla="*/ 9 w 308"/>
                <a:gd name="T37" fmla="*/ 45 h 301"/>
                <a:gd name="T38" fmla="*/ 11 w 308"/>
                <a:gd name="T39" fmla="*/ 18 h 301"/>
                <a:gd name="T40" fmla="*/ 0 w 308"/>
                <a:gd name="T41" fmla="*/ 19 h 301"/>
                <a:gd name="T42" fmla="*/ 9 w 308"/>
                <a:gd name="T43" fmla="*/ 0 h 3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8"/>
                <a:gd name="T67" fmla="*/ 0 h 301"/>
                <a:gd name="T68" fmla="*/ 308 w 308"/>
                <a:gd name="T69" fmla="*/ 301 h 3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8" h="301">
                  <a:moveTo>
                    <a:pt x="9" y="0"/>
                  </a:moveTo>
                  <a:lnTo>
                    <a:pt x="240" y="1"/>
                  </a:lnTo>
                  <a:lnTo>
                    <a:pt x="240" y="49"/>
                  </a:lnTo>
                  <a:lnTo>
                    <a:pt x="308" y="171"/>
                  </a:lnTo>
                  <a:lnTo>
                    <a:pt x="308" y="193"/>
                  </a:lnTo>
                  <a:lnTo>
                    <a:pt x="303" y="208"/>
                  </a:lnTo>
                  <a:lnTo>
                    <a:pt x="266" y="301"/>
                  </a:lnTo>
                  <a:lnTo>
                    <a:pt x="62" y="301"/>
                  </a:lnTo>
                  <a:lnTo>
                    <a:pt x="66" y="273"/>
                  </a:lnTo>
                  <a:lnTo>
                    <a:pt x="59" y="271"/>
                  </a:lnTo>
                  <a:lnTo>
                    <a:pt x="59" y="211"/>
                  </a:lnTo>
                  <a:lnTo>
                    <a:pt x="51" y="211"/>
                  </a:lnTo>
                  <a:lnTo>
                    <a:pt x="51" y="174"/>
                  </a:lnTo>
                  <a:lnTo>
                    <a:pt x="33" y="175"/>
                  </a:lnTo>
                  <a:lnTo>
                    <a:pt x="33" y="79"/>
                  </a:lnTo>
                  <a:lnTo>
                    <a:pt x="18" y="82"/>
                  </a:lnTo>
                  <a:lnTo>
                    <a:pt x="20" y="60"/>
                  </a:lnTo>
                  <a:lnTo>
                    <a:pt x="6" y="60"/>
                  </a:lnTo>
                  <a:lnTo>
                    <a:pt x="9" y="45"/>
                  </a:lnTo>
                  <a:lnTo>
                    <a:pt x="11" y="18"/>
                  </a:lnTo>
                  <a:lnTo>
                    <a:pt x="0" y="19"/>
                  </a:lnTo>
                  <a:lnTo>
                    <a:pt x="9" y="0"/>
                  </a:lnTo>
                  <a:close/>
                </a:path>
              </a:pathLst>
            </a:custGeom>
            <a:grpFill/>
            <a:ln w="9525">
              <a:solidFill>
                <a:schemeClr val="tx1"/>
              </a:solidFill>
              <a:round/>
              <a:headEnd/>
              <a:tailEnd/>
            </a:ln>
          </p:spPr>
          <p:txBody>
            <a:bodyPr/>
            <a:lstStyle/>
            <a:p>
              <a:endParaRPr lang="en-US"/>
            </a:p>
          </p:txBody>
        </p:sp>
        <p:sp>
          <p:nvSpPr>
            <p:cNvPr id="6335" name="Text Box 317">
              <a:extLst>
                <a:ext uri="{FF2B5EF4-FFF2-40B4-BE49-F238E27FC236}">
                  <a16:creationId xmlns:a16="http://schemas.microsoft.com/office/drawing/2014/main" id="{D774C78F-92D4-F07D-B5D9-BE7CC470A1CB}"/>
                </a:ext>
              </a:extLst>
            </p:cNvPr>
            <p:cNvSpPr txBox="1">
              <a:spLocks noChangeArrowheads="1"/>
            </p:cNvSpPr>
            <p:nvPr/>
          </p:nvSpPr>
          <p:spPr bwMode="auto">
            <a:xfrm>
              <a:off x="3648" y="3288"/>
              <a:ext cx="192" cy="77"/>
            </a:xfrm>
            <a:prstGeom prst="rect">
              <a:avLst/>
            </a:prstGeom>
            <a:grpFill/>
            <a:ln w="9525">
              <a:noFill/>
              <a:miter lim="800000"/>
              <a:headEnd/>
              <a:tailEnd/>
            </a:ln>
          </p:spPr>
          <p:txBody>
            <a:bodyPr lIns="0" tIns="0" rIns="0" bIns="0">
              <a:spAutoFit/>
            </a:bodyPr>
            <a:lstStyle/>
            <a:p>
              <a:pPr>
                <a:spcBef>
                  <a:spcPct val="50000"/>
                </a:spcBef>
              </a:pPr>
              <a:r>
                <a:rPr lang="en-US" sz="800"/>
                <a:t>Butler</a:t>
              </a:r>
            </a:p>
          </p:txBody>
        </p:sp>
      </p:grpSp>
      <p:grpSp>
        <p:nvGrpSpPr>
          <p:cNvPr id="6305" name="Group 318">
            <a:extLst>
              <a:ext uri="{FF2B5EF4-FFF2-40B4-BE49-F238E27FC236}">
                <a16:creationId xmlns:a16="http://schemas.microsoft.com/office/drawing/2014/main" id="{600682C8-DB72-0850-0808-143C1D8288E1}"/>
              </a:ext>
            </a:extLst>
          </p:cNvPr>
          <p:cNvGrpSpPr>
            <a:grpSpLocks/>
          </p:cNvGrpSpPr>
          <p:nvPr/>
        </p:nvGrpSpPr>
        <p:grpSpPr bwMode="auto">
          <a:xfrm>
            <a:off x="9908385" y="4496219"/>
            <a:ext cx="493083" cy="620712"/>
            <a:chOff x="3846" y="2711"/>
            <a:chExt cx="200" cy="391"/>
          </a:xfrm>
          <a:solidFill>
            <a:schemeClr val="accent6"/>
          </a:solidFill>
        </p:grpSpPr>
        <p:sp>
          <p:nvSpPr>
            <p:cNvPr id="6332" name="Freeform 319">
              <a:extLst>
                <a:ext uri="{FF2B5EF4-FFF2-40B4-BE49-F238E27FC236}">
                  <a16:creationId xmlns:a16="http://schemas.microsoft.com/office/drawing/2014/main" id="{EDD2E82C-4821-9ECF-D375-33A3E7C31632}"/>
                </a:ext>
              </a:extLst>
            </p:cNvPr>
            <p:cNvSpPr>
              <a:spLocks/>
            </p:cNvSpPr>
            <p:nvPr/>
          </p:nvSpPr>
          <p:spPr bwMode="auto">
            <a:xfrm>
              <a:off x="3846" y="2711"/>
              <a:ext cx="200" cy="391"/>
            </a:xfrm>
            <a:custGeom>
              <a:avLst/>
              <a:gdLst>
                <a:gd name="T0" fmla="*/ 45 w 200"/>
                <a:gd name="T1" fmla="*/ 0 h 391"/>
                <a:gd name="T2" fmla="*/ 200 w 200"/>
                <a:gd name="T3" fmla="*/ 0 h 391"/>
                <a:gd name="T4" fmla="*/ 200 w 200"/>
                <a:gd name="T5" fmla="*/ 333 h 391"/>
                <a:gd name="T6" fmla="*/ 147 w 200"/>
                <a:gd name="T7" fmla="*/ 333 h 391"/>
                <a:gd name="T8" fmla="*/ 147 w 200"/>
                <a:gd name="T9" fmla="*/ 381 h 391"/>
                <a:gd name="T10" fmla="*/ 137 w 200"/>
                <a:gd name="T11" fmla="*/ 391 h 391"/>
                <a:gd name="T12" fmla="*/ 68 w 200"/>
                <a:gd name="T13" fmla="*/ 388 h 391"/>
                <a:gd name="T14" fmla="*/ 68 w 200"/>
                <a:gd name="T15" fmla="*/ 363 h 391"/>
                <a:gd name="T16" fmla="*/ 0 w 200"/>
                <a:gd name="T17" fmla="*/ 363 h 391"/>
                <a:gd name="T18" fmla="*/ 0 w 200"/>
                <a:gd name="T19" fmla="*/ 285 h 391"/>
                <a:gd name="T20" fmla="*/ 11 w 200"/>
                <a:gd name="T21" fmla="*/ 283 h 391"/>
                <a:gd name="T22" fmla="*/ 12 w 200"/>
                <a:gd name="T23" fmla="*/ 199 h 391"/>
                <a:gd name="T24" fmla="*/ 44 w 200"/>
                <a:gd name="T25" fmla="*/ 201 h 391"/>
                <a:gd name="T26" fmla="*/ 45 w 200"/>
                <a:gd name="T27" fmla="*/ 0 h 3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391"/>
                <a:gd name="T44" fmla="*/ 200 w 200"/>
                <a:gd name="T45" fmla="*/ 391 h 3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391">
                  <a:moveTo>
                    <a:pt x="45" y="0"/>
                  </a:moveTo>
                  <a:lnTo>
                    <a:pt x="200" y="0"/>
                  </a:lnTo>
                  <a:lnTo>
                    <a:pt x="200" y="333"/>
                  </a:lnTo>
                  <a:lnTo>
                    <a:pt x="147" y="333"/>
                  </a:lnTo>
                  <a:lnTo>
                    <a:pt x="147" y="381"/>
                  </a:lnTo>
                  <a:lnTo>
                    <a:pt x="137" y="391"/>
                  </a:lnTo>
                  <a:lnTo>
                    <a:pt x="68" y="388"/>
                  </a:lnTo>
                  <a:lnTo>
                    <a:pt x="68" y="363"/>
                  </a:lnTo>
                  <a:lnTo>
                    <a:pt x="0" y="363"/>
                  </a:lnTo>
                  <a:lnTo>
                    <a:pt x="0" y="285"/>
                  </a:lnTo>
                  <a:lnTo>
                    <a:pt x="11" y="283"/>
                  </a:lnTo>
                  <a:lnTo>
                    <a:pt x="12" y="199"/>
                  </a:lnTo>
                  <a:lnTo>
                    <a:pt x="44" y="201"/>
                  </a:lnTo>
                  <a:lnTo>
                    <a:pt x="45" y="0"/>
                  </a:lnTo>
                  <a:close/>
                </a:path>
              </a:pathLst>
            </a:custGeom>
            <a:grpFill/>
            <a:ln w="9525">
              <a:solidFill>
                <a:schemeClr val="tx1"/>
              </a:solidFill>
              <a:round/>
              <a:headEnd/>
              <a:tailEnd/>
            </a:ln>
          </p:spPr>
          <p:txBody>
            <a:bodyPr/>
            <a:lstStyle/>
            <a:p>
              <a:endParaRPr lang="en-US"/>
            </a:p>
          </p:txBody>
        </p:sp>
        <p:sp>
          <p:nvSpPr>
            <p:cNvPr id="6333" name="Text Box 320">
              <a:extLst>
                <a:ext uri="{FF2B5EF4-FFF2-40B4-BE49-F238E27FC236}">
                  <a16:creationId xmlns:a16="http://schemas.microsoft.com/office/drawing/2014/main" id="{D5F4C260-3939-DD13-ED45-9CBD9E12A42B}"/>
                </a:ext>
              </a:extLst>
            </p:cNvPr>
            <p:cNvSpPr txBox="1">
              <a:spLocks noChangeArrowheads="1"/>
            </p:cNvSpPr>
            <p:nvPr/>
          </p:nvSpPr>
          <p:spPr bwMode="auto">
            <a:xfrm rot="16228132">
              <a:off x="3821" y="2859"/>
              <a:ext cx="288" cy="50"/>
            </a:xfrm>
            <a:prstGeom prst="rect">
              <a:avLst/>
            </a:prstGeom>
            <a:grpFill/>
            <a:ln w="9525">
              <a:noFill/>
              <a:miter lim="800000"/>
              <a:headEnd/>
              <a:tailEnd/>
            </a:ln>
          </p:spPr>
          <p:txBody>
            <a:bodyPr lIns="0" tIns="0" rIns="0" bIns="0">
              <a:spAutoFit/>
            </a:bodyPr>
            <a:lstStyle/>
            <a:p>
              <a:pPr>
                <a:spcBef>
                  <a:spcPct val="50000"/>
                </a:spcBef>
              </a:pPr>
              <a:r>
                <a:rPr lang="en-US" sz="800"/>
                <a:t>Bollinger</a:t>
              </a:r>
            </a:p>
          </p:txBody>
        </p:sp>
      </p:grpSp>
      <p:grpSp>
        <p:nvGrpSpPr>
          <p:cNvPr id="6306" name="Group 321">
            <a:extLst>
              <a:ext uri="{FF2B5EF4-FFF2-40B4-BE49-F238E27FC236}">
                <a16:creationId xmlns:a16="http://schemas.microsoft.com/office/drawing/2014/main" id="{50C41A33-72C9-5ECD-2A78-886B702EE926}"/>
              </a:ext>
            </a:extLst>
          </p:cNvPr>
          <p:cNvGrpSpPr>
            <a:grpSpLocks/>
          </p:cNvGrpSpPr>
          <p:nvPr/>
        </p:nvGrpSpPr>
        <p:grpSpPr bwMode="auto">
          <a:xfrm>
            <a:off x="10055392" y="5035970"/>
            <a:ext cx="509588" cy="561975"/>
            <a:chOff x="3828" y="3051"/>
            <a:chExt cx="321" cy="354"/>
          </a:xfrm>
        </p:grpSpPr>
        <p:sp>
          <p:nvSpPr>
            <p:cNvPr id="6330" name="Freeform 322">
              <a:extLst>
                <a:ext uri="{FF2B5EF4-FFF2-40B4-BE49-F238E27FC236}">
                  <a16:creationId xmlns:a16="http://schemas.microsoft.com/office/drawing/2014/main" id="{31E6F5BF-D3B6-9A96-7D29-3AE4FD243FAF}"/>
                </a:ext>
              </a:extLst>
            </p:cNvPr>
            <p:cNvSpPr>
              <a:spLocks/>
            </p:cNvSpPr>
            <p:nvPr/>
          </p:nvSpPr>
          <p:spPr bwMode="auto">
            <a:xfrm>
              <a:off x="3828" y="3051"/>
              <a:ext cx="321" cy="354"/>
            </a:xfrm>
            <a:custGeom>
              <a:avLst/>
              <a:gdLst>
                <a:gd name="T0" fmla="*/ 62 w 321"/>
                <a:gd name="T1" fmla="*/ 59 h 354"/>
                <a:gd name="T2" fmla="*/ 159 w 321"/>
                <a:gd name="T3" fmla="*/ 59 h 354"/>
                <a:gd name="T4" fmla="*/ 171 w 321"/>
                <a:gd name="T5" fmla="*/ 48 h 354"/>
                <a:gd name="T6" fmla="*/ 171 w 321"/>
                <a:gd name="T7" fmla="*/ 0 h 354"/>
                <a:gd name="T8" fmla="*/ 269 w 321"/>
                <a:gd name="T9" fmla="*/ 0 h 354"/>
                <a:gd name="T10" fmla="*/ 261 w 321"/>
                <a:gd name="T11" fmla="*/ 20 h 354"/>
                <a:gd name="T12" fmla="*/ 260 w 321"/>
                <a:gd name="T13" fmla="*/ 33 h 354"/>
                <a:gd name="T14" fmla="*/ 267 w 321"/>
                <a:gd name="T15" fmla="*/ 48 h 354"/>
                <a:gd name="T16" fmla="*/ 275 w 321"/>
                <a:gd name="T17" fmla="*/ 63 h 354"/>
                <a:gd name="T18" fmla="*/ 282 w 321"/>
                <a:gd name="T19" fmla="*/ 77 h 354"/>
                <a:gd name="T20" fmla="*/ 293 w 321"/>
                <a:gd name="T21" fmla="*/ 90 h 354"/>
                <a:gd name="T22" fmla="*/ 300 w 321"/>
                <a:gd name="T23" fmla="*/ 111 h 354"/>
                <a:gd name="T24" fmla="*/ 309 w 321"/>
                <a:gd name="T25" fmla="*/ 126 h 354"/>
                <a:gd name="T26" fmla="*/ 317 w 321"/>
                <a:gd name="T27" fmla="*/ 141 h 354"/>
                <a:gd name="T28" fmla="*/ 321 w 321"/>
                <a:gd name="T29" fmla="*/ 152 h 354"/>
                <a:gd name="T30" fmla="*/ 318 w 321"/>
                <a:gd name="T31" fmla="*/ 167 h 354"/>
                <a:gd name="T32" fmla="*/ 315 w 321"/>
                <a:gd name="T33" fmla="*/ 179 h 354"/>
                <a:gd name="T34" fmla="*/ 317 w 321"/>
                <a:gd name="T35" fmla="*/ 354 h 354"/>
                <a:gd name="T36" fmla="*/ 68 w 321"/>
                <a:gd name="T37" fmla="*/ 354 h 354"/>
                <a:gd name="T38" fmla="*/ 68 w 321"/>
                <a:gd name="T39" fmla="*/ 311 h 354"/>
                <a:gd name="T40" fmla="*/ 62 w 321"/>
                <a:gd name="T41" fmla="*/ 302 h 354"/>
                <a:gd name="T42" fmla="*/ 0 w 321"/>
                <a:gd name="T43" fmla="*/ 182 h 354"/>
                <a:gd name="T44" fmla="*/ 2 w 321"/>
                <a:gd name="T45" fmla="*/ 144 h 354"/>
                <a:gd name="T46" fmla="*/ 62 w 321"/>
                <a:gd name="T47" fmla="*/ 90 h 354"/>
                <a:gd name="T48" fmla="*/ 62 w 321"/>
                <a:gd name="T49" fmla="*/ 59 h 3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1"/>
                <a:gd name="T76" fmla="*/ 0 h 354"/>
                <a:gd name="T77" fmla="*/ 321 w 321"/>
                <a:gd name="T78" fmla="*/ 354 h 3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1" h="354">
                  <a:moveTo>
                    <a:pt x="62" y="59"/>
                  </a:moveTo>
                  <a:lnTo>
                    <a:pt x="159" y="59"/>
                  </a:lnTo>
                  <a:lnTo>
                    <a:pt x="171" y="48"/>
                  </a:lnTo>
                  <a:lnTo>
                    <a:pt x="171" y="0"/>
                  </a:lnTo>
                  <a:lnTo>
                    <a:pt x="269" y="0"/>
                  </a:lnTo>
                  <a:lnTo>
                    <a:pt x="261" y="20"/>
                  </a:lnTo>
                  <a:lnTo>
                    <a:pt x="260" y="33"/>
                  </a:lnTo>
                  <a:lnTo>
                    <a:pt x="267" y="48"/>
                  </a:lnTo>
                  <a:lnTo>
                    <a:pt x="275" y="63"/>
                  </a:lnTo>
                  <a:lnTo>
                    <a:pt x="282" y="77"/>
                  </a:lnTo>
                  <a:lnTo>
                    <a:pt x="293" y="90"/>
                  </a:lnTo>
                  <a:lnTo>
                    <a:pt x="300" y="111"/>
                  </a:lnTo>
                  <a:lnTo>
                    <a:pt x="309" y="126"/>
                  </a:lnTo>
                  <a:lnTo>
                    <a:pt x="317" y="141"/>
                  </a:lnTo>
                  <a:lnTo>
                    <a:pt x="321" y="152"/>
                  </a:lnTo>
                  <a:lnTo>
                    <a:pt x="318" y="167"/>
                  </a:lnTo>
                  <a:lnTo>
                    <a:pt x="315" y="179"/>
                  </a:lnTo>
                  <a:lnTo>
                    <a:pt x="317" y="354"/>
                  </a:lnTo>
                  <a:lnTo>
                    <a:pt x="68" y="354"/>
                  </a:lnTo>
                  <a:lnTo>
                    <a:pt x="68" y="311"/>
                  </a:lnTo>
                  <a:lnTo>
                    <a:pt x="62" y="302"/>
                  </a:lnTo>
                  <a:lnTo>
                    <a:pt x="0" y="182"/>
                  </a:lnTo>
                  <a:lnTo>
                    <a:pt x="2" y="144"/>
                  </a:lnTo>
                  <a:lnTo>
                    <a:pt x="62" y="90"/>
                  </a:lnTo>
                  <a:lnTo>
                    <a:pt x="62" y="59"/>
                  </a:lnTo>
                  <a:close/>
                </a:path>
              </a:pathLst>
            </a:custGeom>
            <a:solidFill>
              <a:schemeClr val="bg1"/>
            </a:solidFill>
            <a:ln w="9525">
              <a:solidFill>
                <a:schemeClr val="tx1"/>
              </a:solidFill>
              <a:round/>
              <a:headEnd/>
              <a:tailEnd/>
            </a:ln>
          </p:spPr>
          <p:txBody>
            <a:bodyPr/>
            <a:lstStyle/>
            <a:p>
              <a:endParaRPr lang="en-US"/>
            </a:p>
          </p:txBody>
        </p:sp>
        <p:sp>
          <p:nvSpPr>
            <p:cNvPr id="6331" name="Text Box 323">
              <a:extLst>
                <a:ext uri="{FF2B5EF4-FFF2-40B4-BE49-F238E27FC236}">
                  <a16:creationId xmlns:a16="http://schemas.microsoft.com/office/drawing/2014/main" id="{BD187341-8771-4D6A-5A18-1808A86148D9}"/>
                </a:ext>
              </a:extLst>
            </p:cNvPr>
            <p:cNvSpPr txBox="1">
              <a:spLocks noChangeArrowheads="1"/>
            </p:cNvSpPr>
            <p:nvPr/>
          </p:nvSpPr>
          <p:spPr bwMode="auto">
            <a:xfrm>
              <a:off x="3879" y="3201"/>
              <a:ext cx="240" cy="155"/>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Stoddard</a:t>
              </a:r>
            </a:p>
          </p:txBody>
        </p:sp>
      </p:grpSp>
      <p:grpSp>
        <p:nvGrpSpPr>
          <p:cNvPr id="6307" name="Group 324">
            <a:extLst>
              <a:ext uri="{FF2B5EF4-FFF2-40B4-BE49-F238E27FC236}">
                <a16:creationId xmlns:a16="http://schemas.microsoft.com/office/drawing/2014/main" id="{B5617091-9A0B-BFCC-7772-160AD6A23529}"/>
              </a:ext>
            </a:extLst>
          </p:cNvPr>
          <p:cNvGrpSpPr>
            <a:grpSpLocks/>
          </p:cNvGrpSpPr>
          <p:nvPr/>
        </p:nvGrpSpPr>
        <p:grpSpPr bwMode="auto">
          <a:xfrm>
            <a:off x="10339556" y="4888332"/>
            <a:ext cx="689189" cy="441325"/>
            <a:chOff x="4101" y="2958"/>
            <a:chExt cx="243" cy="278"/>
          </a:xfrm>
        </p:grpSpPr>
        <p:sp>
          <p:nvSpPr>
            <p:cNvPr id="6328" name="Freeform 325">
              <a:extLst>
                <a:ext uri="{FF2B5EF4-FFF2-40B4-BE49-F238E27FC236}">
                  <a16:creationId xmlns:a16="http://schemas.microsoft.com/office/drawing/2014/main" id="{C63A6EC5-CE96-E09F-6206-163DC5CB1F51}"/>
                </a:ext>
              </a:extLst>
            </p:cNvPr>
            <p:cNvSpPr>
              <a:spLocks/>
            </p:cNvSpPr>
            <p:nvPr/>
          </p:nvSpPr>
          <p:spPr bwMode="auto">
            <a:xfrm>
              <a:off x="4101" y="2958"/>
              <a:ext cx="243" cy="278"/>
            </a:xfrm>
            <a:custGeom>
              <a:avLst/>
              <a:gdLst>
                <a:gd name="T0" fmla="*/ 45 w 243"/>
                <a:gd name="T1" fmla="*/ 54 h 278"/>
                <a:gd name="T2" fmla="*/ 54 w 243"/>
                <a:gd name="T3" fmla="*/ 38 h 278"/>
                <a:gd name="T4" fmla="*/ 68 w 243"/>
                <a:gd name="T5" fmla="*/ 41 h 278"/>
                <a:gd name="T6" fmla="*/ 84 w 243"/>
                <a:gd name="T7" fmla="*/ 26 h 278"/>
                <a:gd name="T8" fmla="*/ 101 w 243"/>
                <a:gd name="T9" fmla="*/ 15 h 278"/>
                <a:gd name="T10" fmla="*/ 119 w 243"/>
                <a:gd name="T11" fmla="*/ 8 h 278"/>
                <a:gd name="T12" fmla="*/ 135 w 243"/>
                <a:gd name="T13" fmla="*/ 2 h 278"/>
                <a:gd name="T14" fmla="*/ 168 w 243"/>
                <a:gd name="T15" fmla="*/ 0 h 278"/>
                <a:gd name="T16" fmla="*/ 182 w 243"/>
                <a:gd name="T17" fmla="*/ 8 h 278"/>
                <a:gd name="T18" fmla="*/ 176 w 243"/>
                <a:gd name="T19" fmla="*/ 21 h 278"/>
                <a:gd name="T20" fmla="*/ 179 w 243"/>
                <a:gd name="T21" fmla="*/ 41 h 278"/>
                <a:gd name="T22" fmla="*/ 180 w 243"/>
                <a:gd name="T23" fmla="*/ 56 h 278"/>
                <a:gd name="T24" fmla="*/ 219 w 243"/>
                <a:gd name="T25" fmla="*/ 101 h 278"/>
                <a:gd name="T26" fmla="*/ 219 w 243"/>
                <a:gd name="T27" fmla="*/ 122 h 278"/>
                <a:gd name="T28" fmla="*/ 219 w 243"/>
                <a:gd name="T29" fmla="*/ 149 h 278"/>
                <a:gd name="T30" fmla="*/ 243 w 243"/>
                <a:gd name="T31" fmla="*/ 164 h 278"/>
                <a:gd name="T32" fmla="*/ 236 w 243"/>
                <a:gd name="T33" fmla="*/ 176 h 278"/>
                <a:gd name="T34" fmla="*/ 224 w 243"/>
                <a:gd name="T35" fmla="*/ 185 h 278"/>
                <a:gd name="T36" fmla="*/ 218 w 243"/>
                <a:gd name="T37" fmla="*/ 195 h 278"/>
                <a:gd name="T38" fmla="*/ 206 w 243"/>
                <a:gd name="T39" fmla="*/ 201 h 278"/>
                <a:gd name="T40" fmla="*/ 201 w 243"/>
                <a:gd name="T41" fmla="*/ 212 h 278"/>
                <a:gd name="T42" fmla="*/ 195 w 243"/>
                <a:gd name="T43" fmla="*/ 221 h 278"/>
                <a:gd name="T44" fmla="*/ 173 w 243"/>
                <a:gd name="T45" fmla="*/ 222 h 278"/>
                <a:gd name="T46" fmla="*/ 174 w 243"/>
                <a:gd name="T47" fmla="*/ 240 h 278"/>
                <a:gd name="T48" fmla="*/ 153 w 243"/>
                <a:gd name="T49" fmla="*/ 240 h 278"/>
                <a:gd name="T50" fmla="*/ 150 w 243"/>
                <a:gd name="T51" fmla="*/ 255 h 278"/>
                <a:gd name="T52" fmla="*/ 143 w 243"/>
                <a:gd name="T53" fmla="*/ 269 h 278"/>
                <a:gd name="T54" fmla="*/ 132 w 243"/>
                <a:gd name="T55" fmla="*/ 278 h 278"/>
                <a:gd name="T56" fmla="*/ 48 w 243"/>
                <a:gd name="T57" fmla="*/ 278 h 278"/>
                <a:gd name="T58" fmla="*/ 57 w 243"/>
                <a:gd name="T59" fmla="*/ 246 h 278"/>
                <a:gd name="T60" fmla="*/ 53 w 243"/>
                <a:gd name="T61" fmla="*/ 230 h 278"/>
                <a:gd name="T62" fmla="*/ 0 w 243"/>
                <a:gd name="T63" fmla="*/ 125 h 278"/>
                <a:gd name="T64" fmla="*/ 8 w 243"/>
                <a:gd name="T65" fmla="*/ 95 h 278"/>
                <a:gd name="T66" fmla="*/ 20 w 243"/>
                <a:gd name="T67" fmla="*/ 86 h 278"/>
                <a:gd name="T68" fmla="*/ 33 w 243"/>
                <a:gd name="T69" fmla="*/ 81 h 278"/>
                <a:gd name="T70" fmla="*/ 38 w 243"/>
                <a:gd name="T71" fmla="*/ 66 h 278"/>
                <a:gd name="T72" fmla="*/ 45 w 243"/>
                <a:gd name="T73" fmla="*/ 54 h 2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3"/>
                <a:gd name="T112" fmla="*/ 0 h 278"/>
                <a:gd name="T113" fmla="*/ 243 w 243"/>
                <a:gd name="T114" fmla="*/ 278 h 2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3" h="278">
                  <a:moveTo>
                    <a:pt x="45" y="54"/>
                  </a:moveTo>
                  <a:lnTo>
                    <a:pt x="54" y="38"/>
                  </a:lnTo>
                  <a:lnTo>
                    <a:pt x="68" y="41"/>
                  </a:lnTo>
                  <a:lnTo>
                    <a:pt x="84" y="26"/>
                  </a:lnTo>
                  <a:lnTo>
                    <a:pt x="101" y="15"/>
                  </a:lnTo>
                  <a:lnTo>
                    <a:pt x="119" y="8"/>
                  </a:lnTo>
                  <a:lnTo>
                    <a:pt x="135" y="2"/>
                  </a:lnTo>
                  <a:lnTo>
                    <a:pt x="168" y="0"/>
                  </a:lnTo>
                  <a:lnTo>
                    <a:pt x="182" y="8"/>
                  </a:lnTo>
                  <a:lnTo>
                    <a:pt x="176" y="21"/>
                  </a:lnTo>
                  <a:lnTo>
                    <a:pt x="179" y="41"/>
                  </a:lnTo>
                  <a:lnTo>
                    <a:pt x="180" y="56"/>
                  </a:lnTo>
                  <a:lnTo>
                    <a:pt x="219" y="101"/>
                  </a:lnTo>
                  <a:lnTo>
                    <a:pt x="219" y="122"/>
                  </a:lnTo>
                  <a:lnTo>
                    <a:pt x="219" y="149"/>
                  </a:lnTo>
                  <a:lnTo>
                    <a:pt x="243" y="164"/>
                  </a:lnTo>
                  <a:lnTo>
                    <a:pt x="236" y="176"/>
                  </a:lnTo>
                  <a:lnTo>
                    <a:pt x="224" y="185"/>
                  </a:lnTo>
                  <a:lnTo>
                    <a:pt x="218" y="195"/>
                  </a:lnTo>
                  <a:lnTo>
                    <a:pt x="206" y="201"/>
                  </a:lnTo>
                  <a:lnTo>
                    <a:pt x="201" y="212"/>
                  </a:lnTo>
                  <a:lnTo>
                    <a:pt x="195" y="221"/>
                  </a:lnTo>
                  <a:lnTo>
                    <a:pt x="173" y="222"/>
                  </a:lnTo>
                  <a:lnTo>
                    <a:pt x="174" y="240"/>
                  </a:lnTo>
                  <a:lnTo>
                    <a:pt x="153" y="240"/>
                  </a:lnTo>
                  <a:lnTo>
                    <a:pt x="150" y="255"/>
                  </a:lnTo>
                  <a:lnTo>
                    <a:pt x="143" y="269"/>
                  </a:lnTo>
                  <a:lnTo>
                    <a:pt x="132" y="278"/>
                  </a:lnTo>
                  <a:lnTo>
                    <a:pt x="48" y="278"/>
                  </a:lnTo>
                  <a:lnTo>
                    <a:pt x="57" y="246"/>
                  </a:lnTo>
                  <a:lnTo>
                    <a:pt x="53" y="230"/>
                  </a:lnTo>
                  <a:lnTo>
                    <a:pt x="0" y="125"/>
                  </a:lnTo>
                  <a:lnTo>
                    <a:pt x="8" y="95"/>
                  </a:lnTo>
                  <a:lnTo>
                    <a:pt x="20" y="86"/>
                  </a:lnTo>
                  <a:lnTo>
                    <a:pt x="33" y="81"/>
                  </a:lnTo>
                  <a:lnTo>
                    <a:pt x="38" y="66"/>
                  </a:lnTo>
                  <a:lnTo>
                    <a:pt x="45" y="54"/>
                  </a:lnTo>
                  <a:close/>
                </a:path>
              </a:pathLst>
            </a:custGeom>
            <a:solidFill>
              <a:schemeClr val="bg1"/>
            </a:solidFill>
            <a:ln w="9525">
              <a:solidFill>
                <a:schemeClr val="tx1"/>
              </a:solidFill>
              <a:round/>
              <a:headEnd/>
              <a:tailEnd/>
            </a:ln>
          </p:spPr>
          <p:txBody>
            <a:bodyPr/>
            <a:lstStyle/>
            <a:p>
              <a:endParaRPr lang="en-US"/>
            </a:p>
          </p:txBody>
        </p:sp>
        <p:sp>
          <p:nvSpPr>
            <p:cNvPr id="6329" name="Text Box 326">
              <a:extLst>
                <a:ext uri="{FF2B5EF4-FFF2-40B4-BE49-F238E27FC236}">
                  <a16:creationId xmlns:a16="http://schemas.microsoft.com/office/drawing/2014/main" id="{3D2B9149-8424-D7EB-344A-1FF1262E6BC3}"/>
                </a:ext>
              </a:extLst>
            </p:cNvPr>
            <p:cNvSpPr txBox="1">
              <a:spLocks noChangeArrowheads="1"/>
            </p:cNvSpPr>
            <p:nvPr/>
          </p:nvSpPr>
          <p:spPr bwMode="auto">
            <a:xfrm>
              <a:off x="4152" y="3039"/>
              <a:ext cx="144" cy="77"/>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Scott</a:t>
              </a:r>
            </a:p>
          </p:txBody>
        </p:sp>
      </p:grpSp>
      <p:sp>
        <p:nvSpPr>
          <p:cNvPr id="6308" name="Freeform 328">
            <a:extLst>
              <a:ext uri="{FF2B5EF4-FFF2-40B4-BE49-F238E27FC236}">
                <a16:creationId xmlns:a16="http://schemas.microsoft.com/office/drawing/2014/main" id="{42C92673-8573-1E19-EC2B-0248F6310629}"/>
              </a:ext>
            </a:extLst>
          </p:cNvPr>
          <p:cNvSpPr>
            <a:spLocks/>
          </p:cNvSpPr>
          <p:nvPr/>
        </p:nvSpPr>
        <p:spPr bwMode="auto">
          <a:xfrm>
            <a:off x="10717381" y="5101057"/>
            <a:ext cx="371475" cy="563563"/>
          </a:xfrm>
          <a:custGeom>
            <a:avLst/>
            <a:gdLst>
              <a:gd name="T0" fmla="*/ 2147483647 w 234"/>
              <a:gd name="T1" fmla="*/ 2147483647 h 355"/>
              <a:gd name="T2" fmla="*/ 2147483647 w 234"/>
              <a:gd name="T3" fmla="*/ 2147483647 h 355"/>
              <a:gd name="T4" fmla="*/ 2147483647 w 234"/>
              <a:gd name="T5" fmla="*/ 2147483647 h 355"/>
              <a:gd name="T6" fmla="*/ 2147483647 w 234"/>
              <a:gd name="T7" fmla="*/ 2147483647 h 355"/>
              <a:gd name="T8" fmla="*/ 2147483647 w 234"/>
              <a:gd name="T9" fmla="*/ 2147483647 h 355"/>
              <a:gd name="T10" fmla="*/ 2147483647 w 234"/>
              <a:gd name="T11" fmla="*/ 2147483647 h 355"/>
              <a:gd name="T12" fmla="*/ 2147483647 w 234"/>
              <a:gd name="T13" fmla="*/ 2147483647 h 355"/>
              <a:gd name="T14" fmla="*/ 2147483647 w 234"/>
              <a:gd name="T15" fmla="*/ 0 h 355"/>
              <a:gd name="T16" fmla="*/ 2147483647 w 234"/>
              <a:gd name="T17" fmla="*/ 2147483647 h 355"/>
              <a:gd name="T18" fmla="*/ 2147483647 w 234"/>
              <a:gd name="T19" fmla="*/ 2147483647 h 355"/>
              <a:gd name="T20" fmla="*/ 2147483647 w 234"/>
              <a:gd name="T21" fmla="*/ 2147483647 h 355"/>
              <a:gd name="T22" fmla="*/ 2147483647 w 234"/>
              <a:gd name="T23" fmla="*/ 2147483647 h 355"/>
              <a:gd name="T24" fmla="*/ 2147483647 w 234"/>
              <a:gd name="T25" fmla="*/ 2147483647 h 355"/>
              <a:gd name="T26" fmla="*/ 2147483647 w 234"/>
              <a:gd name="T27" fmla="*/ 2147483647 h 355"/>
              <a:gd name="T28" fmla="*/ 2147483647 w 234"/>
              <a:gd name="T29" fmla="*/ 2147483647 h 355"/>
              <a:gd name="T30" fmla="*/ 2147483647 w 234"/>
              <a:gd name="T31" fmla="*/ 2147483647 h 355"/>
              <a:gd name="T32" fmla="*/ 2147483647 w 234"/>
              <a:gd name="T33" fmla="*/ 2147483647 h 355"/>
              <a:gd name="T34" fmla="*/ 2147483647 w 234"/>
              <a:gd name="T35" fmla="*/ 2147483647 h 355"/>
              <a:gd name="T36" fmla="*/ 2147483647 w 234"/>
              <a:gd name="T37" fmla="*/ 2147483647 h 355"/>
              <a:gd name="T38" fmla="*/ 2147483647 w 234"/>
              <a:gd name="T39" fmla="*/ 2147483647 h 355"/>
              <a:gd name="T40" fmla="*/ 2147483647 w 234"/>
              <a:gd name="T41" fmla="*/ 2147483647 h 355"/>
              <a:gd name="T42" fmla="*/ 2147483647 w 234"/>
              <a:gd name="T43" fmla="*/ 2147483647 h 355"/>
              <a:gd name="T44" fmla="*/ 2147483647 w 234"/>
              <a:gd name="T45" fmla="*/ 2147483647 h 355"/>
              <a:gd name="T46" fmla="*/ 2147483647 w 234"/>
              <a:gd name="T47" fmla="*/ 2147483647 h 355"/>
              <a:gd name="T48" fmla="*/ 2147483647 w 234"/>
              <a:gd name="T49" fmla="*/ 2147483647 h 355"/>
              <a:gd name="T50" fmla="*/ 2147483647 w 234"/>
              <a:gd name="T51" fmla="*/ 2147483647 h 355"/>
              <a:gd name="T52" fmla="*/ 2147483647 w 234"/>
              <a:gd name="T53" fmla="*/ 2147483647 h 355"/>
              <a:gd name="T54" fmla="*/ 2147483647 w 234"/>
              <a:gd name="T55" fmla="*/ 2147483647 h 355"/>
              <a:gd name="T56" fmla="*/ 2147483647 w 234"/>
              <a:gd name="T57" fmla="*/ 2147483647 h 355"/>
              <a:gd name="T58" fmla="*/ 2147483647 w 234"/>
              <a:gd name="T59" fmla="*/ 2147483647 h 355"/>
              <a:gd name="T60" fmla="*/ 2147483647 w 234"/>
              <a:gd name="T61" fmla="*/ 2147483647 h 355"/>
              <a:gd name="T62" fmla="*/ 2147483647 w 234"/>
              <a:gd name="T63" fmla="*/ 2147483647 h 355"/>
              <a:gd name="T64" fmla="*/ 0 w 234"/>
              <a:gd name="T65" fmla="*/ 2147483647 h 355"/>
              <a:gd name="T66" fmla="*/ 2147483647 w 234"/>
              <a:gd name="T67" fmla="*/ 2147483647 h 355"/>
              <a:gd name="T68" fmla="*/ 2147483647 w 234"/>
              <a:gd name="T69" fmla="*/ 2147483647 h 355"/>
              <a:gd name="T70" fmla="*/ 2147483647 w 234"/>
              <a:gd name="T71" fmla="*/ 2147483647 h 355"/>
              <a:gd name="T72" fmla="*/ 2147483647 w 234"/>
              <a:gd name="T73" fmla="*/ 2147483647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4"/>
              <a:gd name="T112" fmla="*/ 0 h 355"/>
              <a:gd name="T113" fmla="*/ 234 w 234"/>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4" h="355">
                <a:moveTo>
                  <a:pt x="60" y="96"/>
                </a:moveTo>
                <a:lnTo>
                  <a:pt x="69" y="76"/>
                </a:lnTo>
                <a:lnTo>
                  <a:pt x="83" y="69"/>
                </a:lnTo>
                <a:lnTo>
                  <a:pt x="98" y="51"/>
                </a:lnTo>
                <a:lnTo>
                  <a:pt x="149" y="51"/>
                </a:lnTo>
                <a:lnTo>
                  <a:pt x="150" y="30"/>
                </a:lnTo>
                <a:lnTo>
                  <a:pt x="129" y="4"/>
                </a:lnTo>
                <a:lnTo>
                  <a:pt x="149" y="0"/>
                </a:lnTo>
                <a:lnTo>
                  <a:pt x="158" y="10"/>
                </a:lnTo>
                <a:lnTo>
                  <a:pt x="165" y="25"/>
                </a:lnTo>
                <a:lnTo>
                  <a:pt x="174" y="42"/>
                </a:lnTo>
                <a:lnTo>
                  <a:pt x="186" y="63"/>
                </a:lnTo>
                <a:lnTo>
                  <a:pt x="204" y="64"/>
                </a:lnTo>
                <a:lnTo>
                  <a:pt x="225" y="67"/>
                </a:lnTo>
                <a:lnTo>
                  <a:pt x="234" y="90"/>
                </a:lnTo>
                <a:lnTo>
                  <a:pt x="230" y="108"/>
                </a:lnTo>
                <a:lnTo>
                  <a:pt x="227" y="123"/>
                </a:lnTo>
                <a:lnTo>
                  <a:pt x="221" y="147"/>
                </a:lnTo>
                <a:lnTo>
                  <a:pt x="207" y="165"/>
                </a:lnTo>
                <a:lnTo>
                  <a:pt x="195" y="174"/>
                </a:lnTo>
                <a:lnTo>
                  <a:pt x="198" y="196"/>
                </a:lnTo>
                <a:lnTo>
                  <a:pt x="215" y="204"/>
                </a:lnTo>
                <a:lnTo>
                  <a:pt x="222" y="202"/>
                </a:lnTo>
                <a:lnTo>
                  <a:pt x="222" y="231"/>
                </a:lnTo>
                <a:lnTo>
                  <a:pt x="192" y="229"/>
                </a:lnTo>
                <a:lnTo>
                  <a:pt x="183" y="235"/>
                </a:lnTo>
                <a:lnTo>
                  <a:pt x="183" y="247"/>
                </a:lnTo>
                <a:lnTo>
                  <a:pt x="191" y="262"/>
                </a:lnTo>
                <a:lnTo>
                  <a:pt x="198" y="279"/>
                </a:lnTo>
                <a:lnTo>
                  <a:pt x="189" y="303"/>
                </a:lnTo>
                <a:lnTo>
                  <a:pt x="155" y="355"/>
                </a:lnTo>
                <a:lnTo>
                  <a:pt x="143" y="354"/>
                </a:lnTo>
                <a:lnTo>
                  <a:pt x="0" y="129"/>
                </a:lnTo>
                <a:lnTo>
                  <a:pt x="12" y="112"/>
                </a:lnTo>
                <a:lnTo>
                  <a:pt x="33" y="115"/>
                </a:lnTo>
                <a:lnTo>
                  <a:pt x="36" y="91"/>
                </a:lnTo>
                <a:lnTo>
                  <a:pt x="60" y="96"/>
                </a:lnTo>
                <a:close/>
              </a:path>
            </a:pathLst>
          </a:custGeom>
          <a:solidFill>
            <a:schemeClr val="accent6"/>
          </a:solidFill>
          <a:ln w="9525">
            <a:solidFill>
              <a:schemeClr val="tx1"/>
            </a:solidFill>
            <a:round/>
            <a:headEnd/>
            <a:tailEnd/>
          </a:ln>
        </p:spPr>
        <p:txBody>
          <a:bodyPr/>
          <a:lstStyle/>
          <a:p>
            <a:endParaRPr lang="en-US"/>
          </a:p>
        </p:txBody>
      </p:sp>
      <p:sp>
        <p:nvSpPr>
          <p:cNvPr id="6309" name="Text Box 329">
            <a:extLst>
              <a:ext uri="{FF2B5EF4-FFF2-40B4-BE49-F238E27FC236}">
                <a16:creationId xmlns:a16="http://schemas.microsoft.com/office/drawing/2014/main" id="{D6BA4B70-0913-9900-FE79-73E8D2BDD3BE}"/>
              </a:ext>
            </a:extLst>
          </p:cNvPr>
          <p:cNvSpPr txBox="1">
            <a:spLocks noChangeArrowheads="1"/>
          </p:cNvSpPr>
          <p:nvPr/>
        </p:nvSpPr>
        <p:spPr bwMode="auto">
          <a:xfrm rot="16530201">
            <a:off x="10691785" y="5274160"/>
            <a:ext cx="533400" cy="92075"/>
          </a:xfrm>
          <a:prstGeom prst="rect">
            <a:avLst/>
          </a:prstGeom>
          <a:noFill/>
          <a:ln w="9525">
            <a:noFill/>
            <a:miter lim="800000"/>
            <a:headEnd/>
            <a:tailEnd/>
          </a:ln>
        </p:spPr>
        <p:txBody>
          <a:bodyPr lIns="0" tIns="0" rIns="0" bIns="0">
            <a:spAutoFit/>
          </a:bodyPr>
          <a:lstStyle/>
          <a:p>
            <a:pPr>
              <a:spcBef>
                <a:spcPct val="50000"/>
              </a:spcBef>
            </a:pPr>
            <a:r>
              <a:rPr lang="en-US" sz="600"/>
              <a:t>Mississippi</a:t>
            </a:r>
          </a:p>
        </p:txBody>
      </p:sp>
      <p:grpSp>
        <p:nvGrpSpPr>
          <p:cNvPr id="6310" name="Group 331">
            <a:extLst>
              <a:ext uri="{FF2B5EF4-FFF2-40B4-BE49-F238E27FC236}">
                <a16:creationId xmlns:a16="http://schemas.microsoft.com/office/drawing/2014/main" id="{DB021AB9-49A3-DF58-A148-A6AFFF29F432}"/>
              </a:ext>
            </a:extLst>
          </p:cNvPr>
          <p:cNvGrpSpPr>
            <a:grpSpLocks/>
          </p:cNvGrpSpPr>
          <p:nvPr/>
        </p:nvGrpSpPr>
        <p:grpSpPr bwMode="auto">
          <a:xfrm>
            <a:off x="10325267" y="5288387"/>
            <a:ext cx="554038" cy="627063"/>
            <a:chOff x="3998" y="3210"/>
            <a:chExt cx="349" cy="395"/>
          </a:xfrm>
        </p:grpSpPr>
        <p:sp>
          <p:nvSpPr>
            <p:cNvPr id="6326" name="Freeform 332">
              <a:extLst>
                <a:ext uri="{FF2B5EF4-FFF2-40B4-BE49-F238E27FC236}">
                  <a16:creationId xmlns:a16="http://schemas.microsoft.com/office/drawing/2014/main" id="{E1113FE3-1E7D-C5EA-DC87-2BE7151EF7A8}"/>
                </a:ext>
              </a:extLst>
            </p:cNvPr>
            <p:cNvSpPr>
              <a:spLocks/>
            </p:cNvSpPr>
            <p:nvPr/>
          </p:nvSpPr>
          <p:spPr bwMode="auto">
            <a:xfrm>
              <a:off x="3998" y="3239"/>
              <a:ext cx="349" cy="366"/>
            </a:xfrm>
            <a:custGeom>
              <a:avLst/>
              <a:gdLst>
                <a:gd name="T0" fmla="*/ 151 w 349"/>
                <a:gd name="T1" fmla="*/ 4 h 366"/>
                <a:gd name="T2" fmla="*/ 249 w 349"/>
                <a:gd name="T3" fmla="*/ 0 h 366"/>
                <a:gd name="T4" fmla="*/ 349 w 349"/>
                <a:gd name="T5" fmla="*/ 157 h 366"/>
                <a:gd name="T6" fmla="*/ 325 w 349"/>
                <a:gd name="T7" fmla="*/ 175 h 366"/>
                <a:gd name="T8" fmla="*/ 318 w 349"/>
                <a:gd name="T9" fmla="*/ 201 h 366"/>
                <a:gd name="T10" fmla="*/ 310 w 349"/>
                <a:gd name="T11" fmla="*/ 220 h 366"/>
                <a:gd name="T12" fmla="*/ 309 w 349"/>
                <a:gd name="T13" fmla="*/ 243 h 366"/>
                <a:gd name="T14" fmla="*/ 303 w 349"/>
                <a:gd name="T15" fmla="*/ 255 h 366"/>
                <a:gd name="T16" fmla="*/ 280 w 349"/>
                <a:gd name="T17" fmla="*/ 285 h 366"/>
                <a:gd name="T18" fmla="*/ 271 w 349"/>
                <a:gd name="T19" fmla="*/ 271 h 366"/>
                <a:gd name="T20" fmla="*/ 274 w 349"/>
                <a:gd name="T21" fmla="*/ 259 h 366"/>
                <a:gd name="T22" fmla="*/ 285 w 349"/>
                <a:gd name="T23" fmla="*/ 246 h 366"/>
                <a:gd name="T24" fmla="*/ 283 w 349"/>
                <a:gd name="T25" fmla="*/ 223 h 366"/>
                <a:gd name="T26" fmla="*/ 277 w 349"/>
                <a:gd name="T27" fmla="*/ 210 h 366"/>
                <a:gd name="T28" fmla="*/ 268 w 349"/>
                <a:gd name="T29" fmla="*/ 202 h 366"/>
                <a:gd name="T30" fmla="*/ 258 w 349"/>
                <a:gd name="T31" fmla="*/ 201 h 366"/>
                <a:gd name="T32" fmla="*/ 249 w 349"/>
                <a:gd name="T33" fmla="*/ 198 h 366"/>
                <a:gd name="T34" fmla="*/ 238 w 349"/>
                <a:gd name="T35" fmla="*/ 196 h 366"/>
                <a:gd name="T36" fmla="*/ 229 w 349"/>
                <a:gd name="T37" fmla="*/ 205 h 366"/>
                <a:gd name="T38" fmla="*/ 225 w 349"/>
                <a:gd name="T39" fmla="*/ 214 h 366"/>
                <a:gd name="T40" fmla="*/ 217 w 349"/>
                <a:gd name="T41" fmla="*/ 220 h 366"/>
                <a:gd name="T42" fmla="*/ 220 w 349"/>
                <a:gd name="T43" fmla="*/ 234 h 366"/>
                <a:gd name="T44" fmla="*/ 228 w 349"/>
                <a:gd name="T45" fmla="*/ 249 h 366"/>
                <a:gd name="T46" fmla="*/ 234 w 349"/>
                <a:gd name="T47" fmla="*/ 261 h 366"/>
                <a:gd name="T48" fmla="*/ 240 w 349"/>
                <a:gd name="T49" fmla="*/ 277 h 366"/>
                <a:gd name="T50" fmla="*/ 243 w 349"/>
                <a:gd name="T51" fmla="*/ 294 h 366"/>
                <a:gd name="T52" fmla="*/ 232 w 349"/>
                <a:gd name="T53" fmla="*/ 307 h 366"/>
                <a:gd name="T54" fmla="*/ 229 w 349"/>
                <a:gd name="T55" fmla="*/ 319 h 366"/>
                <a:gd name="T56" fmla="*/ 235 w 349"/>
                <a:gd name="T57" fmla="*/ 333 h 366"/>
                <a:gd name="T58" fmla="*/ 240 w 349"/>
                <a:gd name="T59" fmla="*/ 361 h 366"/>
                <a:gd name="T60" fmla="*/ 229 w 349"/>
                <a:gd name="T61" fmla="*/ 366 h 366"/>
                <a:gd name="T62" fmla="*/ 223 w 349"/>
                <a:gd name="T63" fmla="*/ 348 h 366"/>
                <a:gd name="T64" fmla="*/ 219 w 349"/>
                <a:gd name="T65" fmla="*/ 334 h 366"/>
                <a:gd name="T66" fmla="*/ 207 w 349"/>
                <a:gd name="T67" fmla="*/ 330 h 366"/>
                <a:gd name="T68" fmla="*/ 189 w 349"/>
                <a:gd name="T69" fmla="*/ 325 h 366"/>
                <a:gd name="T70" fmla="*/ 157 w 349"/>
                <a:gd name="T71" fmla="*/ 327 h 366"/>
                <a:gd name="T72" fmla="*/ 130 w 349"/>
                <a:gd name="T73" fmla="*/ 310 h 366"/>
                <a:gd name="T74" fmla="*/ 109 w 349"/>
                <a:gd name="T75" fmla="*/ 339 h 366"/>
                <a:gd name="T76" fmla="*/ 0 w 349"/>
                <a:gd name="T77" fmla="*/ 337 h 366"/>
                <a:gd name="T78" fmla="*/ 0 w 349"/>
                <a:gd name="T79" fmla="*/ 172 h 366"/>
                <a:gd name="T80" fmla="*/ 151 w 349"/>
                <a:gd name="T81" fmla="*/ 172 h 366"/>
                <a:gd name="T82" fmla="*/ 151 w 349"/>
                <a:gd name="T83" fmla="*/ 4 h 3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9"/>
                <a:gd name="T127" fmla="*/ 0 h 366"/>
                <a:gd name="T128" fmla="*/ 349 w 349"/>
                <a:gd name="T129" fmla="*/ 366 h 3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9" h="366">
                  <a:moveTo>
                    <a:pt x="151" y="4"/>
                  </a:moveTo>
                  <a:lnTo>
                    <a:pt x="249" y="0"/>
                  </a:lnTo>
                  <a:lnTo>
                    <a:pt x="349" y="157"/>
                  </a:lnTo>
                  <a:lnTo>
                    <a:pt x="325" y="175"/>
                  </a:lnTo>
                  <a:lnTo>
                    <a:pt x="318" y="201"/>
                  </a:lnTo>
                  <a:lnTo>
                    <a:pt x="310" y="220"/>
                  </a:lnTo>
                  <a:lnTo>
                    <a:pt x="309" y="243"/>
                  </a:lnTo>
                  <a:lnTo>
                    <a:pt x="303" y="255"/>
                  </a:lnTo>
                  <a:lnTo>
                    <a:pt x="280" y="285"/>
                  </a:lnTo>
                  <a:lnTo>
                    <a:pt x="271" y="271"/>
                  </a:lnTo>
                  <a:lnTo>
                    <a:pt x="274" y="259"/>
                  </a:lnTo>
                  <a:lnTo>
                    <a:pt x="285" y="246"/>
                  </a:lnTo>
                  <a:lnTo>
                    <a:pt x="283" y="223"/>
                  </a:lnTo>
                  <a:lnTo>
                    <a:pt x="277" y="210"/>
                  </a:lnTo>
                  <a:lnTo>
                    <a:pt x="268" y="202"/>
                  </a:lnTo>
                  <a:lnTo>
                    <a:pt x="258" y="201"/>
                  </a:lnTo>
                  <a:lnTo>
                    <a:pt x="249" y="198"/>
                  </a:lnTo>
                  <a:lnTo>
                    <a:pt x="238" y="196"/>
                  </a:lnTo>
                  <a:lnTo>
                    <a:pt x="229" y="205"/>
                  </a:lnTo>
                  <a:lnTo>
                    <a:pt x="225" y="214"/>
                  </a:lnTo>
                  <a:lnTo>
                    <a:pt x="217" y="220"/>
                  </a:lnTo>
                  <a:lnTo>
                    <a:pt x="220" y="234"/>
                  </a:lnTo>
                  <a:lnTo>
                    <a:pt x="228" y="249"/>
                  </a:lnTo>
                  <a:lnTo>
                    <a:pt x="234" y="261"/>
                  </a:lnTo>
                  <a:lnTo>
                    <a:pt x="240" y="277"/>
                  </a:lnTo>
                  <a:lnTo>
                    <a:pt x="243" y="294"/>
                  </a:lnTo>
                  <a:lnTo>
                    <a:pt x="232" y="307"/>
                  </a:lnTo>
                  <a:lnTo>
                    <a:pt x="229" y="319"/>
                  </a:lnTo>
                  <a:lnTo>
                    <a:pt x="235" y="333"/>
                  </a:lnTo>
                  <a:lnTo>
                    <a:pt x="240" y="361"/>
                  </a:lnTo>
                  <a:lnTo>
                    <a:pt x="229" y="366"/>
                  </a:lnTo>
                  <a:lnTo>
                    <a:pt x="223" y="348"/>
                  </a:lnTo>
                  <a:lnTo>
                    <a:pt x="219" y="334"/>
                  </a:lnTo>
                  <a:lnTo>
                    <a:pt x="207" y="330"/>
                  </a:lnTo>
                  <a:lnTo>
                    <a:pt x="189" y="325"/>
                  </a:lnTo>
                  <a:lnTo>
                    <a:pt x="157" y="327"/>
                  </a:lnTo>
                  <a:lnTo>
                    <a:pt x="130" y="310"/>
                  </a:lnTo>
                  <a:lnTo>
                    <a:pt x="109" y="339"/>
                  </a:lnTo>
                  <a:lnTo>
                    <a:pt x="0" y="337"/>
                  </a:lnTo>
                  <a:lnTo>
                    <a:pt x="0" y="172"/>
                  </a:lnTo>
                  <a:lnTo>
                    <a:pt x="151" y="172"/>
                  </a:lnTo>
                  <a:lnTo>
                    <a:pt x="151" y="4"/>
                  </a:lnTo>
                  <a:close/>
                </a:path>
              </a:pathLst>
            </a:custGeom>
            <a:solidFill>
              <a:schemeClr val="bg1"/>
            </a:solidFill>
            <a:ln w="9525">
              <a:solidFill>
                <a:schemeClr val="tx1"/>
              </a:solidFill>
              <a:round/>
              <a:headEnd/>
              <a:tailEnd/>
            </a:ln>
          </p:spPr>
          <p:txBody>
            <a:bodyPr/>
            <a:lstStyle/>
            <a:p>
              <a:endParaRPr lang="en-US"/>
            </a:p>
          </p:txBody>
        </p:sp>
        <p:sp>
          <p:nvSpPr>
            <p:cNvPr id="6327" name="Text Box 333">
              <a:extLst>
                <a:ext uri="{FF2B5EF4-FFF2-40B4-BE49-F238E27FC236}">
                  <a16:creationId xmlns:a16="http://schemas.microsoft.com/office/drawing/2014/main" id="{71067B75-0844-06D7-8876-CE84799940F6}"/>
                </a:ext>
              </a:extLst>
            </p:cNvPr>
            <p:cNvSpPr txBox="1">
              <a:spLocks noChangeArrowheads="1"/>
            </p:cNvSpPr>
            <p:nvPr/>
          </p:nvSpPr>
          <p:spPr bwMode="auto">
            <a:xfrm rot="18436014">
              <a:off x="4065" y="3300"/>
              <a:ext cx="336" cy="155"/>
            </a:xfrm>
            <a:prstGeom prst="rect">
              <a:avLst/>
            </a:prstGeom>
            <a:noFill/>
            <a:ln w="9525">
              <a:noFill/>
              <a:miter lim="800000"/>
              <a:headEnd/>
              <a:tailEnd/>
            </a:ln>
          </p:spPr>
          <p:txBody>
            <a:bodyPr lIns="0" tIns="0" rIns="0" bIns="0">
              <a:spAutoFit/>
            </a:bodyPr>
            <a:lstStyle/>
            <a:p>
              <a:pPr>
                <a:spcBef>
                  <a:spcPct val="50000"/>
                </a:spcBef>
              </a:pPr>
              <a:r>
                <a:rPr lang="en-US" sz="800"/>
                <a:t>New Madrid</a:t>
              </a:r>
            </a:p>
          </p:txBody>
        </p:sp>
      </p:grpSp>
      <p:grpSp>
        <p:nvGrpSpPr>
          <p:cNvPr id="6311" name="Group 334">
            <a:extLst>
              <a:ext uri="{FF2B5EF4-FFF2-40B4-BE49-F238E27FC236}">
                <a16:creationId xmlns:a16="http://schemas.microsoft.com/office/drawing/2014/main" id="{EB0ECC8B-B8C1-72D5-39B3-A2EFD35AF18D}"/>
              </a:ext>
            </a:extLst>
          </p:cNvPr>
          <p:cNvGrpSpPr>
            <a:grpSpLocks/>
          </p:cNvGrpSpPr>
          <p:nvPr/>
        </p:nvGrpSpPr>
        <p:grpSpPr bwMode="auto">
          <a:xfrm>
            <a:off x="9963318" y="5610644"/>
            <a:ext cx="352425" cy="709612"/>
            <a:chOff x="3770" y="3413"/>
            <a:chExt cx="222" cy="447"/>
          </a:xfrm>
        </p:grpSpPr>
        <p:sp>
          <p:nvSpPr>
            <p:cNvPr id="6324" name="Freeform 335">
              <a:extLst>
                <a:ext uri="{FF2B5EF4-FFF2-40B4-BE49-F238E27FC236}">
                  <a16:creationId xmlns:a16="http://schemas.microsoft.com/office/drawing/2014/main" id="{89551AFB-4175-D72D-E185-C20646873F5B}"/>
                </a:ext>
              </a:extLst>
            </p:cNvPr>
            <p:cNvSpPr>
              <a:spLocks/>
            </p:cNvSpPr>
            <p:nvPr/>
          </p:nvSpPr>
          <p:spPr bwMode="auto">
            <a:xfrm>
              <a:off x="3770" y="3413"/>
              <a:ext cx="222" cy="447"/>
            </a:xfrm>
            <a:custGeom>
              <a:avLst/>
              <a:gdLst>
                <a:gd name="T0" fmla="*/ 121 w 222"/>
                <a:gd name="T1" fmla="*/ 0 h 447"/>
                <a:gd name="T2" fmla="*/ 222 w 222"/>
                <a:gd name="T3" fmla="*/ 0 h 447"/>
                <a:gd name="T4" fmla="*/ 222 w 222"/>
                <a:gd name="T5" fmla="*/ 447 h 447"/>
                <a:gd name="T6" fmla="*/ 0 w 222"/>
                <a:gd name="T7" fmla="*/ 447 h 447"/>
                <a:gd name="T8" fmla="*/ 31 w 222"/>
                <a:gd name="T9" fmla="*/ 384 h 447"/>
                <a:gd name="T10" fmla="*/ 48 w 222"/>
                <a:gd name="T11" fmla="*/ 375 h 447"/>
                <a:gd name="T12" fmla="*/ 69 w 222"/>
                <a:gd name="T13" fmla="*/ 360 h 447"/>
                <a:gd name="T14" fmla="*/ 106 w 222"/>
                <a:gd name="T15" fmla="*/ 291 h 447"/>
                <a:gd name="T16" fmla="*/ 135 w 222"/>
                <a:gd name="T17" fmla="*/ 277 h 447"/>
                <a:gd name="T18" fmla="*/ 154 w 222"/>
                <a:gd name="T19" fmla="*/ 259 h 447"/>
                <a:gd name="T20" fmla="*/ 159 w 222"/>
                <a:gd name="T21" fmla="*/ 238 h 447"/>
                <a:gd name="T22" fmla="*/ 160 w 222"/>
                <a:gd name="T23" fmla="*/ 217 h 447"/>
                <a:gd name="T24" fmla="*/ 162 w 222"/>
                <a:gd name="T25" fmla="*/ 202 h 447"/>
                <a:gd name="T26" fmla="*/ 166 w 222"/>
                <a:gd name="T27" fmla="*/ 187 h 447"/>
                <a:gd name="T28" fmla="*/ 168 w 222"/>
                <a:gd name="T29" fmla="*/ 168 h 447"/>
                <a:gd name="T30" fmla="*/ 153 w 222"/>
                <a:gd name="T31" fmla="*/ 162 h 447"/>
                <a:gd name="T32" fmla="*/ 144 w 222"/>
                <a:gd name="T33" fmla="*/ 153 h 447"/>
                <a:gd name="T34" fmla="*/ 126 w 222"/>
                <a:gd name="T35" fmla="*/ 154 h 447"/>
                <a:gd name="T36" fmla="*/ 126 w 222"/>
                <a:gd name="T37" fmla="*/ 118 h 447"/>
                <a:gd name="T38" fmla="*/ 118 w 222"/>
                <a:gd name="T39" fmla="*/ 118 h 447"/>
                <a:gd name="T40" fmla="*/ 118 w 222"/>
                <a:gd name="T41" fmla="*/ 79 h 447"/>
                <a:gd name="T42" fmla="*/ 91 w 222"/>
                <a:gd name="T43" fmla="*/ 82 h 447"/>
                <a:gd name="T44" fmla="*/ 121 w 222"/>
                <a:gd name="T45" fmla="*/ 0 h 4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2"/>
                <a:gd name="T70" fmla="*/ 0 h 447"/>
                <a:gd name="T71" fmla="*/ 222 w 222"/>
                <a:gd name="T72" fmla="*/ 447 h 4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2" h="447">
                  <a:moveTo>
                    <a:pt x="121" y="0"/>
                  </a:moveTo>
                  <a:lnTo>
                    <a:pt x="222" y="0"/>
                  </a:lnTo>
                  <a:lnTo>
                    <a:pt x="222" y="447"/>
                  </a:lnTo>
                  <a:lnTo>
                    <a:pt x="0" y="447"/>
                  </a:lnTo>
                  <a:lnTo>
                    <a:pt x="31" y="384"/>
                  </a:lnTo>
                  <a:lnTo>
                    <a:pt x="48" y="375"/>
                  </a:lnTo>
                  <a:lnTo>
                    <a:pt x="69" y="360"/>
                  </a:lnTo>
                  <a:lnTo>
                    <a:pt x="106" y="291"/>
                  </a:lnTo>
                  <a:lnTo>
                    <a:pt x="135" y="277"/>
                  </a:lnTo>
                  <a:lnTo>
                    <a:pt x="154" y="259"/>
                  </a:lnTo>
                  <a:lnTo>
                    <a:pt x="159" y="238"/>
                  </a:lnTo>
                  <a:lnTo>
                    <a:pt x="160" y="217"/>
                  </a:lnTo>
                  <a:lnTo>
                    <a:pt x="162" y="202"/>
                  </a:lnTo>
                  <a:lnTo>
                    <a:pt x="166" y="187"/>
                  </a:lnTo>
                  <a:lnTo>
                    <a:pt x="168" y="168"/>
                  </a:lnTo>
                  <a:lnTo>
                    <a:pt x="153" y="162"/>
                  </a:lnTo>
                  <a:lnTo>
                    <a:pt x="144" y="153"/>
                  </a:lnTo>
                  <a:lnTo>
                    <a:pt x="126" y="154"/>
                  </a:lnTo>
                  <a:lnTo>
                    <a:pt x="126" y="118"/>
                  </a:lnTo>
                  <a:lnTo>
                    <a:pt x="118" y="118"/>
                  </a:lnTo>
                  <a:lnTo>
                    <a:pt x="118" y="79"/>
                  </a:lnTo>
                  <a:lnTo>
                    <a:pt x="91" y="82"/>
                  </a:lnTo>
                  <a:lnTo>
                    <a:pt x="121" y="0"/>
                  </a:lnTo>
                  <a:close/>
                </a:path>
              </a:pathLst>
            </a:custGeom>
            <a:solidFill>
              <a:schemeClr val="bg1"/>
            </a:solidFill>
            <a:ln w="9525">
              <a:solidFill>
                <a:schemeClr val="tx1"/>
              </a:solidFill>
              <a:round/>
              <a:headEnd/>
              <a:tailEnd/>
            </a:ln>
          </p:spPr>
          <p:txBody>
            <a:bodyPr/>
            <a:lstStyle/>
            <a:p>
              <a:endParaRPr lang="en-US"/>
            </a:p>
          </p:txBody>
        </p:sp>
        <p:sp>
          <p:nvSpPr>
            <p:cNvPr id="6325" name="Text Box 336">
              <a:extLst>
                <a:ext uri="{FF2B5EF4-FFF2-40B4-BE49-F238E27FC236}">
                  <a16:creationId xmlns:a16="http://schemas.microsoft.com/office/drawing/2014/main" id="{E60E1439-990C-5C64-DE7F-693D3808FADA}"/>
                </a:ext>
              </a:extLst>
            </p:cNvPr>
            <p:cNvSpPr txBox="1">
              <a:spLocks noChangeArrowheads="1"/>
            </p:cNvSpPr>
            <p:nvPr/>
          </p:nvSpPr>
          <p:spPr bwMode="auto">
            <a:xfrm rot="-5400000">
              <a:off x="3825" y="3696"/>
              <a:ext cx="240" cy="77"/>
            </a:xfrm>
            <a:prstGeom prst="rect">
              <a:avLst/>
            </a:prstGeom>
            <a:solidFill>
              <a:schemeClr val="bg1">
                <a:alpha val="50195"/>
              </a:schemeClr>
            </a:solidFill>
            <a:ln w="9525">
              <a:noFill/>
              <a:miter lim="800000"/>
              <a:headEnd/>
              <a:tailEnd/>
            </a:ln>
          </p:spPr>
          <p:txBody>
            <a:bodyPr lIns="0" tIns="0" rIns="0" bIns="0">
              <a:spAutoFit/>
            </a:bodyPr>
            <a:lstStyle/>
            <a:p>
              <a:pPr>
                <a:spcBef>
                  <a:spcPct val="50000"/>
                </a:spcBef>
              </a:pPr>
              <a:r>
                <a:rPr lang="en-US" sz="800"/>
                <a:t>Dunklin</a:t>
              </a:r>
            </a:p>
          </p:txBody>
        </p:sp>
      </p:grpSp>
      <p:grpSp>
        <p:nvGrpSpPr>
          <p:cNvPr id="6312" name="Group 337">
            <a:extLst>
              <a:ext uri="{FF2B5EF4-FFF2-40B4-BE49-F238E27FC236}">
                <a16:creationId xmlns:a16="http://schemas.microsoft.com/office/drawing/2014/main" id="{284D3468-1184-0628-CC43-FEA712D2CD4B}"/>
              </a:ext>
            </a:extLst>
          </p:cNvPr>
          <p:cNvGrpSpPr>
            <a:grpSpLocks/>
          </p:cNvGrpSpPr>
          <p:nvPr/>
        </p:nvGrpSpPr>
        <p:grpSpPr bwMode="auto">
          <a:xfrm>
            <a:off x="10325270" y="5840831"/>
            <a:ext cx="561976" cy="471488"/>
            <a:chOff x="3998" y="3558"/>
            <a:chExt cx="354" cy="297"/>
          </a:xfrm>
        </p:grpSpPr>
        <p:sp>
          <p:nvSpPr>
            <p:cNvPr id="6322" name="Freeform 338">
              <a:extLst>
                <a:ext uri="{FF2B5EF4-FFF2-40B4-BE49-F238E27FC236}">
                  <a16:creationId xmlns:a16="http://schemas.microsoft.com/office/drawing/2014/main" id="{DCF2E38A-B0CC-698C-EB54-E9645477FF85}"/>
                </a:ext>
              </a:extLst>
            </p:cNvPr>
            <p:cNvSpPr>
              <a:spLocks/>
            </p:cNvSpPr>
            <p:nvPr/>
          </p:nvSpPr>
          <p:spPr bwMode="auto">
            <a:xfrm>
              <a:off x="3998" y="3558"/>
              <a:ext cx="237" cy="297"/>
            </a:xfrm>
            <a:custGeom>
              <a:avLst/>
              <a:gdLst>
                <a:gd name="T0" fmla="*/ 0 w 237"/>
                <a:gd name="T1" fmla="*/ 29 h 297"/>
                <a:gd name="T2" fmla="*/ 118 w 237"/>
                <a:gd name="T3" fmla="*/ 29 h 297"/>
                <a:gd name="T4" fmla="*/ 124 w 237"/>
                <a:gd name="T5" fmla="*/ 18 h 297"/>
                <a:gd name="T6" fmla="*/ 132 w 237"/>
                <a:gd name="T7" fmla="*/ 0 h 297"/>
                <a:gd name="T8" fmla="*/ 147 w 237"/>
                <a:gd name="T9" fmla="*/ 14 h 297"/>
                <a:gd name="T10" fmla="*/ 202 w 237"/>
                <a:gd name="T11" fmla="*/ 14 h 297"/>
                <a:gd name="T12" fmla="*/ 231 w 237"/>
                <a:gd name="T13" fmla="*/ 59 h 297"/>
                <a:gd name="T14" fmla="*/ 187 w 237"/>
                <a:gd name="T15" fmla="*/ 60 h 297"/>
                <a:gd name="T16" fmla="*/ 192 w 237"/>
                <a:gd name="T17" fmla="*/ 77 h 297"/>
                <a:gd name="T18" fmla="*/ 205 w 237"/>
                <a:gd name="T19" fmla="*/ 86 h 297"/>
                <a:gd name="T20" fmla="*/ 217 w 237"/>
                <a:gd name="T21" fmla="*/ 96 h 297"/>
                <a:gd name="T22" fmla="*/ 237 w 237"/>
                <a:gd name="T23" fmla="*/ 107 h 297"/>
                <a:gd name="T24" fmla="*/ 237 w 237"/>
                <a:gd name="T25" fmla="*/ 125 h 297"/>
                <a:gd name="T26" fmla="*/ 138 w 237"/>
                <a:gd name="T27" fmla="*/ 125 h 297"/>
                <a:gd name="T28" fmla="*/ 186 w 237"/>
                <a:gd name="T29" fmla="*/ 176 h 297"/>
                <a:gd name="T30" fmla="*/ 204 w 237"/>
                <a:gd name="T31" fmla="*/ 209 h 297"/>
                <a:gd name="T32" fmla="*/ 178 w 237"/>
                <a:gd name="T33" fmla="*/ 227 h 297"/>
                <a:gd name="T34" fmla="*/ 160 w 237"/>
                <a:gd name="T35" fmla="*/ 233 h 297"/>
                <a:gd name="T36" fmla="*/ 126 w 237"/>
                <a:gd name="T37" fmla="*/ 297 h 297"/>
                <a:gd name="T38" fmla="*/ 0 w 237"/>
                <a:gd name="T39" fmla="*/ 297 h 297"/>
                <a:gd name="T40" fmla="*/ 0 w 237"/>
                <a:gd name="T41" fmla="*/ 29 h 2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7"/>
                <a:gd name="T64" fmla="*/ 0 h 297"/>
                <a:gd name="T65" fmla="*/ 237 w 237"/>
                <a:gd name="T66" fmla="*/ 297 h 2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7" h="297">
                  <a:moveTo>
                    <a:pt x="0" y="29"/>
                  </a:moveTo>
                  <a:lnTo>
                    <a:pt x="118" y="29"/>
                  </a:lnTo>
                  <a:lnTo>
                    <a:pt x="124" y="18"/>
                  </a:lnTo>
                  <a:lnTo>
                    <a:pt x="132" y="0"/>
                  </a:lnTo>
                  <a:lnTo>
                    <a:pt x="147" y="14"/>
                  </a:lnTo>
                  <a:lnTo>
                    <a:pt x="202" y="14"/>
                  </a:lnTo>
                  <a:lnTo>
                    <a:pt x="231" y="59"/>
                  </a:lnTo>
                  <a:lnTo>
                    <a:pt x="187" y="60"/>
                  </a:lnTo>
                  <a:lnTo>
                    <a:pt x="192" y="77"/>
                  </a:lnTo>
                  <a:lnTo>
                    <a:pt x="205" y="86"/>
                  </a:lnTo>
                  <a:lnTo>
                    <a:pt x="217" y="96"/>
                  </a:lnTo>
                  <a:lnTo>
                    <a:pt x="237" y="107"/>
                  </a:lnTo>
                  <a:lnTo>
                    <a:pt x="237" y="125"/>
                  </a:lnTo>
                  <a:lnTo>
                    <a:pt x="138" y="125"/>
                  </a:lnTo>
                  <a:lnTo>
                    <a:pt x="186" y="176"/>
                  </a:lnTo>
                  <a:lnTo>
                    <a:pt x="204" y="209"/>
                  </a:lnTo>
                  <a:lnTo>
                    <a:pt x="178" y="227"/>
                  </a:lnTo>
                  <a:lnTo>
                    <a:pt x="160" y="233"/>
                  </a:lnTo>
                  <a:lnTo>
                    <a:pt x="126" y="297"/>
                  </a:lnTo>
                  <a:lnTo>
                    <a:pt x="0" y="297"/>
                  </a:lnTo>
                  <a:lnTo>
                    <a:pt x="0" y="29"/>
                  </a:lnTo>
                  <a:close/>
                </a:path>
              </a:pathLst>
            </a:custGeom>
            <a:solidFill>
              <a:schemeClr val="bg1"/>
            </a:solidFill>
            <a:ln w="9525">
              <a:solidFill>
                <a:schemeClr val="tx1"/>
              </a:solidFill>
              <a:round/>
              <a:headEnd/>
              <a:tailEnd/>
            </a:ln>
          </p:spPr>
          <p:txBody>
            <a:bodyPr/>
            <a:lstStyle/>
            <a:p>
              <a:endParaRPr lang="en-US"/>
            </a:p>
          </p:txBody>
        </p:sp>
        <p:sp>
          <p:nvSpPr>
            <p:cNvPr id="6323" name="Text Box 339">
              <a:extLst>
                <a:ext uri="{FF2B5EF4-FFF2-40B4-BE49-F238E27FC236}">
                  <a16:creationId xmlns:a16="http://schemas.microsoft.com/office/drawing/2014/main" id="{73A12FC1-2541-3E78-7CE8-4747EDA1038A}"/>
                </a:ext>
              </a:extLst>
            </p:cNvPr>
            <p:cNvSpPr txBox="1">
              <a:spLocks noChangeArrowheads="1"/>
            </p:cNvSpPr>
            <p:nvPr/>
          </p:nvSpPr>
          <p:spPr bwMode="auto">
            <a:xfrm>
              <a:off x="4029" y="3701"/>
              <a:ext cx="323" cy="78"/>
            </a:xfrm>
            <a:prstGeom prst="rect">
              <a:avLst/>
            </a:prstGeom>
            <a:solidFill>
              <a:schemeClr val="bg1">
                <a:alpha val="50195"/>
              </a:schemeClr>
            </a:solidFill>
            <a:ln w="9525">
              <a:noFill/>
              <a:miter lim="800000"/>
              <a:headEnd/>
              <a:tailEnd/>
            </a:ln>
          </p:spPr>
          <p:txBody>
            <a:bodyPr wrap="square" lIns="0" tIns="0" rIns="0" bIns="0">
              <a:spAutoFit/>
            </a:bodyPr>
            <a:lstStyle/>
            <a:p>
              <a:pPr>
                <a:spcBef>
                  <a:spcPct val="50000"/>
                </a:spcBef>
              </a:pPr>
              <a:r>
                <a:rPr lang="en-US" sz="800"/>
                <a:t>Pemiscot</a:t>
              </a:r>
            </a:p>
          </p:txBody>
        </p:sp>
      </p:grpSp>
      <p:grpSp>
        <p:nvGrpSpPr>
          <p:cNvPr id="6313" name="Group 365">
            <a:extLst>
              <a:ext uri="{FF2B5EF4-FFF2-40B4-BE49-F238E27FC236}">
                <a16:creationId xmlns:a16="http://schemas.microsoft.com/office/drawing/2014/main" id="{3C01C3DD-9DD1-BE6F-BD17-7B45D3E1B691}"/>
              </a:ext>
            </a:extLst>
          </p:cNvPr>
          <p:cNvGrpSpPr>
            <a:grpSpLocks/>
          </p:cNvGrpSpPr>
          <p:nvPr/>
        </p:nvGrpSpPr>
        <p:grpSpPr bwMode="auto">
          <a:xfrm>
            <a:off x="9883943" y="3891382"/>
            <a:ext cx="782638" cy="504825"/>
            <a:chOff x="3720" y="2330"/>
            <a:chExt cx="493" cy="318"/>
          </a:xfrm>
          <a:solidFill>
            <a:schemeClr val="accent1">
              <a:lumMod val="75000"/>
            </a:schemeClr>
          </a:solidFill>
        </p:grpSpPr>
        <p:sp>
          <p:nvSpPr>
            <p:cNvPr id="6320" name="Freeform 357">
              <a:extLst>
                <a:ext uri="{FF2B5EF4-FFF2-40B4-BE49-F238E27FC236}">
                  <a16:creationId xmlns:a16="http://schemas.microsoft.com/office/drawing/2014/main" id="{99889F05-D024-F2F8-5F94-95336E6B3594}"/>
                </a:ext>
              </a:extLst>
            </p:cNvPr>
            <p:cNvSpPr>
              <a:spLocks/>
            </p:cNvSpPr>
            <p:nvPr/>
          </p:nvSpPr>
          <p:spPr bwMode="auto">
            <a:xfrm>
              <a:off x="3720" y="2330"/>
              <a:ext cx="279" cy="318"/>
            </a:xfrm>
            <a:custGeom>
              <a:avLst/>
              <a:gdLst>
                <a:gd name="T0" fmla="*/ 0 w 279"/>
                <a:gd name="T1" fmla="*/ 172 h 318"/>
                <a:gd name="T2" fmla="*/ 75 w 279"/>
                <a:gd name="T3" fmla="*/ 97 h 318"/>
                <a:gd name="T4" fmla="*/ 56 w 279"/>
                <a:gd name="T5" fmla="*/ 78 h 318"/>
                <a:gd name="T6" fmla="*/ 36 w 279"/>
                <a:gd name="T7" fmla="*/ 63 h 318"/>
                <a:gd name="T8" fmla="*/ 23 w 279"/>
                <a:gd name="T9" fmla="*/ 52 h 318"/>
                <a:gd name="T10" fmla="*/ 107 w 279"/>
                <a:gd name="T11" fmla="*/ 0 h 318"/>
                <a:gd name="T12" fmla="*/ 141 w 279"/>
                <a:gd name="T13" fmla="*/ 39 h 318"/>
                <a:gd name="T14" fmla="*/ 156 w 279"/>
                <a:gd name="T15" fmla="*/ 36 h 318"/>
                <a:gd name="T16" fmla="*/ 248 w 279"/>
                <a:gd name="T17" fmla="*/ 118 h 318"/>
                <a:gd name="T18" fmla="*/ 279 w 279"/>
                <a:gd name="T19" fmla="*/ 117 h 318"/>
                <a:gd name="T20" fmla="*/ 267 w 279"/>
                <a:gd name="T21" fmla="*/ 133 h 318"/>
                <a:gd name="T22" fmla="*/ 272 w 279"/>
                <a:gd name="T23" fmla="*/ 159 h 318"/>
                <a:gd name="T24" fmla="*/ 279 w 279"/>
                <a:gd name="T25" fmla="*/ 183 h 318"/>
                <a:gd name="T26" fmla="*/ 191 w 279"/>
                <a:gd name="T27" fmla="*/ 313 h 318"/>
                <a:gd name="T28" fmla="*/ 167 w 279"/>
                <a:gd name="T29" fmla="*/ 298 h 318"/>
                <a:gd name="T30" fmla="*/ 140 w 279"/>
                <a:gd name="T31" fmla="*/ 318 h 318"/>
                <a:gd name="T32" fmla="*/ 65 w 279"/>
                <a:gd name="T33" fmla="*/ 246 h 318"/>
                <a:gd name="T34" fmla="*/ 63 w 279"/>
                <a:gd name="T35" fmla="*/ 238 h 318"/>
                <a:gd name="T36" fmla="*/ 0 w 279"/>
                <a:gd name="T37" fmla="*/ 172 h 3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318"/>
                <a:gd name="T59" fmla="*/ 279 w 279"/>
                <a:gd name="T60" fmla="*/ 318 h 3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318">
                  <a:moveTo>
                    <a:pt x="0" y="172"/>
                  </a:moveTo>
                  <a:lnTo>
                    <a:pt x="75" y="97"/>
                  </a:lnTo>
                  <a:lnTo>
                    <a:pt x="56" y="78"/>
                  </a:lnTo>
                  <a:lnTo>
                    <a:pt x="36" y="63"/>
                  </a:lnTo>
                  <a:lnTo>
                    <a:pt x="23" y="52"/>
                  </a:lnTo>
                  <a:lnTo>
                    <a:pt x="107" y="0"/>
                  </a:lnTo>
                  <a:lnTo>
                    <a:pt x="141" y="39"/>
                  </a:lnTo>
                  <a:lnTo>
                    <a:pt x="156" y="36"/>
                  </a:lnTo>
                  <a:lnTo>
                    <a:pt x="248" y="118"/>
                  </a:lnTo>
                  <a:lnTo>
                    <a:pt x="279" y="117"/>
                  </a:lnTo>
                  <a:lnTo>
                    <a:pt x="267" y="133"/>
                  </a:lnTo>
                  <a:lnTo>
                    <a:pt x="272" y="159"/>
                  </a:lnTo>
                  <a:lnTo>
                    <a:pt x="279" y="183"/>
                  </a:lnTo>
                  <a:lnTo>
                    <a:pt x="191" y="313"/>
                  </a:lnTo>
                  <a:lnTo>
                    <a:pt x="167" y="298"/>
                  </a:lnTo>
                  <a:lnTo>
                    <a:pt x="140" y="318"/>
                  </a:lnTo>
                  <a:lnTo>
                    <a:pt x="65" y="246"/>
                  </a:lnTo>
                  <a:lnTo>
                    <a:pt x="63" y="238"/>
                  </a:lnTo>
                  <a:lnTo>
                    <a:pt x="0" y="172"/>
                  </a:lnTo>
                  <a:close/>
                </a:path>
              </a:pathLst>
            </a:custGeom>
            <a:grpFill/>
            <a:ln w="9525">
              <a:solidFill>
                <a:schemeClr val="tx1"/>
              </a:solidFill>
              <a:round/>
              <a:headEnd/>
              <a:tailEnd/>
            </a:ln>
          </p:spPr>
          <p:txBody>
            <a:bodyPr/>
            <a:lstStyle/>
            <a:p>
              <a:endParaRPr lang="en-US"/>
            </a:p>
          </p:txBody>
        </p:sp>
        <p:sp>
          <p:nvSpPr>
            <p:cNvPr id="6321" name="Text Box 358">
              <a:extLst>
                <a:ext uri="{FF2B5EF4-FFF2-40B4-BE49-F238E27FC236}">
                  <a16:creationId xmlns:a16="http://schemas.microsoft.com/office/drawing/2014/main" id="{693D5DA2-D496-9F89-D6F4-BB8C1B5331FA}"/>
                </a:ext>
              </a:extLst>
            </p:cNvPr>
            <p:cNvSpPr txBox="1">
              <a:spLocks noChangeArrowheads="1"/>
            </p:cNvSpPr>
            <p:nvPr/>
          </p:nvSpPr>
          <p:spPr bwMode="auto">
            <a:xfrm>
              <a:off x="3778" y="2444"/>
              <a:ext cx="435" cy="116"/>
            </a:xfrm>
            <a:prstGeom prst="rect">
              <a:avLst/>
            </a:prstGeom>
            <a:grpFill/>
            <a:ln w="9525">
              <a:noFill/>
              <a:miter lim="800000"/>
              <a:headEnd/>
              <a:tailEnd/>
            </a:ln>
          </p:spPr>
          <p:txBody>
            <a:bodyPr lIns="0" tIns="0" rIns="0" bIns="0">
              <a:spAutoFit/>
            </a:bodyPr>
            <a:lstStyle/>
            <a:p>
              <a:pPr>
                <a:spcBef>
                  <a:spcPct val="50000"/>
                </a:spcBef>
              </a:pPr>
              <a:r>
                <a:rPr lang="en-US" sz="600"/>
                <a:t>Ste. </a:t>
              </a:r>
              <a:br>
                <a:rPr lang="en-US" sz="600"/>
              </a:br>
              <a:r>
                <a:rPr lang="en-US" sz="600"/>
                <a:t>Genevieve</a:t>
              </a:r>
            </a:p>
          </p:txBody>
        </p:sp>
      </p:grpSp>
      <p:grpSp>
        <p:nvGrpSpPr>
          <p:cNvPr id="6314" name="Group 364">
            <a:extLst>
              <a:ext uri="{FF2B5EF4-FFF2-40B4-BE49-F238E27FC236}">
                <a16:creationId xmlns:a16="http://schemas.microsoft.com/office/drawing/2014/main" id="{7A6B670F-0079-FF85-496E-5C24B05E2C8A}"/>
              </a:ext>
            </a:extLst>
          </p:cNvPr>
          <p:cNvGrpSpPr>
            <a:grpSpLocks/>
          </p:cNvGrpSpPr>
          <p:nvPr/>
        </p:nvGrpSpPr>
        <p:grpSpPr bwMode="auto">
          <a:xfrm>
            <a:off x="10388268" y="4493044"/>
            <a:ext cx="524372" cy="553768"/>
            <a:chOff x="4053" y="2709"/>
            <a:chExt cx="315" cy="335"/>
          </a:xfrm>
          <a:solidFill>
            <a:schemeClr val="accent1">
              <a:lumMod val="75000"/>
            </a:schemeClr>
          </a:solidFill>
        </p:grpSpPr>
        <p:sp>
          <p:nvSpPr>
            <p:cNvPr id="6318" name="Freeform 360">
              <a:extLst>
                <a:ext uri="{FF2B5EF4-FFF2-40B4-BE49-F238E27FC236}">
                  <a16:creationId xmlns:a16="http://schemas.microsoft.com/office/drawing/2014/main" id="{3EC17FCB-8C4A-B562-58E9-7EF5B9380ACD}"/>
                </a:ext>
              </a:extLst>
            </p:cNvPr>
            <p:cNvSpPr>
              <a:spLocks/>
            </p:cNvSpPr>
            <p:nvPr/>
          </p:nvSpPr>
          <p:spPr bwMode="auto">
            <a:xfrm>
              <a:off x="4053" y="2709"/>
              <a:ext cx="242" cy="335"/>
            </a:xfrm>
            <a:custGeom>
              <a:avLst/>
              <a:gdLst>
                <a:gd name="T0" fmla="*/ 0 w 242"/>
                <a:gd name="T1" fmla="*/ 6 h 335"/>
                <a:gd name="T2" fmla="*/ 114 w 242"/>
                <a:gd name="T3" fmla="*/ 8 h 335"/>
                <a:gd name="T4" fmla="*/ 131 w 242"/>
                <a:gd name="T5" fmla="*/ 0 h 335"/>
                <a:gd name="T6" fmla="*/ 191 w 242"/>
                <a:gd name="T7" fmla="*/ 26 h 335"/>
                <a:gd name="T8" fmla="*/ 242 w 242"/>
                <a:gd name="T9" fmla="*/ 131 h 335"/>
                <a:gd name="T10" fmla="*/ 242 w 242"/>
                <a:gd name="T11" fmla="*/ 182 h 335"/>
                <a:gd name="T12" fmla="*/ 210 w 242"/>
                <a:gd name="T13" fmla="*/ 183 h 335"/>
                <a:gd name="T14" fmla="*/ 192 w 242"/>
                <a:gd name="T15" fmla="*/ 215 h 335"/>
                <a:gd name="T16" fmla="*/ 192 w 242"/>
                <a:gd name="T17" fmla="*/ 245 h 335"/>
                <a:gd name="T18" fmla="*/ 173 w 242"/>
                <a:gd name="T19" fmla="*/ 251 h 335"/>
                <a:gd name="T20" fmla="*/ 156 w 242"/>
                <a:gd name="T21" fmla="*/ 258 h 335"/>
                <a:gd name="T22" fmla="*/ 138 w 242"/>
                <a:gd name="T23" fmla="*/ 261 h 335"/>
                <a:gd name="T24" fmla="*/ 117 w 242"/>
                <a:gd name="T25" fmla="*/ 275 h 335"/>
                <a:gd name="T26" fmla="*/ 105 w 242"/>
                <a:gd name="T27" fmla="*/ 284 h 335"/>
                <a:gd name="T28" fmla="*/ 95 w 242"/>
                <a:gd name="T29" fmla="*/ 291 h 335"/>
                <a:gd name="T30" fmla="*/ 84 w 242"/>
                <a:gd name="T31" fmla="*/ 302 h 335"/>
                <a:gd name="T32" fmla="*/ 75 w 242"/>
                <a:gd name="T33" fmla="*/ 315 h 335"/>
                <a:gd name="T34" fmla="*/ 77 w 242"/>
                <a:gd name="T35" fmla="*/ 327 h 335"/>
                <a:gd name="T36" fmla="*/ 68 w 242"/>
                <a:gd name="T37" fmla="*/ 335 h 335"/>
                <a:gd name="T38" fmla="*/ 0 w 242"/>
                <a:gd name="T39" fmla="*/ 335 h 335"/>
                <a:gd name="T40" fmla="*/ 0 w 242"/>
                <a:gd name="T41" fmla="*/ 6 h 3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335"/>
                <a:gd name="T65" fmla="*/ 242 w 242"/>
                <a:gd name="T66" fmla="*/ 335 h 3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335">
                  <a:moveTo>
                    <a:pt x="0" y="6"/>
                  </a:moveTo>
                  <a:lnTo>
                    <a:pt x="114" y="8"/>
                  </a:lnTo>
                  <a:lnTo>
                    <a:pt x="131" y="0"/>
                  </a:lnTo>
                  <a:lnTo>
                    <a:pt x="191" y="26"/>
                  </a:lnTo>
                  <a:lnTo>
                    <a:pt x="242" y="131"/>
                  </a:lnTo>
                  <a:lnTo>
                    <a:pt x="242" y="182"/>
                  </a:lnTo>
                  <a:lnTo>
                    <a:pt x="210" y="183"/>
                  </a:lnTo>
                  <a:lnTo>
                    <a:pt x="192" y="215"/>
                  </a:lnTo>
                  <a:lnTo>
                    <a:pt x="192" y="245"/>
                  </a:lnTo>
                  <a:lnTo>
                    <a:pt x="173" y="251"/>
                  </a:lnTo>
                  <a:lnTo>
                    <a:pt x="156" y="258"/>
                  </a:lnTo>
                  <a:lnTo>
                    <a:pt x="138" y="261"/>
                  </a:lnTo>
                  <a:lnTo>
                    <a:pt x="117" y="275"/>
                  </a:lnTo>
                  <a:lnTo>
                    <a:pt x="105" y="284"/>
                  </a:lnTo>
                  <a:lnTo>
                    <a:pt x="95" y="291"/>
                  </a:lnTo>
                  <a:lnTo>
                    <a:pt x="84" y="302"/>
                  </a:lnTo>
                  <a:lnTo>
                    <a:pt x="75" y="315"/>
                  </a:lnTo>
                  <a:lnTo>
                    <a:pt x="77" y="327"/>
                  </a:lnTo>
                  <a:lnTo>
                    <a:pt x="68" y="335"/>
                  </a:lnTo>
                  <a:lnTo>
                    <a:pt x="0" y="335"/>
                  </a:lnTo>
                  <a:lnTo>
                    <a:pt x="0" y="6"/>
                  </a:lnTo>
                  <a:close/>
                </a:path>
              </a:pathLst>
            </a:custGeom>
            <a:grpFill/>
            <a:ln w="9525">
              <a:solidFill>
                <a:schemeClr val="tx1"/>
              </a:solidFill>
              <a:round/>
              <a:headEnd/>
              <a:tailEnd/>
            </a:ln>
          </p:spPr>
          <p:txBody>
            <a:bodyPr/>
            <a:lstStyle/>
            <a:p>
              <a:endParaRPr lang="en-US"/>
            </a:p>
          </p:txBody>
        </p:sp>
        <p:sp>
          <p:nvSpPr>
            <p:cNvPr id="6319" name="Text Box 361">
              <a:extLst>
                <a:ext uri="{FF2B5EF4-FFF2-40B4-BE49-F238E27FC236}">
                  <a16:creationId xmlns:a16="http://schemas.microsoft.com/office/drawing/2014/main" id="{138CBC2C-D138-5266-AA45-5DDF03D0895D}"/>
                </a:ext>
              </a:extLst>
            </p:cNvPr>
            <p:cNvSpPr txBox="1">
              <a:spLocks noChangeArrowheads="1"/>
            </p:cNvSpPr>
            <p:nvPr/>
          </p:nvSpPr>
          <p:spPr bwMode="auto">
            <a:xfrm>
              <a:off x="4067" y="2784"/>
              <a:ext cx="301" cy="140"/>
            </a:xfrm>
            <a:prstGeom prst="rect">
              <a:avLst/>
            </a:prstGeom>
            <a:grpFill/>
            <a:ln w="9525">
              <a:noFill/>
              <a:miter lim="800000"/>
              <a:headEnd/>
              <a:tailEnd/>
            </a:ln>
          </p:spPr>
          <p:txBody>
            <a:bodyPr wrap="square" lIns="0" tIns="0" rIns="0" bIns="0">
              <a:spAutoFit/>
            </a:bodyPr>
            <a:lstStyle/>
            <a:p>
              <a:pPr>
                <a:spcBef>
                  <a:spcPct val="50000"/>
                </a:spcBef>
              </a:pPr>
              <a:r>
                <a:rPr lang="en-US" sz="600"/>
                <a:t>Cape</a:t>
              </a:r>
            </a:p>
            <a:p>
              <a:pPr>
                <a:spcBef>
                  <a:spcPct val="50000"/>
                </a:spcBef>
              </a:pPr>
              <a:r>
                <a:rPr lang="en-US" sz="600"/>
                <a:t>Girardeau</a:t>
              </a:r>
            </a:p>
          </p:txBody>
        </p:sp>
      </p:grpSp>
      <p:sp>
        <p:nvSpPr>
          <p:cNvPr id="6315" name="Text Box 371">
            <a:extLst>
              <a:ext uri="{FF2B5EF4-FFF2-40B4-BE49-F238E27FC236}">
                <a16:creationId xmlns:a16="http://schemas.microsoft.com/office/drawing/2014/main" id="{C1E02879-DFA6-64CB-AD34-B518CC025EA5}"/>
              </a:ext>
            </a:extLst>
          </p:cNvPr>
          <p:cNvSpPr txBox="1">
            <a:spLocks noChangeArrowheads="1"/>
          </p:cNvSpPr>
          <p:nvPr/>
        </p:nvSpPr>
        <p:spPr bwMode="auto">
          <a:xfrm>
            <a:off x="7864642" y="6212307"/>
            <a:ext cx="1371600" cy="214313"/>
          </a:xfrm>
          <a:prstGeom prst="rect">
            <a:avLst/>
          </a:prstGeom>
          <a:noFill/>
          <a:ln w="9525">
            <a:noFill/>
            <a:miter lim="800000"/>
            <a:headEnd/>
            <a:tailEnd/>
          </a:ln>
        </p:spPr>
        <p:txBody>
          <a:bodyPr>
            <a:spAutoFit/>
          </a:bodyPr>
          <a:lstStyle/>
          <a:p>
            <a:pPr>
              <a:spcBef>
                <a:spcPct val="50000"/>
              </a:spcBef>
            </a:pPr>
            <a:endParaRPr lang="en-US" sz="800"/>
          </a:p>
        </p:txBody>
      </p:sp>
      <p:sp>
        <p:nvSpPr>
          <p:cNvPr id="2056" name="Text Box 13"/>
          <p:cNvSpPr txBox="1">
            <a:spLocks noChangeArrowheads="1"/>
          </p:cNvSpPr>
          <p:nvPr/>
        </p:nvSpPr>
        <p:spPr bwMode="auto">
          <a:xfrm>
            <a:off x="457453" y="1679618"/>
            <a:ext cx="3560763" cy="3246187"/>
          </a:xfrm>
          <a:prstGeom prst="rect">
            <a:avLst/>
          </a:prstGeom>
        </p:spPr>
        <p:txBody>
          <a:bodyPr vert="horz" lIns="91440" tIns="45720" rIns="91440" bIns="45720" rtlCol="0" anchor="ctr">
            <a:normAutofit/>
          </a:bodyPr>
          <a:lstStyle>
            <a:lvl1pPr>
              <a:lnSpc>
                <a:spcPct val="90000"/>
              </a:lnSpc>
              <a:spcBef>
                <a:spcPct val="0"/>
              </a:spcBef>
              <a:buNone/>
              <a:defRPr sz="4400" b="1">
                <a:solidFill>
                  <a:schemeClr val="accent1">
                    <a:lumMod val="50000"/>
                  </a:schemeClr>
                </a:solidFill>
                <a:latin typeface="Arial" panose="020B0604020202020204" pitchFamily="34" charset="0"/>
                <a:ea typeface="+mj-ea"/>
                <a:cs typeface="Arial" panose="020B0604020202020204" pitchFamily="34" charset="0"/>
              </a:defRPr>
            </a:lvl1pPr>
          </a:lstStyle>
          <a:p>
            <a:r>
              <a:rPr lang="en-US" sz="5400">
                <a:solidFill>
                  <a:schemeClr val="bg1"/>
                </a:solidFill>
              </a:rPr>
              <a:t>Missouri Senior Levies</a:t>
            </a:r>
          </a:p>
        </p:txBody>
      </p:sp>
    </p:spTree>
    <p:extLst>
      <p:ext uri="{BB962C8B-B14F-4D97-AF65-F5344CB8AC3E}">
        <p14:creationId xmlns:p14="http://schemas.microsoft.com/office/powerpoint/2010/main" val="336185588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4FBED99-6FC1-4BB5-8A6B-F44752C39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CDD2B1-2DCE-884E-A81A-772F534F283F}"/>
              </a:ext>
            </a:extLst>
          </p:cNvPr>
          <p:cNvSpPr>
            <a:spLocks noGrp="1"/>
          </p:cNvSpPr>
          <p:nvPr>
            <p:ph type="title"/>
          </p:nvPr>
        </p:nvSpPr>
        <p:spPr>
          <a:xfrm>
            <a:off x="7512870" y="1124712"/>
            <a:ext cx="4023360" cy="3200400"/>
          </a:xfrm>
        </p:spPr>
        <p:txBody>
          <a:bodyPr vert="horz" lIns="91440" tIns="45720" rIns="91440" bIns="45720" rtlCol="0" anchor="b">
            <a:normAutofit fontScale="90000"/>
          </a:bodyPr>
          <a:lstStyle/>
          <a:p>
            <a:r>
              <a:rPr lang="en-US" sz="4800">
                <a:latin typeface="Rockwell" panose="02060603020205020403" pitchFamily="18" charset="0"/>
              </a:rPr>
              <a:t>Christian County Senior Services Tax Fund</a:t>
            </a:r>
          </a:p>
        </p:txBody>
      </p:sp>
      <p:sp>
        <p:nvSpPr>
          <p:cNvPr id="3" name="Content Placeholder 2">
            <a:extLst>
              <a:ext uri="{FF2B5EF4-FFF2-40B4-BE49-F238E27FC236}">
                <a16:creationId xmlns:a16="http://schemas.microsoft.com/office/drawing/2014/main" id="{6D838E82-1B1A-9A42-BD8D-CF7666F2DA60}"/>
              </a:ext>
            </a:extLst>
          </p:cNvPr>
          <p:cNvSpPr>
            <a:spLocks noGrp="1"/>
          </p:cNvSpPr>
          <p:nvPr>
            <p:ph idx="1"/>
          </p:nvPr>
        </p:nvSpPr>
        <p:spPr>
          <a:xfrm>
            <a:off x="7512870" y="4873752"/>
            <a:ext cx="4023360" cy="1207008"/>
          </a:xfrm>
        </p:spPr>
        <p:txBody>
          <a:bodyPr vert="horz" lIns="91440" tIns="45720" rIns="91440" bIns="45720" rtlCol="0">
            <a:normAutofit/>
          </a:bodyPr>
          <a:lstStyle/>
          <a:p>
            <a:pPr marL="0" marR="0" indent="0">
              <a:spcAft>
                <a:spcPts val="0"/>
              </a:spcAft>
              <a:buNone/>
            </a:pPr>
            <a:r>
              <a:rPr lang="en-US" sz="2400">
                <a:effectLst/>
                <a:latin typeface="+mn-lt"/>
                <a:cs typeface="+mn-cs"/>
              </a:rPr>
              <a:t> </a:t>
            </a:r>
          </a:p>
        </p:txBody>
      </p:sp>
      <p:pic>
        <p:nvPicPr>
          <p:cNvPr id="7" name="Picture 6">
            <a:extLst>
              <a:ext uri="{FF2B5EF4-FFF2-40B4-BE49-F238E27FC236}">
                <a16:creationId xmlns:a16="http://schemas.microsoft.com/office/drawing/2014/main" id="{60AC24A4-1496-7E3B-5DE5-F26A44FEFBE8}"/>
              </a:ext>
            </a:extLst>
          </p:cNvPr>
          <p:cNvPicPr>
            <a:picLocks noChangeAspect="1"/>
          </p:cNvPicPr>
          <p:nvPr/>
        </p:nvPicPr>
        <p:blipFill>
          <a:blip r:embed="rId2"/>
          <a:stretch>
            <a:fillRect/>
          </a:stretch>
        </p:blipFill>
        <p:spPr>
          <a:xfrm>
            <a:off x="730111" y="566928"/>
            <a:ext cx="5672500" cy="3057142"/>
          </a:xfrm>
          <a:prstGeom prst="rect">
            <a:avLst/>
          </a:prstGeom>
        </p:spPr>
      </p:pic>
      <p:sp>
        <p:nvSpPr>
          <p:cNvPr id="19" name="Rectangle 18">
            <a:extLst>
              <a:ext uri="{FF2B5EF4-FFF2-40B4-BE49-F238E27FC236}">
                <a16:creationId xmlns:a16="http://schemas.microsoft.com/office/drawing/2014/main" id="{8EA2E5B2-7E46-41D7-993E-1472B65ED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797303"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AB9DB08-373F-4299-B243-DE73F9D5224B}"/>
              </a:ext>
            </a:extLst>
          </p:cNvPr>
          <p:cNvPicPr>
            <a:picLocks noChangeAspect="1"/>
          </p:cNvPicPr>
          <p:nvPr/>
        </p:nvPicPr>
        <p:blipFill>
          <a:blip r:embed="rId3"/>
          <a:stretch>
            <a:fillRect/>
          </a:stretch>
        </p:blipFill>
        <p:spPr>
          <a:xfrm>
            <a:off x="840551" y="3823852"/>
            <a:ext cx="2340864" cy="2340864"/>
          </a:xfrm>
          <a:prstGeom prst="rect">
            <a:avLst/>
          </a:prstGeom>
        </p:spPr>
      </p:pic>
      <p:pic>
        <p:nvPicPr>
          <p:cNvPr id="6" name="Picture 5">
            <a:extLst>
              <a:ext uri="{FF2B5EF4-FFF2-40B4-BE49-F238E27FC236}">
                <a16:creationId xmlns:a16="http://schemas.microsoft.com/office/drawing/2014/main" id="{B29ECF9B-6459-FA3E-B6C1-FEDBFB00E508}"/>
              </a:ext>
            </a:extLst>
          </p:cNvPr>
          <p:cNvPicPr>
            <a:picLocks noChangeAspect="1"/>
          </p:cNvPicPr>
          <p:nvPr/>
        </p:nvPicPr>
        <p:blipFill>
          <a:blip r:embed="rId4"/>
          <a:stretch>
            <a:fillRect/>
          </a:stretch>
        </p:blipFill>
        <p:spPr>
          <a:xfrm>
            <a:off x="3688583" y="3916460"/>
            <a:ext cx="2871216" cy="2155647"/>
          </a:xfrm>
          <a:prstGeom prst="rect">
            <a:avLst/>
          </a:prstGeom>
        </p:spPr>
      </p:pic>
      <p:sp>
        <p:nvSpPr>
          <p:cNvPr id="21" name="Rectangle 20">
            <a:extLst>
              <a:ext uri="{FF2B5EF4-FFF2-40B4-BE49-F238E27FC236}">
                <a16:creationId xmlns:a16="http://schemas.microsoft.com/office/drawing/2014/main" id="{789E161B-D345-4E9F-985D-649330815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8411"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597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DA74-592C-0250-D388-EE2D351ABA39}"/>
              </a:ext>
            </a:extLst>
          </p:cNvPr>
          <p:cNvSpPr>
            <a:spLocks noGrp="1"/>
          </p:cNvSpPr>
          <p:nvPr>
            <p:ph type="title"/>
          </p:nvPr>
        </p:nvSpPr>
        <p:spPr/>
        <p:txBody>
          <a:bodyPr/>
          <a:lstStyle/>
          <a:p>
            <a:r>
              <a:rPr lang="en-US"/>
              <a:t>Funder Solutions</a:t>
            </a:r>
          </a:p>
        </p:txBody>
      </p:sp>
      <p:sp>
        <p:nvSpPr>
          <p:cNvPr id="3" name="Content Placeholder 2">
            <a:extLst>
              <a:ext uri="{FF2B5EF4-FFF2-40B4-BE49-F238E27FC236}">
                <a16:creationId xmlns:a16="http://schemas.microsoft.com/office/drawing/2014/main" id="{240AB41D-85AE-F8DD-6907-8D3954EA62B7}"/>
              </a:ext>
            </a:extLst>
          </p:cNvPr>
          <p:cNvSpPr>
            <a:spLocks noGrp="1"/>
          </p:cNvSpPr>
          <p:nvPr>
            <p:ph idx="1"/>
          </p:nvPr>
        </p:nvSpPr>
        <p:spPr/>
        <p:txBody>
          <a:bodyPr/>
          <a:lstStyle/>
          <a:p>
            <a:r>
              <a:rPr lang="en-US">
                <a:latin typeface="Rockwell" panose="02060603020205020403" pitchFamily="18" charset="0"/>
              </a:rPr>
              <a:t>Find local leaders and invest in developing them </a:t>
            </a:r>
          </a:p>
          <a:p>
            <a:endParaRPr lang="en-US">
              <a:latin typeface="Rockwell" panose="02060603020205020403" pitchFamily="18" charset="0"/>
            </a:endParaRPr>
          </a:p>
          <a:p>
            <a:r>
              <a:rPr lang="en-US">
                <a:latin typeface="Rockwell" panose="02060603020205020403" pitchFamily="18" charset="0"/>
              </a:rPr>
              <a:t>Support local levy funds getting put on the ballot</a:t>
            </a:r>
          </a:p>
          <a:p>
            <a:endParaRPr lang="en-US">
              <a:latin typeface="Rockwell" panose="02060603020205020403" pitchFamily="18" charset="0"/>
            </a:endParaRPr>
          </a:p>
          <a:p>
            <a:r>
              <a:rPr lang="en-US">
                <a:latin typeface="Rockwell" panose="02060603020205020403" pitchFamily="18" charset="0"/>
              </a:rPr>
              <a:t>Forming a funder collaborative</a:t>
            </a:r>
          </a:p>
          <a:p>
            <a:endParaRPr lang="en-US">
              <a:latin typeface="Rockwell" panose="02060603020205020403" pitchFamily="18" charset="0"/>
            </a:endParaRPr>
          </a:p>
          <a:p>
            <a:r>
              <a:rPr lang="en-US">
                <a:latin typeface="Rockwell" panose="02060603020205020403" pitchFamily="18" charset="0"/>
              </a:rPr>
              <a:t>Support advocacy and policy change at the state and local level</a:t>
            </a:r>
          </a:p>
          <a:p>
            <a:endParaRPr lang="en-US"/>
          </a:p>
        </p:txBody>
      </p:sp>
    </p:spTree>
    <p:extLst>
      <p:ext uri="{BB962C8B-B14F-4D97-AF65-F5344CB8AC3E}">
        <p14:creationId xmlns:p14="http://schemas.microsoft.com/office/powerpoint/2010/main" val="2231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D2B1-2DCE-884E-A81A-772F534F283F}"/>
              </a:ext>
            </a:extLst>
          </p:cNvPr>
          <p:cNvSpPr>
            <a:spLocks noGrp="1"/>
          </p:cNvSpPr>
          <p:nvPr>
            <p:ph type="title"/>
          </p:nvPr>
        </p:nvSpPr>
        <p:spPr/>
        <p:txBody>
          <a:bodyPr/>
          <a:lstStyle/>
          <a:p>
            <a:r>
              <a:rPr lang="en-US"/>
              <a:t>An Overview</a:t>
            </a:r>
          </a:p>
        </p:txBody>
      </p:sp>
      <p:sp>
        <p:nvSpPr>
          <p:cNvPr id="3" name="Content Placeholder 2">
            <a:extLst>
              <a:ext uri="{FF2B5EF4-FFF2-40B4-BE49-F238E27FC236}">
                <a16:creationId xmlns:a16="http://schemas.microsoft.com/office/drawing/2014/main" id="{6D838E82-1B1A-9A42-BD8D-CF7666F2DA60}"/>
              </a:ext>
            </a:extLst>
          </p:cNvPr>
          <p:cNvSpPr>
            <a:spLocks noGrp="1"/>
          </p:cNvSpPr>
          <p:nvPr>
            <p:ph idx="1"/>
          </p:nvPr>
        </p:nvSpPr>
        <p:spPr/>
        <p:txBody>
          <a:bodyPr/>
          <a:lstStyle/>
          <a:p>
            <a:r>
              <a:rPr lang="en-US">
                <a:latin typeface="Rockwell" panose="02060603020205020403" pitchFamily="18" charset="0"/>
              </a:rPr>
              <a:t>Participated in Missourians, Age Well campaign</a:t>
            </a:r>
          </a:p>
          <a:p>
            <a:endParaRPr lang="en-US">
              <a:latin typeface="Rockwell" panose="02060603020205020403" pitchFamily="18" charset="0"/>
            </a:endParaRPr>
          </a:p>
          <a:p>
            <a:r>
              <a:rPr lang="en-US">
                <a:latin typeface="Rockwell" panose="02060603020205020403" pitchFamily="18" charset="0"/>
              </a:rPr>
              <a:t>Learned about an Overview of the Aging Landscape in MO</a:t>
            </a:r>
          </a:p>
          <a:p>
            <a:endParaRPr lang="en-US">
              <a:latin typeface="Rockwell" panose="02060603020205020403" pitchFamily="18" charset="0"/>
            </a:endParaRPr>
          </a:p>
          <a:p>
            <a:r>
              <a:rPr lang="en-US">
                <a:latin typeface="Rockwell" panose="02060603020205020403" pitchFamily="18" charset="0"/>
              </a:rPr>
              <a:t>Discussed the power of field building and coming together </a:t>
            </a:r>
          </a:p>
          <a:p>
            <a:endParaRPr lang="en-US">
              <a:latin typeface="Rockwell" panose="02060603020205020403" pitchFamily="18" charset="0"/>
            </a:endParaRPr>
          </a:p>
          <a:p>
            <a:r>
              <a:rPr lang="en-US">
                <a:latin typeface="Rockwell" panose="02060603020205020403" pitchFamily="18" charset="0"/>
              </a:rPr>
              <a:t>Learned about local solutions to come together about aging issues </a:t>
            </a:r>
          </a:p>
        </p:txBody>
      </p:sp>
    </p:spTree>
    <p:extLst>
      <p:ext uri="{BB962C8B-B14F-4D97-AF65-F5344CB8AC3E}">
        <p14:creationId xmlns:p14="http://schemas.microsoft.com/office/powerpoint/2010/main" val="2001055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3960-72C8-4FA5-DCE1-C2FE4ED6AC11}"/>
              </a:ext>
            </a:extLst>
          </p:cNvPr>
          <p:cNvSpPr>
            <a:spLocks noGrp="1"/>
          </p:cNvSpPr>
          <p:nvPr>
            <p:ph type="title"/>
          </p:nvPr>
        </p:nvSpPr>
        <p:spPr/>
        <p:txBody>
          <a:bodyPr/>
          <a:lstStyle/>
          <a:p>
            <a:r>
              <a:rPr lang="en-US"/>
              <a:t>Connect with Us! 	</a:t>
            </a:r>
          </a:p>
        </p:txBody>
      </p:sp>
      <p:sp>
        <p:nvSpPr>
          <p:cNvPr id="3" name="Content Placeholder 2">
            <a:extLst>
              <a:ext uri="{FF2B5EF4-FFF2-40B4-BE49-F238E27FC236}">
                <a16:creationId xmlns:a16="http://schemas.microsoft.com/office/drawing/2014/main" id="{75187981-E13E-416F-61A8-35E6D02C3CB5}"/>
              </a:ext>
            </a:extLst>
          </p:cNvPr>
          <p:cNvSpPr>
            <a:spLocks noGrp="1"/>
          </p:cNvSpPr>
          <p:nvPr>
            <p:ph idx="1"/>
          </p:nvPr>
        </p:nvSpPr>
        <p:spPr/>
        <p:txBody>
          <a:bodyPr/>
          <a:lstStyle/>
          <a:p>
            <a:r>
              <a:rPr lang="en-US" dirty="0">
                <a:latin typeface="Rockwell" panose="02060603020205020403" pitchFamily="18" charset="0"/>
              </a:rPr>
              <a:t>Reach out via email to any of us: </a:t>
            </a:r>
          </a:p>
          <a:p>
            <a:pPr lvl="1"/>
            <a:endParaRPr lang="en-US" dirty="0">
              <a:latin typeface="Rockwell" panose="02060603020205020403" pitchFamily="18" charset="0"/>
              <a:hlinkClick r:id="rId2"/>
            </a:endParaRPr>
          </a:p>
          <a:p>
            <a:pPr lvl="1"/>
            <a:r>
              <a:rPr lang="en-US" dirty="0">
                <a:latin typeface="Rockwell" panose="02060603020205020403" pitchFamily="18" charset="0"/>
                <a:hlinkClick r:id="rId2"/>
              </a:rPr>
              <a:t>jopsal@stlseniorfund.org</a:t>
            </a:r>
            <a:r>
              <a:rPr lang="en-US" dirty="0">
                <a:latin typeface="Rockwell" panose="02060603020205020403" pitchFamily="18" charset="0"/>
              </a:rPr>
              <a:t> </a:t>
            </a:r>
          </a:p>
          <a:p>
            <a:pPr marL="457200" lvl="1" indent="0">
              <a:buNone/>
            </a:pPr>
            <a:endParaRPr lang="en-US" dirty="0">
              <a:latin typeface="Rockwell" panose="02060603020205020403" pitchFamily="18" charset="0"/>
            </a:endParaRPr>
          </a:p>
          <a:p>
            <a:pPr lvl="1"/>
            <a:r>
              <a:rPr lang="en-US" dirty="0">
                <a:latin typeface="Rockwell" panose="02060603020205020403" pitchFamily="18" charset="0"/>
                <a:hlinkClick r:id="rId3"/>
              </a:rPr>
              <a:t>bridget@missouricouncilonaging.org</a:t>
            </a:r>
            <a:r>
              <a:rPr lang="en-US" dirty="0">
                <a:latin typeface="Rockwell" panose="02060603020205020403" pitchFamily="18" charset="0"/>
              </a:rPr>
              <a:t> </a:t>
            </a:r>
          </a:p>
          <a:p>
            <a:pPr marL="457200" lvl="1" indent="0">
              <a:buNone/>
            </a:pPr>
            <a:endParaRPr lang="en-US" dirty="0">
              <a:latin typeface="Rockwell" panose="02060603020205020403" pitchFamily="18" charset="0"/>
            </a:endParaRPr>
          </a:p>
          <a:p>
            <a:pPr lvl="1"/>
            <a:r>
              <a:rPr lang="en-US" dirty="0">
                <a:latin typeface="Rockwell" panose="02060603020205020403" pitchFamily="18" charset="0"/>
                <a:hlinkClick r:id="rId4"/>
              </a:rPr>
              <a:t>billdebi76@suddenlink.net</a:t>
            </a:r>
            <a:r>
              <a:rPr lang="en-US" dirty="0">
                <a:latin typeface="Rockwell" panose="02060603020205020403" pitchFamily="18" charset="0"/>
              </a:rPr>
              <a:t> </a:t>
            </a:r>
          </a:p>
          <a:p>
            <a:pPr marL="0" indent="0">
              <a:buNone/>
            </a:pPr>
            <a:endParaRPr lang="en-US" dirty="0"/>
          </a:p>
        </p:txBody>
      </p:sp>
    </p:spTree>
    <p:extLst>
      <p:ext uri="{BB962C8B-B14F-4D97-AF65-F5344CB8AC3E}">
        <p14:creationId xmlns:p14="http://schemas.microsoft.com/office/powerpoint/2010/main" val="3058224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1EBA-738E-4608-BC4B-74175DF46D03}"/>
              </a:ext>
            </a:extLst>
          </p:cNvPr>
          <p:cNvSpPr>
            <a:spLocks noGrp="1"/>
          </p:cNvSpPr>
          <p:nvPr>
            <p:ph type="title"/>
          </p:nvPr>
        </p:nvSpPr>
        <p:spPr/>
        <p:txBody>
          <a:bodyPr>
            <a:normAutofit/>
          </a:bodyPr>
          <a:lstStyle/>
          <a:p>
            <a:r>
              <a:rPr lang="en-US">
                <a:solidFill>
                  <a:srgbClr val="1A1A1A"/>
                </a:solidFill>
                <a:latin typeface="Rockwell"/>
                <a:cs typeface="Arial"/>
              </a:rPr>
              <a:t>Aging Landscape in Missouri (snapshot)</a:t>
            </a:r>
            <a:endParaRPr lang="en-US">
              <a:solidFill>
                <a:srgbClr val="000000"/>
              </a:solidFill>
              <a:latin typeface="Rockwell"/>
              <a:cs typeface="Arial"/>
            </a:endParaRPr>
          </a:p>
        </p:txBody>
      </p:sp>
      <p:sp>
        <p:nvSpPr>
          <p:cNvPr id="3" name="Content Placeholder 2">
            <a:extLst>
              <a:ext uri="{FF2B5EF4-FFF2-40B4-BE49-F238E27FC236}">
                <a16:creationId xmlns:a16="http://schemas.microsoft.com/office/drawing/2014/main" id="{7A3D5640-856D-E935-AC4F-87EF964D96D6}"/>
              </a:ext>
            </a:extLst>
          </p:cNvPr>
          <p:cNvSpPr>
            <a:spLocks noGrp="1"/>
          </p:cNvSpPr>
          <p:nvPr>
            <p:ph idx="1"/>
          </p:nvPr>
        </p:nvSpPr>
        <p:spPr/>
        <p:txBody>
          <a:bodyPr vert="horz" lIns="91440" tIns="45720" rIns="91440" bIns="45720" rtlCol="0" anchor="t">
            <a:normAutofit/>
          </a:bodyPr>
          <a:lstStyle/>
          <a:p>
            <a:r>
              <a:rPr lang="en-US" b="1" i="1" dirty="0">
                <a:solidFill>
                  <a:srgbClr val="1A1A1A"/>
                </a:solidFill>
                <a:latin typeface="Arial"/>
                <a:cs typeface="Arial"/>
              </a:rPr>
              <a:t>Rural America is grayer than the rest of the nation</a:t>
            </a:r>
            <a:endParaRPr lang="en-US" dirty="0">
              <a:solidFill>
                <a:srgbClr val="1A1A1A"/>
              </a:solidFill>
              <a:latin typeface="Arial"/>
              <a:cs typeface="Arial"/>
            </a:endParaRPr>
          </a:p>
          <a:p>
            <a:endParaRPr lang="en-US" b="1" i="1" dirty="0">
              <a:solidFill>
                <a:srgbClr val="1A1A1A"/>
              </a:solidFill>
              <a:latin typeface="Arial"/>
              <a:cs typeface="Arial"/>
            </a:endParaRPr>
          </a:p>
          <a:p>
            <a:r>
              <a:rPr lang="en-US" b="1" i="1" dirty="0">
                <a:solidFill>
                  <a:srgbClr val="1A1A1A"/>
                </a:solidFill>
                <a:latin typeface="Arial"/>
                <a:cs typeface="Arial"/>
              </a:rPr>
              <a:t>Rural older adults </a:t>
            </a:r>
            <a:r>
              <a:rPr lang="en-US" b="1" i="1" dirty="0">
                <a:solidFill>
                  <a:srgbClr val="231D54"/>
                </a:solidFill>
                <a:latin typeface="Arial"/>
                <a:cs typeface="Arial"/>
              </a:rPr>
              <a:t>want to remain in their homes for as long as possible</a:t>
            </a:r>
            <a:endParaRPr lang="en-US" dirty="0">
              <a:solidFill>
                <a:srgbClr val="231D54"/>
              </a:solidFill>
              <a:latin typeface="Arial"/>
              <a:cs typeface="Arial"/>
            </a:endParaRPr>
          </a:p>
          <a:p>
            <a:endParaRPr lang="en-US" b="1" i="1" dirty="0">
              <a:solidFill>
                <a:srgbClr val="1A1A1A"/>
              </a:solidFill>
              <a:latin typeface="Arial"/>
              <a:cs typeface="Arial"/>
            </a:endParaRPr>
          </a:p>
          <a:p>
            <a:r>
              <a:rPr lang="en-US" b="1" i="1" dirty="0">
                <a:solidFill>
                  <a:srgbClr val="1A1A1A"/>
                </a:solidFill>
                <a:latin typeface="Arial"/>
                <a:cs typeface="Arial"/>
              </a:rPr>
              <a:t>Rural older adults have less access to health care and long-term supports (i.e. caregiving)</a:t>
            </a:r>
            <a:endParaRPr lang="en-US" dirty="0"/>
          </a:p>
          <a:p>
            <a:endParaRPr lang="en-US" b="1" i="1" dirty="0">
              <a:solidFill>
                <a:srgbClr val="231D54"/>
              </a:solidFill>
              <a:latin typeface="Arial"/>
              <a:cs typeface="Arial"/>
            </a:endParaRPr>
          </a:p>
          <a:p>
            <a:endParaRPr lang="en-US" b="1" i="1" dirty="0">
              <a:solidFill>
                <a:srgbClr val="231D54"/>
              </a:solidFill>
              <a:latin typeface="Arial"/>
              <a:cs typeface="Arial"/>
            </a:endParaRPr>
          </a:p>
          <a:p>
            <a:endParaRPr lang="en-US" b="1" i="1" dirty="0">
              <a:solidFill>
                <a:srgbClr val="231D54"/>
              </a:solidFill>
              <a:latin typeface="Arial"/>
              <a:cs typeface="Arial"/>
            </a:endParaRPr>
          </a:p>
        </p:txBody>
      </p:sp>
    </p:spTree>
    <p:extLst>
      <p:ext uri="{BB962C8B-B14F-4D97-AF65-F5344CB8AC3E}">
        <p14:creationId xmlns:p14="http://schemas.microsoft.com/office/powerpoint/2010/main" val="1816700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454610-3748-3027-152D-DA69DD0D4E35}"/>
              </a:ext>
            </a:extLst>
          </p:cNvPr>
          <p:cNvSpPr>
            <a:spLocks noGrp="1"/>
          </p:cNvSpPr>
          <p:nvPr>
            <p:ph type="title"/>
          </p:nvPr>
        </p:nvSpPr>
        <p:spPr>
          <a:xfrm>
            <a:off x="630936" y="639520"/>
            <a:ext cx="3429000" cy="1719072"/>
          </a:xfrm>
        </p:spPr>
        <p:txBody>
          <a:bodyPr anchor="b">
            <a:normAutofit/>
          </a:bodyPr>
          <a:lstStyle/>
          <a:p>
            <a:r>
              <a:rPr lang="en-US" sz="3800">
                <a:latin typeface="Rockwell"/>
              </a:rPr>
              <a:t>Elder Economic Index</a:t>
            </a:r>
            <a:endParaRPr lang="en-US" sz="3800"/>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6ABA7A-1A75-6B74-2F0B-5A59C47DDD3F}"/>
              </a:ext>
            </a:extLst>
          </p:cNvPr>
          <p:cNvSpPr>
            <a:spLocks noGrp="1"/>
          </p:cNvSpPr>
          <p:nvPr>
            <p:ph idx="1"/>
          </p:nvPr>
        </p:nvSpPr>
        <p:spPr>
          <a:xfrm>
            <a:off x="630936" y="2807208"/>
            <a:ext cx="3429000" cy="3410712"/>
          </a:xfrm>
        </p:spPr>
        <p:txBody>
          <a:bodyPr vert="horz" lIns="91440" tIns="45720" rIns="91440" bIns="45720" rtlCol="0" anchor="t">
            <a:normAutofit fontScale="92500" lnSpcReduction="10000"/>
          </a:bodyPr>
          <a:lstStyle/>
          <a:p>
            <a:r>
              <a:rPr lang="en-US" sz="2200" dirty="0">
                <a:latin typeface="Calibri"/>
                <a:ea typeface="Calibri"/>
                <a:cs typeface="Calibri"/>
              </a:rPr>
              <a:t>The Elder Index is specific to</a:t>
            </a:r>
            <a:endParaRPr lang="en-US" sz="2200" dirty="0"/>
          </a:p>
          <a:p>
            <a:pPr lvl="1">
              <a:buFont typeface="Courier New" panose="020B0604020202020204" pitchFamily="34" charset="0"/>
              <a:buChar char="o"/>
            </a:pPr>
            <a:r>
              <a:rPr lang="en-US" sz="2200" dirty="0">
                <a:latin typeface="Calibri"/>
                <a:ea typeface="Calibri"/>
                <a:cs typeface="Calibri"/>
              </a:rPr>
              <a:t>household size </a:t>
            </a:r>
            <a:endParaRPr lang="en-US" sz="2200" dirty="0">
              <a:ea typeface="Calibri"/>
            </a:endParaRPr>
          </a:p>
          <a:p>
            <a:pPr lvl="1">
              <a:buFont typeface="Courier New" panose="020B0604020202020204" pitchFamily="34" charset="0"/>
              <a:buChar char="o"/>
            </a:pPr>
            <a:r>
              <a:rPr lang="en-US" sz="2200" dirty="0">
                <a:latin typeface="Calibri"/>
                <a:ea typeface="Calibri"/>
                <a:cs typeface="Calibri"/>
              </a:rPr>
              <a:t>location </a:t>
            </a:r>
            <a:endParaRPr lang="en-US" sz="2200" dirty="0">
              <a:ea typeface="Calibri"/>
            </a:endParaRPr>
          </a:p>
          <a:p>
            <a:pPr lvl="1">
              <a:buFont typeface="Courier New" panose="020B0604020202020204" pitchFamily="34" charset="0"/>
              <a:buChar char="o"/>
            </a:pPr>
            <a:r>
              <a:rPr lang="en-US" sz="2200" dirty="0">
                <a:latin typeface="Calibri"/>
                <a:ea typeface="Calibri"/>
                <a:cs typeface="Calibri"/>
              </a:rPr>
              <a:t>housing tenure </a:t>
            </a:r>
            <a:endParaRPr lang="en-US" sz="2200" dirty="0">
              <a:ea typeface="Calibri"/>
            </a:endParaRPr>
          </a:p>
          <a:p>
            <a:pPr lvl="1">
              <a:buFont typeface="Courier New" panose="020B0604020202020204" pitchFamily="34" charset="0"/>
              <a:buChar char="o"/>
            </a:pPr>
            <a:r>
              <a:rPr lang="en-US" sz="2200" dirty="0">
                <a:latin typeface="Calibri"/>
                <a:ea typeface="Calibri"/>
                <a:cs typeface="Calibri"/>
              </a:rPr>
              <a:t>health status </a:t>
            </a:r>
            <a:endParaRPr lang="en-US" sz="2200" dirty="0">
              <a:ea typeface="Calibri"/>
            </a:endParaRPr>
          </a:p>
          <a:p>
            <a:pPr marL="457200" lvl="1" indent="0">
              <a:buNone/>
            </a:pPr>
            <a:endParaRPr lang="en-US" sz="2200" dirty="0">
              <a:latin typeface="Calibri"/>
              <a:ea typeface="Calibri"/>
              <a:cs typeface="Calibri"/>
            </a:endParaRPr>
          </a:p>
          <a:p>
            <a:pPr marL="457200" lvl="1" indent="0">
              <a:buNone/>
            </a:pPr>
            <a:endParaRPr lang="en-US" sz="2200" dirty="0">
              <a:latin typeface="Calibri"/>
              <a:ea typeface="Calibri"/>
              <a:cs typeface="Calibri"/>
            </a:endParaRPr>
          </a:p>
          <a:p>
            <a:r>
              <a:rPr lang="en-US" sz="2200" dirty="0"/>
              <a:t>Developed by the </a:t>
            </a:r>
            <a:r>
              <a:rPr lang="en-US" sz="2200" dirty="0">
                <a:hlinkClick r:id="rId3"/>
              </a:rPr>
              <a:t>Gerontology Institute </a:t>
            </a:r>
            <a:r>
              <a:rPr lang="en-US" sz="2200" dirty="0"/>
              <a:t>at the University of Massachusetts - Boston</a:t>
            </a:r>
          </a:p>
        </p:txBody>
      </p:sp>
      <p:pic>
        <p:nvPicPr>
          <p:cNvPr id="4" name="Picture 3">
            <a:extLst>
              <a:ext uri="{FF2B5EF4-FFF2-40B4-BE49-F238E27FC236}">
                <a16:creationId xmlns:a16="http://schemas.microsoft.com/office/drawing/2014/main" id="{D30F9BE9-8D2E-46C5-565D-8E858C9A83A3}"/>
              </a:ext>
            </a:extLst>
          </p:cNvPr>
          <p:cNvPicPr>
            <a:picLocks noChangeAspect="1"/>
          </p:cNvPicPr>
          <p:nvPr/>
        </p:nvPicPr>
        <p:blipFill>
          <a:blip r:embed="rId4"/>
          <a:stretch>
            <a:fillRect/>
          </a:stretch>
        </p:blipFill>
        <p:spPr>
          <a:xfrm>
            <a:off x="4654296" y="1363620"/>
            <a:ext cx="6903720" cy="4130759"/>
          </a:xfrm>
          <a:prstGeom prst="rect">
            <a:avLst/>
          </a:prstGeom>
        </p:spPr>
      </p:pic>
      <p:sp>
        <p:nvSpPr>
          <p:cNvPr id="5" name="TextBox 4">
            <a:extLst>
              <a:ext uri="{FF2B5EF4-FFF2-40B4-BE49-F238E27FC236}">
                <a16:creationId xmlns:a16="http://schemas.microsoft.com/office/drawing/2014/main" id="{73EACCEE-2B42-98CB-8B08-53BA43EF941A}"/>
              </a:ext>
            </a:extLst>
          </p:cNvPr>
          <p:cNvSpPr txBox="1"/>
          <p:nvPr/>
        </p:nvSpPr>
        <p:spPr>
          <a:xfrm>
            <a:off x="6277155" y="928777"/>
            <a:ext cx="274320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t>It includes the cost of:</a:t>
            </a:r>
            <a:r>
              <a:rPr lang="en-US" sz="2200" dirty="0">
                <a:ea typeface="Calibri"/>
                <a:cs typeface="Calibri"/>
              </a:rPr>
              <a:t>​</a:t>
            </a:r>
            <a:endParaRPr lang="en-US" dirty="0"/>
          </a:p>
        </p:txBody>
      </p:sp>
    </p:spTree>
    <p:extLst>
      <p:ext uri="{BB962C8B-B14F-4D97-AF65-F5344CB8AC3E}">
        <p14:creationId xmlns:p14="http://schemas.microsoft.com/office/powerpoint/2010/main" val="410715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CF2A28C-5AA8-A456-B5A6-6CABE4D67F1D}"/>
              </a:ext>
            </a:extLst>
          </p:cNvPr>
          <p:cNvPicPr>
            <a:picLocks noGrp="1" noChangeAspect="1"/>
          </p:cNvPicPr>
          <p:nvPr>
            <p:ph idx="1"/>
          </p:nvPr>
        </p:nvPicPr>
        <p:blipFill>
          <a:blip r:embed="rId3"/>
          <a:stretch>
            <a:fillRect/>
          </a:stretch>
        </p:blipFill>
        <p:spPr>
          <a:xfrm>
            <a:off x="2240590" y="643466"/>
            <a:ext cx="7710820" cy="5571067"/>
          </a:xfrm>
          <a:prstGeom prst="rect">
            <a:avLst/>
          </a:prstGeom>
        </p:spPr>
      </p:pic>
      <p:sp>
        <p:nvSpPr>
          <p:cNvPr id="2" name="TextBox 1">
            <a:extLst>
              <a:ext uri="{FF2B5EF4-FFF2-40B4-BE49-F238E27FC236}">
                <a16:creationId xmlns:a16="http://schemas.microsoft.com/office/drawing/2014/main" id="{15E070C1-E7A9-C780-1DDF-4A3C0BC83C3E}"/>
              </a:ext>
            </a:extLst>
          </p:cNvPr>
          <p:cNvSpPr txBox="1"/>
          <p:nvPr/>
        </p:nvSpPr>
        <p:spPr>
          <a:xfrm>
            <a:off x="2133599" y="6214533"/>
            <a:ext cx="8417169" cy="584775"/>
          </a:xfrm>
          <a:prstGeom prst="rect">
            <a:avLst/>
          </a:prstGeom>
          <a:noFill/>
        </p:spPr>
        <p:txBody>
          <a:bodyPr wrap="square" rtlCol="0">
            <a:spAutoFit/>
          </a:bodyPr>
          <a:lstStyle/>
          <a:p>
            <a:r>
              <a:rPr lang="en-US" sz="1600" dirty="0"/>
              <a:t>Information Adapted from Jan E. Mutchler, PhD at University of Massachusetts Boston and </a:t>
            </a:r>
            <a:r>
              <a:rPr lang="en-US" sz="1600" dirty="0">
                <a:solidFill>
                  <a:srgbClr val="000000"/>
                </a:solidFill>
                <a:latin typeface="Calibri"/>
                <a:ea typeface="Calibri"/>
                <a:cs typeface="Calibri"/>
                <a:hlinkClick r:id="rId4"/>
              </a:rPr>
              <a:t>www.ElderIndex.org</a:t>
            </a:r>
            <a:r>
              <a:rPr lang="en-US" sz="1600" dirty="0">
                <a:solidFill>
                  <a:srgbClr val="000000"/>
                </a:solidFill>
                <a:latin typeface="Calibri"/>
                <a:ea typeface="Calibri"/>
                <a:cs typeface="Calibri"/>
              </a:rPr>
              <a:t> </a:t>
            </a:r>
            <a:endParaRPr lang="en-US" sz="1600" dirty="0"/>
          </a:p>
        </p:txBody>
      </p:sp>
    </p:spTree>
    <p:extLst>
      <p:ext uri="{BB962C8B-B14F-4D97-AF65-F5344CB8AC3E}">
        <p14:creationId xmlns:p14="http://schemas.microsoft.com/office/powerpoint/2010/main" val="3863760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2B26EFF-188E-821A-6338-1FEFF720F482}"/>
              </a:ext>
            </a:extLst>
          </p:cNvPr>
          <p:cNvPicPr>
            <a:picLocks noGrp="1" noChangeAspect="1"/>
          </p:cNvPicPr>
          <p:nvPr>
            <p:ph idx="1"/>
          </p:nvPr>
        </p:nvPicPr>
        <p:blipFill>
          <a:blip r:embed="rId3"/>
          <a:stretch>
            <a:fillRect/>
          </a:stretch>
        </p:blipFill>
        <p:spPr>
          <a:xfrm>
            <a:off x="2227203" y="643466"/>
            <a:ext cx="7737593" cy="5571067"/>
          </a:xfrm>
          <a:prstGeom prst="rect">
            <a:avLst/>
          </a:prstGeom>
        </p:spPr>
      </p:pic>
      <p:sp>
        <p:nvSpPr>
          <p:cNvPr id="3" name="TextBox 2">
            <a:extLst>
              <a:ext uri="{FF2B5EF4-FFF2-40B4-BE49-F238E27FC236}">
                <a16:creationId xmlns:a16="http://schemas.microsoft.com/office/drawing/2014/main" id="{C95B1BD2-7BA6-BFD0-1837-63C93FDED8EB}"/>
              </a:ext>
            </a:extLst>
          </p:cNvPr>
          <p:cNvSpPr txBox="1"/>
          <p:nvPr/>
        </p:nvSpPr>
        <p:spPr>
          <a:xfrm>
            <a:off x="3387969" y="6083496"/>
            <a:ext cx="6096000" cy="523220"/>
          </a:xfrm>
          <a:prstGeom prst="rect">
            <a:avLst/>
          </a:prstGeom>
          <a:noFill/>
        </p:spPr>
        <p:txBody>
          <a:bodyPr wrap="square">
            <a:spAutoFit/>
          </a:bodyPr>
          <a:lstStyle/>
          <a:p>
            <a:r>
              <a:rPr lang="en-US" sz="1400" dirty="0"/>
              <a:t>Information Adapted from Jan E. Mutchler, PhD at University of Massachusetts Boston and </a:t>
            </a:r>
            <a:r>
              <a:rPr lang="en-US" sz="1400" dirty="0">
                <a:solidFill>
                  <a:srgbClr val="000000"/>
                </a:solidFill>
                <a:latin typeface="Calibri"/>
                <a:ea typeface="Calibri"/>
                <a:cs typeface="Calibri"/>
                <a:hlinkClick r:id="rId4"/>
              </a:rPr>
              <a:t>www.ElderIndex.org</a:t>
            </a:r>
            <a:r>
              <a:rPr lang="en-US" sz="1400" dirty="0">
                <a:solidFill>
                  <a:srgbClr val="000000"/>
                </a:solidFill>
                <a:latin typeface="Calibri"/>
                <a:ea typeface="Calibri"/>
                <a:cs typeface="Calibri"/>
              </a:rPr>
              <a:t> </a:t>
            </a:r>
            <a:endParaRPr lang="en-US" sz="1400" dirty="0"/>
          </a:p>
        </p:txBody>
      </p:sp>
    </p:spTree>
    <p:extLst>
      <p:ext uri="{BB962C8B-B14F-4D97-AF65-F5344CB8AC3E}">
        <p14:creationId xmlns:p14="http://schemas.microsoft.com/office/powerpoint/2010/main" val="1881061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9EAA17E-4C6F-4635-118F-50971ADA0BAE}"/>
              </a:ext>
            </a:extLst>
          </p:cNvPr>
          <p:cNvPicPr>
            <a:picLocks noGrp="1" noChangeAspect="1"/>
          </p:cNvPicPr>
          <p:nvPr>
            <p:ph idx="1"/>
          </p:nvPr>
        </p:nvPicPr>
        <p:blipFill>
          <a:blip r:embed="rId3"/>
          <a:stretch>
            <a:fillRect/>
          </a:stretch>
        </p:blipFill>
        <p:spPr>
          <a:xfrm>
            <a:off x="2240590" y="643466"/>
            <a:ext cx="7710820" cy="5571067"/>
          </a:xfrm>
          <a:prstGeom prst="rect">
            <a:avLst/>
          </a:prstGeom>
        </p:spPr>
      </p:pic>
      <p:sp>
        <p:nvSpPr>
          <p:cNvPr id="3" name="TextBox 2">
            <a:extLst>
              <a:ext uri="{FF2B5EF4-FFF2-40B4-BE49-F238E27FC236}">
                <a16:creationId xmlns:a16="http://schemas.microsoft.com/office/drawing/2014/main" id="{19349AE9-5846-2C92-6FD8-A62242246BF8}"/>
              </a:ext>
            </a:extLst>
          </p:cNvPr>
          <p:cNvSpPr txBox="1"/>
          <p:nvPr/>
        </p:nvSpPr>
        <p:spPr>
          <a:xfrm>
            <a:off x="3048000" y="6083497"/>
            <a:ext cx="6096000" cy="523220"/>
          </a:xfrm>
          <a:prstGeom prst="rect">
            <a:avLst/>
          </a:prstGeom>
          <a:noFill/>
        </p:spPr>
        <p:txBody>
          <a:bodyPr wrap="square">
            <a:spAutoFit/>
          </a:bodyPr>
          <a:lstStyle/>
          <a:p>
            <a:r>
              <a:rPr lang="en-US" sz="1400" dirty="0"/>
              <a:t>Information Adapted from Jan E. Mutchler, PhD at University of Massachusetts Boston and </a:t>
            </a:r>
            <a:r>
              <a:rPr lang="en-US" sz="1400" dirty="0">
                <a:solidFill>
                  <a:srgbClr val="000000"/>
                </a:solidFill>
                <a:latin typeface="Calibri"/>
                <a:ea typeface="Calibri"/>
                <a:cs typeface="Calibri"/>
                <a:hlinkClick r:id="rId4"/>
              </a:rPr>
              <a:t>www.ElderIndex.org</a:t>
            </a:r>
            <a:r>
              <a:rPr lang="en-US" sz="1400" dirty="0">
                <a:solidFill>
                  <a:srgbClr val="000000"/>
                </a:solidFill>
                <a:latin typeface="Calibri"/>
                <a:ea typeface="Calibri"/>
                <a:cs typeface="Calibri"/>
              </a:rPr>
              <a:t> </a:t>
            </a:r>
            <a:endParaRPr lang="en-US" sz="1400" dirty="0"/>
          </a:p>
        </p:txBody>
      </p:sp>
    </p:spTree>
    <p:extLst>
      <p:ext uri="{BB962C8B-B14F-4D97-AF65-F5344CB8AC3E}">
        <p14:creationId xmlns:p14="http://schemas.microsoft.com/office/powerpoint/2010/main" val="1514150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FD3D9-D334-36BE-CE08-C64873A477FA}"/>
              </a:ext>
            </a:extLst>
          </p:cNvPr>
          <p:cNvSpPr>
            <a:spLocks noGrp="1"/>
          </p:cNvSpPr>
          <p:nvPr>
            <p:ph type="title"/>
          </p:nvPr>
        </p:nvSpPr>
        <p:spPr/>
        <p:txBody>
          <a:bodyPr/>
          <a:lstStyle/>
          <a:p>
            <a:r>
              <a:rPr lang="en-US" sz="6000" dirty="0">
                <a:solidFill>
                  <a:srgbClr val="000000"/>
                </a:solidFill>
                <a:latin typeface="Calibri"/>
                <a:ea typeface="Calibri"/>
                <a:cs typeface="Calibri"/>
              </a:rPr>
              <a:t>Visit</a:t>
            </a:r>
            <a:r>
              <a:rPr lang="en-US" sz="4800" dirty="0">
                <a:solidFill>
                  <a:srgbClr val="000000"/>
                </a:solidFill>
                <a:latin typeface="Calibri"/>
                <a:ea typeface="Calibri"/>
                <a:cs typeface="Calibri"/>
              </a:rPr>
              <a:t> </a:t>
            </a:r>
            <a:r>
              <a:rPr lang="en-US" sz="4800" dirty="0">
                <a:solidFill>
                  <a:srgbClr val="000000"/>
                </a:solidFill>
                <a:latin typeface="Calibri"/>
                <a:ea typeface="Calibri"/>
                <a:cs typeface="Calibri"/>
                <a:hlinkClick r:id="rId3"/>
              </a:rPr>
              <a:t>www.ElderIndex.org</a:t>
            </a:r>
            <a:r>
              <a:rPr lang="en-US" sz="4800" dirty="0">
                <a:solidFill>
                  <a:srgbClr val="000000"/>
                </a:solidFill>
                <a:latin typeface="Calibri"/>
                <a:ea typeface="Calibri"/>
                <a:cs typeface="Calibri"/>
              </a:rPr>
              <a:t> to:</a:t>
            </a:r>
            <a:endParaRPr lang="en-US" sz="4800" dirty="0"/>
          </a:p>
        </p:txBody>
      </p:sp>
      <p:sp>
        <p:nvSpPr>
          <p:cNvPr id="3" name="Content Placeholder 2">
            <a:extLst>
              <a:ext uri="{FF2B5EF4-FFF2-40B4-BE49-F238E27FC236}">
                <a16:creationId xmlns:a16="http://schemas.microsoft.com/office/drawing/2014/main" id="{5AE3686A-4EFE-E022-D1E3-4C899326C12A}"/>
              </a:ext>
            </a:extLst>
          </p:cNvPr>
          <p:cNvSpPr>
            <a:spLocks noGrp="1"/>
          </p:cNvSpPr>
          <p:nvPr>
            <p:ph idx="1"/>
          </p:nvPr>
        </p:nvSpPr>
        <p:spPr/>
        <p:txBody>
          <a:bodyPr vert="horz" lIns="91440" tIns="45720" rIns="91440" bIns="45720" rtlCol="0" anchor="t">
            <a:noAutofit/>
          </a:bodyPr>
          <a:lstStyle/>
          <a:p>
            <a:pPr marL="285750" indent="-285750">
              <a:lnSpc>
                <a:spcPct val="100000"/>
              </a:lnSpc>
              <a:spcBef>
                <a:spcPts val="0"/>
              </a:spcBef>
              <a:buFont typeface="Arial,Sans-Serif"/>
              <a:buChar char="•"/>
            </a:pPr>
            <a:r>
              <a:rPr lang="en-US" sz="4000">
                <a:solidFill>
                  <a:srgbClr val="000000"/>
                </a:solidFill>
                <a:latin typeface="Calibri"/>
                <a:ea typeface="Calibri"/>
                <a:cs typeface="Calibri"/>
              </a:rPr>
              <a:t>Look up and compare county, state, and national Elder Index values.</a:t>
            </a:r>
            <a:endParaRPr lang="en-US" sz="4000">
              <a:solidFill>
                <a:srgbClr val="444444"/>
              </a:solidFill>
              <a:latin typeface="Calibri"/>
              <a:ea typeface="Calibri"/>
              <a:cs typeface="Calibri"/>
            </a:endParaRPr>
          </a:p>
          <a:p>
            <a:pPr marL="285750" indent="-285750">
              <a:lnSpc>
                <a:spcPct val="100000"/>
              </a:lnSpc>
              <a:spcBef>
                <a:spcPts val="0"/>
              </a:spcBef>
              <a:buFont typeface="Arial,Sans-Serif"/>
              <a:buChar char="•"/>
            </a:pPr>
            <a:r>
              <a:rPr lang="en-US" sz="4000">
                <a:solidFill>
                  <a:srgbClr val="000000"/>
                </a:solidFill>
                <a:latin typeface="Calibri"/>
                <a:ea typeface="Calibri"/>
                <a:cs typeface="Calibri"/>
              </a:rPr>
              <a:t>View monthly and annual Elder Index values by housing type, household size, and health status.</a:t>
            </a:r>
            <a:endParaRPr lang="en-US" sz="4000">
              <a:solidFill>
                <a:srgbClr val="444444"/>
              </a:solidFill>
              <a:latin typeface="Calibri"/>
              <a:ea typeface="Calibri"/>
              <a:cs typeface="Calibri"/>
            </a:endParaRPr>
          </a:p>
          <a:p>
            <a:pPr marL="285750" indent="-285750">
              <a:lnSpc>
                <a:spcPct val="100000"/>
              </a:lnSpc>
              <a:spcBef>
                <a:spcPts val="0"/>
              </a:spcBef>
              <a:buFont typeface="Arial,Sans-Serif"/>
              <a:buChar char="•"/>
            </a:pPr>
            <a:r>
              <a:rPr lang="en-US" sz="4000">
                <a:solidFill>
                  <a:srgbClr val="000000"/>
                </a:solidFill>
                <a:latin typeface="Calibri"/>
                <a:ea typeface="Calibri"/>
                <a:cs typeface="Calibri"/>
              </a:rPr>
              <a:t>View breakdown of cost components.</a:t>
            </a:r>
          </a:p>
          <a:p>
            <a:pPr marL="285750" indent="-285750">
              <a:lnSpc>
                <a:spcPct val="100000"/>
              </a:lnSpc>
              <a:spcBef>
                <a:spcPts val="0"/>
              </a:spcBef>
              <a:buFont typeface="Arial,Sans-Serif"/>
              <a:buChar char="•"/>
            </a:pPr>
            <a:r>
              <a:rPr lang="en-US" sz="4000">
                <a:solidFill>
                  <a:srgbClr val="000000"/>
                </a:solidFill>
                <a:latin typeface="Calibri"/>
                <a:ea typeface="Calibri"/>
                <a:cs typeface="Calibri"/>
              </a:rPr>
              <a:t>Download charts and tables for specific locations.</a:t>
            </a:r>
            <a:endParaRPr lang="en-US" sz="4000">
              <a:solidFill>
                <a:srgbClr val="000000"/>
              </a:solidFill>
            </a:endParaRPr>
          </a:p>
        </p:txBody>
      </p:sp>
    </p:spTree>
    <p:extLst>
      <p:ext uri="{BB962C8B-B14F-4D97-AF65-F5344CB8AC3E}">
        <p14:creationId xmlns:p14="http://schemas.microsoft.com/office/powerpoint/2010/main" val="925234365"/>
      </p:ext>
    </p:extLst>
  </p:cSld>
  <p:clrMapOvr>
    <a:masterClrMapping/>
  </p:clrMapOvr>
</p:sld>
</file>

<file path=ppt/theme/theme1.xml><?xml version="1.0" encoding="utf-8"?>
<a:theme xmlns:a="http://schemas.openxmlformats.org/drawingml/2006/main" name="1_Office Theme">
  <a:themeElements>
    <a:clrScheme name="MCOA">
      <a:dk1>
        <a:srgbClr val="231D54"/>
      </a:dk1>
      <a:lt1>
        <a:srgbClr val="FFFFFF"/>
      </a:lt1>
      <a:dk2>
        <a:srgbClr val="44546A"/>
      </a:dk2>
      <a:lt2>
        <a:srgbClr val="E7E6E6"/>
      </a:lt2>
      <a:accent1>
        <a:srgbClr val="652F8D"/>
      </a:accent1>
      <a:accent2>
        <a:srgbClr val="EF5928"/>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E053F87B837B4BB21C1097F762055D" ma:contentTypeVersion="8" ma:contentTypeDescription="Create a new document." ma:contentTypeScope="" ma:versionID="bc8bbd159675c2db8a9abdd963e67710">
  <xsd:schema xmlns:xsd="http://www.w3.org/2001/XMLSchema" xmlns:xs="http://www.w3.org/2001/XMLSchema" xmlns:p="http://schemas.microsoft.com/office/2006/metadata/properties" xmlns:ns3="8ecd57c6-fd5b-47c7-ba4e-cddaa817a5cf" xmlns:ns4="9b03baf5-5277-4d29-8be8-a02a0b9ef5a5" targetNamespace="http://schemas.microsoft.com/office/2006/metadata/properties" ma:root="true" ma:fieldsID="9ba2e21488e2c76ce700ecef54db3651" ns3:_="" ns4:_="">
    <xsd:import namespace="8ecd57c6-fd5b-47c7-ba4e-cddaa817a5cf"/>
    <xsd:import namespace="9b03baf5-5277-4d29-8be8-a02a0b9ef5a5"/>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cd57c6-fd5b-47c7-ba4e-cddaa817a5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03baf5-5277-4d29-8be8-a02a0b9ef5a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ecd57c6-fd5b-47c7-ba4e-cddaa817a5cf" xsi:nil="true"/>
  </documentManagement>
</p:properties>
</file>

<file path=customXml/itemProps1.xml><?xml version="1.0" encoding="utf-8"?>
<ds:datastoreItem xmlns:ds="http://schemas.openxmlformats.org/officeDocument/2006/customXml" ds:itemID="{5654CDB3-354E-46E2-ABBB-369140A3F685}">
  <ds:schemaRefs>
    <ds:schemaRef ds:uri="8ecd57c6-fd5b-47c7-ba4e-cddaa817a5cf"/>
    <ds:schemaRef ds:uri="9b03baf5-5277-4d29-8be8-a02a0b9ef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A950448-9B05-4CCA-B79C-51D9E222890D}">
  <ds:schemaRefs>
    <ds:schemaRef ds:uri="http://schemas.microsoft.com/sharepoint/v3/contenttype/forms"/>
  </ds:schemaRefs>
</ds:datastoreItem>
</file>

<file path=customXml/itemProps3.xml><?xml version="1.0" encoding="utf-8"?>
<ds:datastoreItem xmlns:ds="http://schemas.openxmlformats.org/officeDocument/2006/customXml" ds:itemID="{5374BF0C-41A5-47D9-B9FE-3111D5DE16B4}">
  <ds:schemaRefs>
    <ds:schemaRef ds:uri="http://schemas.microsoft.com/office/2006/metadata/properties"/>
    <ds:schemaRef ds:uri="http://purl.org/dc/dcmitype/"/>
    <ds:schemaRef ds:uri="http://schemas.openxmlformats.org/package/2006/metadata/core-properties"/>
    <ds:schemaRef ds:uri="http://www.w3.org/XML/1998/namespace"/>
    <ds:schemaRef ds:uri="http://schemas.microsoft.com/office/2006/documentManagement/types"/>
    <ds:schemaRef ds:uri="8ecd57c6-fd5b-47c7-ba4e-cddaa817a5cf"/>
    <ds:schemaRef ds:uri="http://purl.org/dc/terms/"/>
    <ds:schemaRef ds:uri="http://schemas.microsoft.com/office/infopath/2007/PartnerControls"/>
    <ds:schemaRef ds:uri="9b03baf5-5277-4d29-8be8-a02a0b9ef5a5"/>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16</TotalTime>
  <Words>1954</Words>
  <Application>Microsoft Office PowerPoint</Application>
  <PresentationFormat>Widescreen</PresentationFormat>
  <Paragraphs>320</Paragraphs>
  <Slides>36</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Aptos</vt:lpstr>
      <vt:lpstr>Arial</vt:lpstr>
      <vt:lpstr>Arial Narrow</vt:lpstr>
      <vt:lpstr>Arial,Sans-Serif</vt:lpstr>
      <vt:lpstr>Calibri</vt:lpstr>
      <vt:lpstr>Calibri Light</vt:lpstr>
      <vt:lpstr>Courier New</vt:lpstr>
      <vt:lpstr>Rockwell</vt:lpstr>
      <vt:lpstr>Times New Roman</vt:lpstr>
      <vt:lpstr>1_Office Theme</vt:lpstr>
      <vt:lpstr>Aging in Rural Communities: Opportunities to Thrive</vt:lpstr>
      <vt:lpstr>Welcome! </vt:lpstr>
      <vt:lpstr>Aging in </vt:lpstr>
      <vt:lpstr>Aging Landscape in Missouri (snapshot)</vt:lpstr>
      <vt:lpstr>Elder Economic Index</vt:lpstr>
      <vt:lpstr>PowerPoint Presentation</vt:lpstr>
      <vt:lpstr>PowerPoint Presentation</vt:lpstr>
      <vt:lpstr>PowerPoint Presentation</vt:lpstr>
      <vt:lpstr>Visit www.ElderIndex.org to:</vt:lpstr>
      <vt:lpstr>Area Agencies on Aging (AAAs)</vt:lpstr>
      <vt:lpstr>Silver Haired Legislature</vt:lpstr>
      <vt:lpstr>Long Term Care Ombudsman</vt:lpstr>
      <vt:lpstr>Centers for Independent Living</vt:lpstr>
      <vt:lpstr>Senior Centers</vt:lpstr>
      <vt:lpstr>Advocacy Groups</vt:lpstr>
      <vt:lpstr>Various Non-Profits</vt:lpstr>
      <vt:lpstr>PowerPoint Presentation</vt:lpstr>
      <vt:lpstr>Coming Together:  Field Building</vt:lpstr>
      <vt:lpstr>PowerPoint Presentation</vt:lpstr>
      <vt:lpstr>Meet Missouri Council on Aging</vt:lpstr>
      <vt:lpstr>PowerPoint Presentation</vt:lpstr>
      <vt:lpstr>Together, we are educating and advocating for programs and policies that improve the lives of Missourians as we age.   You can join us on our mission.</vt:lpstr>
      <vt:lpstr>PowerPoint Presentation</vt:lpstr>
      <vt:lpstr>Connecting organizations to build a field of advocacy for older adults in Missouri.   </vt:lpstr>
      <vt:lpstr>Missourians, Age Well </vt:lpstr>
      <vt:lpstr>Issues Facing Rural Older Adults</vt:lpstr>
      <vt:lpstr> </vt:lpstr>
      <vt:lpstr>PowerPoint Presentation</vt:lpstr>
      <vt:lpstr>PowerPoint Presentation</vt:lpstr>
      <vt:lpstr>Solutions?</vt:lpstr>
      <vt:lpstr>67.990. Senior Citizens’ Services Fund Tax</vt:lpstr>
      <vt:lpstr>PowerPoint Presentation</vt:lpstr>
      <vt:lpstr>Christian County Senior Services Tax Fund</vt:lpstr>
      <vt:lpstr>Funder Solutions</vt:lpstr>
      <vt:lpstr>An Overview</vt:lpstr>
      <vt:lpstr>Connect with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Brueggeman</dc:creator>
  <cp:lastModifiedBy>Bridget Gittemeier</cp:lastModifiedBy>
  <cp:revision>2</cp:revision>
  <dcterms:created xsi:type="dcterms:W3CDTF">2023-11-08T01:10:44Z</dcterms:created>
  <dcterms:modified xsi:type="dcterms:W3CDTF">2024-05-14T13:15:18Z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0x0101005FE053F87B837B4BB21C1097F762055D</vt:lpwstr>
  </property>
</Properties>
</file>